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86" r:id="rId2"/>
    <p:sldId id="322" r:id="rId3"/>
    <p:sldId id="318" r:id="rId4"/>
    <p:sldId id="319" r:id="rId5"/>
    <p:sldId id="285" r:id="rId6"/>
    <p:sldId id="257" r:id="rId7"/>
    <p:sldId id="256" r:id="rId8"/>
    <p:sldId id="326" r:id="rId9"/>
    <p:sldId id="321" r:id="rId10"/>
    <p:sldId id="323" r:id="rId11"/>
    <p:sldId id="288" r:id="rId12"/>
    <p:sldId id="324" r:id="rId13"/>
    <p:sldId id="327" r:id="rId14"/>
    <p:sldId id="291" r:id="rId15"/>
    <p:sldId id="304" r:id="rId16"/>
    <p:sldId id="325" r:id="rId17"/>
    <p:sldId id="306" r:id="rId18"/>
    <p:sldId id="307" r:id="rId19"/>
    <p:sldId id="308" r:id="rId20"/>
    <p:sldId id="309" r:id="rId21"/>
    <p:sldId id="292" r:id="rId22"/>
    <p:sldId id="293" r:id="rId23"/>
    <p:sldId id="328" r:id="rId24"/>
    <p:sldId id="294" r:id="rId25"/>
    <p:sldId id="310" r:id="rId26"/>
    <p:sldId id="312" r:id="rId27"/>
    <p:sldId id="311" r:id="rId28"/>
    <p:sldId id="313" r:id="rId29"/>
    <p:sldId id="315" r:id="rId30"/>
    <p:sldId id="316" r:id="rId31"/>
    <p:sldId id="317" r:id="rId32"/>
    <p:sldId id="299" r:id="rId33"/>
    <p:sldId id="329" r:id="rId34"/>
    <p:sldId id="314" r:id="rId35"/>
    <p:sldId id="330" r:id="rId36"/>
    <p:sldId id="331" r:id="rId37"/>
    <p:sldId id="334" r:id="rId38"/>
    <p:sldId id="333" r:id="rId39"/>
    <p:sldId id="332" r:id="rId40"/>
    <p:sldId id="335" r:id="rId41"/>
    <p:sldId id="336" r:id="rId42"/>
    <p:sldId id="337" r:id="rId43"/>
    <p:sldId id="338" r:id="rId44"/>
    <p:sldId id="339" r:id="rId45"/>
    <p:sldId id="340" r:id="rId46"/>
    <p:sldId id="341" r:id="rId47"/>
    <p:sldId id="342" r:id="rId48"/>
    <p:sldId id="353" r:id="rId49"/>
    <p:sldId id="354" r:id="rId50"/>
    <p:sldId id="355" r:id="rId51"/>
    <p:sldId id="343" r:id="rId52"/>
    <p:sldId id="344" r:id="rId53"/>
    <p:sldId id="345" r:id="rId54"/>
    <p:sldId id="346" r:id="rId55"/>
    <p:sldId id="347" r:id="rId56"/>
    <p:sldId id="351" r:id="rId57"/>
    <p:sldId id="352" r:id="rId58"/>
    <p:sldId id="356" r:id="rId59"/>
    <p:sldId id="357" r:id="rId60"/>
    <p:sldId id="358" r:id="rId61"/>
    <p:sldId id="361" r:id="rId62"/>
    <p:sldId id="359" r:id="rId63"/>
    <p:sldId id="362" r:id="rId64"/>
    <p:sldId id="360" r:id="rId65"/>
    <p:sldId id="363" r:id="rId66"/>
    <p:sldId id="364" r:id="rId67"/>
    <p:sldId id="365" r:id="rId68"/>
    <p:sldId id="366"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vjadhav78@gmail.com" initials="s" lastIdx="1" clrIdx="0">
    <p:extLst>
      <p:ext uri="{19B8F6BF-5375-455C-9EA6-DF929625EA0E}">
        <p15:presenceInfo xmlns:p15="http://schemas.microsoft.com/office/powerpoint/2012/main" userId="d0828ac5e483933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0B550F"/>
    <a:srgbClr val="055B19"/>
    <a:srgbClr val="E7DEC9"/>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7" autoAdjust="0"/>
    <p:restoredTop sz="94692" autoAdjust="0"/>
  </p:normalViewPr>
  <p:slideViewPr>
    <p:cSldViewPr>
      <p:cViewPr varScale="1">
        <p:scale>
          <a:sx n="68" d="100"/>
          <a:sy n="68" d="100"/>
        </p:scale>
        <p:origin x="146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21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1D8BD707-D9CF-40AE-B4C6-C98DA3205C09}" type="datetimeFigureOut">
              <a:rPr lang="en-US" smtClean="0"/>
              <a:pPr/>
              <a:t>04-Mar-21</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04-Mar-21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04-Mar-21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04-Mar-21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04-Mar-21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04-Mar-21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1D8BD707-D9CF-40AE-B4C6-C98DA3205C09}" type="datetimeFigureOut">
              <a:rPr lang="en-US" smtClean="0"/>
              <a:pPr/>
              <a:t>04-Mar-21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04-Mar-21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1D8BD707-D9CF-40AE-B4C6-C98DA3205C09}" type="datetimeFigureOut">
              <a:rPr lang="en-US" smtClean="0"/>
              <a:pPr/>
              <a:t>04-Mar-21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04-Mar-21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04-Mar-21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04-Mar-21</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microsoft.com/office/2007/relationships/hdphoto" Target="../media/hdphoto10.wdp"/></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00C9A33-40E6-4813-9FBA-E49806616FA3}"/>
              </a:ext>
            </a:extLst>
          </p:cNvPr>
          <p:cNvSpPr/>
          <p:nvPr/>
        </p:nvSpPr>
        <p:spPr>
          <a:xfrm>
            <a:off x="971600" y="188640"/>
            <a:ext cx="8001000" cy="6169509"/>
          </a:xfrm>
          <a:prstGeom prst="rect">
            <a:avLst/>
          </a:prstGeom>
        </p:spPr>
        <p:txBody>
          <a:bodyPr wrap="square">
            <a:spAutoFit/>
          </a:bodyPr>
          <a:lstStyle/>
          <a:p>
            <a:pPr algn="ctr">
              <a:lnSpc>
                <a:spcPct val="115000"/>
              </a:lnSpc>
              <a:spcAft>
                <a:spcPts val="600"/>
              </a:spcAft>
            </a:pPr>
            <a:r>
              <a:rPr lang="en-US" sz="2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Ionic Bond (16 marks)</a:t>
            </a:r>
            <a:endParaRPr lang="en-US" sz="1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R="146050" algn="just">
              <a:lnSpc>
                <a:spcPct val="115000"/>
              </a:lnSpc>
            </a:pPr>
            <a:r>
              <a:rPr lang="en-US" b="1" u="sng" dirty="0">
                <a:solidFill>
                  <a:srgbClr val="FF0000"/>
                </a:solidFill>
                <a:latin typeface="Times New Roman" panose="02020603050405020304" pitchFamily="18" charset="0"/>
                <a:ea typeface="Times New Roman" panose="02020603050405020304" pitchFamily="18" charset="0"/>
              </a:rPr>
              <a:t>Introduction-</a:t>
            </a:r>
            <a:r>
              <a:rPr lang="en-US" dirty="0">
                <a:solidFill>
                  <a:srgbClr val="FF0000"/>
                </a:solidFill>
                <a:latin typeface="Times New Roman" panose="02020603050405020304" pitchFamily="18" charset="0"/>
                <a:ea typeface="Times New Roman" panose="02020603050405020304" pitchFamily="18" charset="0"/>
              </a:rPr>
              <a:t> </a:t>
            </a:r>
          </a:p>
          <a:p>
            <a:pPr marL="342000" marR="146050" indent="-342000" algn="just">
              <a:lnSpc>
                <a:spcPct val="115000"/>
              </a:lnSpc>
              <a:buFont typeface="Arial" pitchFamily="34" charset="0"/>
              <a:buChar char="•"/>
            </a:pPr>
            <a:r>
              <a:rPr lang="en-US" dirty="0">
                <a:solidFill>
                  <a:srgbClr val="002060"/>
                </a:solidFill>
                <a:latin typeface="Times New Roman" panose="02020603050405020304" pitchFamily="18" charset="0"/>
                <a:ea typeface="Times New Roman" panose="02020603050405020304" pitchFamily="18" charset="0"/>
              </a:rPr>
              <a:t>Solids are </a:t>
            </a:r>
            <a:r>
              <a:rPr lang="en-US" b="1" dirty="0">
                <a:solidFill>
                  <a:srgbClr val="CC0099"/>
                </a:solidFill>
                <a:latin typeface="Times New Roman" panose="02020603050405020304" pitchFamily="18" charset="0"/>
                <a:ea typeface="Times New Roman" panose="02020603050405020304" pitchFamily="18" charset="0"/>
              </a:rPr>
              <a:t>characterized</a:t>
            </a:r>
            <a:r>
              <a:rPr lang="en-US" dirty="0">
                <a:solidFill>
                  <a:srgbClr val="002060"/>
                </a:solidFill>
                <a:latin typeface="Times New Roman" panose="02020603050405020304" pitchFamily="18" charset="0"/>
                <a:ea typeface="Times New Roman" panose="02020603050405020304" pitchFamily="18" charset="0"/>
              </a:rPr>
              <a:t> by </a:t>
            </a:r>
            <a:r>
              <a:rPr lang="en-US" b="1" dirty="0">
                <a:solidFill>
                  <a:srgbClr val="CC0099"/>
                </a:solidFill>
                <a:latin typeface="Times New Roman" panose="02020603050405020304" pitchFamily="18" charset="0"/>
                <a:ea typeface="Times New Roman" panose="02020603050405020304" pitchFamily="18" charset="0"/>
              </a:rPr>
              <a:t>incompressibility, rigidity and mechanical strength</a:t>
            </a:r>
            <a:r>
              <a:rPr lang="en-US" b="1" dirty="0">
                <a:solidFill>
                  <a:srgbClr val="002060"/>
                </a:solidFill>
                <a:latin typeface="Times New Roman" panose="02020603050405020304" pitchFamily="18" charset="0"/>
                <a:ea typeface="Times New Roman" panose="02020603050405020304" pitchFamily="18" charset="0"/>
              </a:rPr>
              <a:t>.</a:t>
            </a:r>
          </a:p>
          <a:p>
            <a:pPr marL="342000" marR="146050" indent="-342000" algn="just">
              <a:lnSpc>
                <a:spcPct val="115000"/>
              </a:lnSpc>
              <a:buFont typeface="Arial" pitchFamily="34" charset="0"/>
              <a:buChar char="•"/>
            </a:pPr>
            <a:r>
              <a:rPr lang="en-US" dirty="0">
                <a:solidFill>
                  <a:srgbClr val="002060"/>
                </a:solidFill>
                <a:latin typeface="Times New Roman" panose="02020603050405020304" pitchFamily="18" charset="0"/>
                <a:ea typeface="Times New Roman" panose="02020603050405020304" pitchFamily="18" charset="0"/>
              </a:rPr>
              <a:t>The </a:t>
            </a:r>
            <a:r>
              <a:rPr lang="en-US" b="1" dirty="0">
                <a:solidFill>
                  <a:srgbClr val="CC0099"/>
                </a:solidFill>
                <a:latin typeface="Times New Roman" panose="02020603050405020304" pitchFamily="18" charset="0"/>
                <a:ea typeface="Times New Roman" panose="02020603050405020304" pitchFamily="18" charset="0"/>
              </a:rPr>
              <a:t>molecules, atoms or ions </a:t>
            </a:r>
            <a:r>
              <a:rPr lang="en-US" dirty="0">
                <a:solidFill>
                  <a:srgbClr val="002060"/>
                </a:solidFill>
                <a:latin typeface="Times New Roman" panose="02020603050405020304" pitchFamily="18" charset="0"/>
                <a:ea typeface="Times New Roman" panose="02020603050405020304" pitchFamily="18" charset="0"/>
              </a:rPr>
              <a:t>are </a:t>
            </a:r>
            <a:r>
              <a:rPr lang="en-US" b="1" dirty="0">
                <a:solidFill>
                  <a:srgbClr val="CC0099"/>
                </a:solidFill>
                <a:latin typeface="Times New Roman" panose="02020603050405020304" pitchFamily="18" charset="0"/>
                <a:ea typeface="Times New Roman" panose="02020603050405020304" pitchFamily="18" charset="0"/>
              </a:rPr>
              <a:t>closely packed </a:t>
            </a:r>
            <a:r>
              <a:rPr lang="en-US" dirty="0">
                <a:solidFill>
                  <a:srgbClr val="002060"/>
                </a:solidFill>
                <a:latin typeface="Times New Roman" panose="02020603050405020304" pitchFamily="18" charset="0"/>
                <a:ea typeface="Times New Roman" panose="02020603050405020304" pitchFamily="18" charset="0"/>
              </a:rPr>
              <a:t>in a solid, i.e. the </a:t>
            </a:r>
            <a:r>
              <a:rPr lang="en-US" b="1" dirty="0">
                <a:solidFill>
                  <a:srgbClr val="CC0099"/>
                </a:solidFill>
                <a:latin typeface="Times New Roman" panose="02020603050405020304" pitchFamily="18" charset="0"/>
                <a:ea typeface="Times New Roman" panose="02020603050405020304" pitchFamily="18" charset="0"/>
              </a:rPr>
              <a:t>molecules, atoms or ions</a:t>
            </a:r>
            <a:r>
              <a:rPr lang="en-US" dirty="0">
                <a:solidFill>
                  <a:srgbClr val="002060"/>
                </a:solidFill>
                <a:latin typeface="Times New Roman" panose="02020603050405020304" pitchFamily="18" charset="0"/>
                <a:ea typeface="Times New Roman" panose="02020603050405020304" pitchFamily="18" charset="0"/>
              </a:rPr>
              <a:t> are held together by strong forces and cannot move at random. </a:t>
            </a:r>
          </a:p>
          <a:p>
            <a:pPr marL="342000" marR="146050" indent="-342000" algn="just">
              <a:lnSpc>
                <a:spcPct val="115000"/>
              </a:lnSpc>
              <a:buFont typeface="Arial" pitchFamily="34" charset="0"/>
              <a:buChar char="•"/>
            </a:pPr>
            <a:r>
              <a:rPr lang="en-US" dirty="0">
                <a:solidFill>
                  <a:srgbClr val="002060"/>
                </a:solidFill>
                <a:latin typeface="Times New Roman" panose="02020603050405020304" pitchFamily="18" charset="0"/>
                <a:ea typeface="Times New Roman" panose="02020603050405020304" pitchFamily="18" charset="0"/>
              </a:rPr>
              <a:t>Hence in solids there is well-ordered arrangement of molecules, atoms or ions. The properties of solids depend upon the number and type of constituents and also on their arrangements. </a:t>
            </a:r>
          </a:p>
          <a:p>
            <a:pPr>
              <a:lnSpc>
                <a:spcPct val="115000"/>
              </a:lnSpc>
              <a:spcBef>
                <a:spcPts val="600"/>
              </a:spcBef>
              <a:spcAft>
                <a:spcPts val="600"/>
              </a:spcAft>
            </a:pPr>
            <a:r>
              <a:rPr lang="en-US" dirty="0">
                <a:solidFill>
                  <a:srgbClr val="002060"/>
                </a:solidFill>
                <a:latin typeface="Times New Roman" panose="02020603050405020304" pitchFamily="18" charset="0"/>
                <a:ea typeface="Times New Roman" panose="02020603050405020304" pitchFamily="18" charset="0"/>
              </a:rPr>
              <a:t>The Solids can be classified into the following two types </a:t>
            </a:r>
          </a:p>
          <a:p>
            <a:pPr marL="342900" marR="81915" lvl="0" indent="-342900" algn="just">
              <a:lnSpc>
                <a:spcPct val="115000"/>
              </a:lnSpc>
              <a:spcBef>
                <a:spcPts val="190"/>
              </a:spcBef>
              <a:spcAft>
                <a:spcPts val="0"/>
              </a:spcAft>
              <a:buFont typeface="+mj-lt"/>
              <a:buAutoNum type="arabicParenR"/>
            </a:pPr>
            <a:r>
              <a:rPr lang="en-US" b="1" u="sng" dirty="0">
                <a:solidFill>
                  <a:srgbClr val="FF0000"/>
                </a:solidFill>
                <a:latin typeface="Times New Roman" panose="02020603050405020304" pitchFamily="18" charset="0"/>
                <a:ea typeface="Times New Roman" panose="02020603050405020304" pitchFamily="18" charset="0"/>
              </a:rPr>
              <a:t>Crystalline Solids</a:t>
            </a:r>
            <a:r>
              <a:rPr lang="en-US" dirty="0">
                <a:solidFill>
                  <a:srgbClr val="FF0000"/>
                </a:solidFill>
                <a:latin typeface="Times New Roman" panose="02020603050405020304" pitchFamily="18" charset="0"/>
                <a:ea typeface="Times New Roman" panose="02020603050405020304" pitchFamily="18" charset="0"/>
              </a:rPr>
              <a:t>- </a:t>
            </a:r>
          </a:p>
          <a:p>
            <a:pPr marL="342900" marR="81915" lvl="0" indent="-342900" algn="just">
              <a:lnSpc>
                <a:spcPct val="115000"/>
              </a:lnSpc>
              <a:spcBef>
                <a:spcPts val="190"/>
              </a:spcBef>
              <a:spcAft>
                <a:spcPts val="0"/>
              </a:spcAft>
              <a:buFont typeface="Arial" pitchFamily="34" charset="0"/>
              <a:buChar char="•"/>
            </a:pPr>
            <a:r>
              <a:rPr lang="en-US" dirty="0">
                <a:solidFill>
                  <a:srgbClr val="002060"/>
                </a:solidFill>
                <a:latin typeface="Times New Roman" panose="02020603050405020304" pitchFamily="18" charset="0"/>
                <a:ea typeface="Times New Roman" panose="02020603050405020304" pitchFamily="18" charset="0"/>
              </a:rPr>
              <a:t>A substance whose constituents are arranged in an orderly manner in a definite geometric form is called a crystalline solid. </a:t>
            </a:r>
          </a:p>
          <a:p>
            <a:pPr marL="342900" marR="81915" lvl="0" indent="-342900" algn="just">
              <a:lnSpc>
                <a:spcPct val="115000"/>
              </a:lnSpc>
              <a:spcBef>
                <a:spcPts val="190"/>
              </a:spcBef>
              <a:spcAft>
                <a:spcPts val="0"/>
              </a:spcAft>
              <a:buFont typeface="Arial" pitchFamily="34" charset="0"/>
              <a:buChar char="•"/>
            </a:pPr>
            <a:r>
              <a:rPr lang="en-US" dirty="0">
                <a:solidFill>
                  <a:srgbClr val="002060"/>
                </a:solidFill>
                <a:latin typeface="Times New Roman" panose="02020603050405020304" pitchFamily="18" charset="0"/>
                <a:ea typeface="Times New Roman" panose="02020603050405020304" pitchFamily="18" charset="0"/>
              </a:rPr>
              <a:t>According to X-ray diffraction studies of solids, the regular arrangement of the constituents (molecules, atoms or ions) extends over large distances in three-dimensional network of crystals. </a:t>
            </a:r>
          </a:p>
          <a:p>
            <a:pPr marL="342900" marR="81915" lvl="0" indent="-342900" algn="just">
              <a:lnSpc>
                <a:spcPct val="115000"/>
              </a:lnSpc>
              <a:spcBef>
                <a:spcPts val="190"/>
              </a:spcBef>
              <a:spcAft>
                <a:spcPts val="0"/>
              </a:spcAft>
              <a:buFont typeface="Arial" pitchFamily="34" charset="0"/>
              <a:buChar char="•"/>
            </a:pPr>
            <a:r>
              <a:rPr lang="en-US" dirty="0">
                <a:solidFill>
                  <a:srgbClr val="002060"/>
                </a:solidFill>
                <a:latin typeface="Times New Roman" panose="02020603050405020304" pitchFamily="18" charset="0"/>
                <a:ea typeface="Times New Roman" panose="02020603050405020304" pitchFamily="18" charset="0"/>
              </a:rPr>
              <a:t>The crystalline solids shows long range order e.g. Sodium chloride, Sulphur, diamond, sugar, etc. </a:t>
            </a:r>
          </a:p>
        </p:txBody>
      </p:sp>
    </p:spTree>
    <p:extLst>
      <p:ext uri="{BB962C8B-B14F-4D97-AF65-F5344CB8AC3E}">
        <p14:creationId xmlns:p14="http://schemas.microsoft.com/office/powerpoint/2010/main" val="25433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1538" y="285728"/>
            <a:ext cx="7858180" cy="6728509"/>
          </a:xfrm>
          <a:prstGeom prst="rect">
            <a:avLst/>
          </a:prstGeom>
        </p:spPr>
        <p:txBody>
          <a:bodyPr wrap="square">
            <a:spAutoFit/>
          </a:bodyPr>
          <a:lstStyle/>
          <a:p>
            <a:pPr marL="342900" marR="81915" lvl="0" indent="-342900" algn="just">
              <a:lnSpc>
                <a:spcPct val="115000"/>
              </a:lnSpc>
              <a:spcBef>
                <a:spcPts val="0"/>
              </a:spcBef>
              <a:spcAft>
                <a:spcPts val="0"/>
              </a:spcAft>
              <a:buFont typeface="+mj-lt"/>
              <a:buAutoNum type="arabicParenR" startAt="2"/>
            </a:pPr>
            <a:r>
              <a:rPr lang="en-US" b="1" u="sng" dirty="0">
                <a:solidFill>
                  <a:srgbClr val="FF0000"/>
                </a:solidFill>
                <a:latin typeface="Times New Roman" panose="02020603050405020304" pitchFamily="18" charset="0"/>
                <a:ea typeface="Times New Roman" panose="02020603050405020304" pitchFamily="18" charset="0"/>
              </a:rPr>
              <a:t>Amorphous Solids</a:t>
            </a:r>
            <a:r>
              <a:rPr lang="en-US" dirty="0">
                <a:solidFill>
                  <a:srgbClr val="FF0000"/>
                </a:solidFill>
                <a:latin typeface="Times New Roman" panose="02020603050405020304" pitchFamily="18" charset="0"/>
                <a:ea typeface="Times New Roman" panose="02020603050405020304" pitchFamily="18" charset="0"/>
              </a:rPr>
              <a:t>- </a:t>
            </a:r>
          </a:p>
          <a:p>
            <a:pPr marL="342900" marR="81915" lvl="0" indent="-342900" algn="just">
              <a:lnSpc>
                <a:spcPct val="115000"/>
              </a:lnSpc>
              <a:spcBef>
                <a:spcPts val="0"/>
              </a:spcBef>
              <a:spcAft>
                <a:spcPts val="0"/>
              </a:spcAft>
              <a:buFont typeface="Arial" pitchFamily="34" charset="0"/>
              <a:buChar char="•"/>
            </a:pPr>
            <a:r>
              <a:rPr lang="en-US" dirty="0">
                <a:solidFill>
                  <a:srgbClr val="002060"/>
                </a:solidFill>
                <a:latin typeface="Times New Roman" panose="02020603050405020304" pitchFamily="18" charset="0"/>
                <a:ea typeface="Times New Roman" panose="02020603050405020304" pitchFamily="18" charset="0"/>
              </a:rPr>
              <a:t>A substance whose constituents are </a:t>
            </a:r>
            <a:r>
              <a:rPr lang="en-US" dirty="0">
                <a:solidFill>
                  <a:srgbClr val="C00000"/>
                </a:solidFill>
                <a:latin typeface="Times New Roman" panose="02020603050405020304" pitchFamily="18" charset="0"/>
                <a:ea typeface="Times New Roman" panose="02020603050405020304" pitchFamily="18" charset="0"/>
              </a:rPr>
              <a:t>not arranged in an orderly manner </a:t>
            </a:r>
            <a:r>
              <a:rPr lang="en-US" dirty="0">
                <a:solidFill>
                  <a:srgbClr val="002060"/>
                </a:solidFill>
                <a:latin typeface="Times New Roman" panose="02020603050405020304" pitchFamily="18" charset="0"/>
                <a:ea typeface="Times New Roman" panose="02020603050405020304" pitchFamily="18" charset="0"/>
              </a:rPr>
              <a:t>is called an</a:t>
            </a:r>
            <a:r>
              <a:rPr lang="en-US" dirty="0">
                <a:latin typeface="Times New Roman" panose="02020603050405020304" pitchFamily="18" charset="0"/>
                <a:ea typeface="Times New Roman" panose="02020603050405020304" pitchFamily="18" charset="0"/>
              </a:rPr>
              <a:t> </a:t>
            </a:r>
            <a:r>
              <a:rPr lang="en-US" dirty="0">
                <a:solidFill>
                  <a:srgbClr val="C00000"/>
                </a:solidFill>
                <a:latin typeface="Times New Roman" panose="02020603050405020304" pitchFamily="18" charset="0"/>
                <a:ea typeface="Times New Roman" panose="02020603050405020304" pitchFamily="18" charset="0"/>
              </a:rPr>
              <a:t>amorphous solid</a:t>
            </a:r>
            <a:r>
              <a:rPr lang="en-US" dirty="0">
                <a:latin typeface="Times New Roman" panose="02020603050405020304" pitchFamily="18" charset="0"/>
                <a:ea typeface="Times New Roman" panose="02020603050405020304" pitchFamily="18" charset="0"/>
              </a:rPr>
              <a:t>. </a:t>
            </a:r>
          </a:p>
          <a:p>
            <a:pPr marL="342900" marR="81915" lvl="0" indent="-342900" algn="just">
              <a:lnSpc>
                <a:spcPct val="115000"/>
              </a:lnSpc>
              <a:spcBef>
                <a:spcPts val="0"/>
              </a:spcBef>
              <a:spcAft>
                <a:spcPts val="0"/>
              </a:spcAft>
              <a:buFont typeface="Arial" pitchFamily="34" charset="0"/>
              <a:buChar char="•"/>
            </a:pPr>
            <a:r>
              <a:rPr lang="en-US" dirty="0">
                <a:solidFill>
                  <a:srgbClr val="002060"/>
                </a:solidFill>
                <a:latin typeface="Times New Roman" panose="02020603050405020304" pitchFamily="18" charset="0"/>
                <a:ea typeface="Times New Roman" panose="02020603050405020304" pitchFamily="18" charset="0"/>
              </a:rPr>
              <a:t>These substances possess properties such as </a:t>
            </a:r>
            <a:r>
              <a:rPr lang="en-US" dirty="0">
                <a:solidFill>
                  <a:srgbClr val="C00000"/>
                </a:solidFill>
                <a:latin typeface="Times New Roman" panose="02020603050405020304" pitchFamily="18" charset="0"/>
                <a:ea typeface="Times New Roman" panose="02020603050405020304" pitchFamily="18" charset="0"/>
              </a:rPr>
              <a:t>incompressibility and rigidity </a:t>
            </a:r>
            <a:r>
              <a:rPr lang="en-US" dirty="0">
                <a:solidFill>
                  <a:srgbClr val="002060"/>
                </a:solidFill>
                <a:latin typeface="Times New Roman" panose="02020603050405020304" pitchFamily="18" charset="0"/>
                <a:ea typeface="Times New Roman" panose="02020603050405020304" pitchFamily="18" charset="0"/>
              </a:rPr>
              <a:t>to a</a:t>
            </a:r>
            <a:r>
              <a:rPr lang="en-US" dirty="0">
                <a:latin typeface="Times New Roman" panose="02020603050405020304" pitchFamily="18" charset="0"/>
                <a:ea typeface="Times New Roman" panose="02020603050405020304" pitchFamily="18" charset="0"/>
              </a:rPr>
              <a:t> </a:t>
            </a:r>
            <a:r>
              <a:rPr lang="en-US" dirty="0">
                <a:solidFill>
                  <a:srgbClr val="C00000"/>
                </a:solidFill>
                <a:latin typeface="Times New Roman" panose="02020603050405020304" pitchFamily="18" charset="0"/>
                <a:ea typeface="Times New Roman" panose="02020603050405020304" pitchFamily="18" charset="0"/>
              </a:rPr>
              <a:t>certain extent </a:t>
            </a:r>
            <a:r>
              <a:rPr lang="en-US" dirty="0">
                <a:solidFill>
                  <a:srgbClr val="002060"/>
                </a:solidFill>
                <a:latin typeface="Times New Roman" panose="02020603050405020304" pitchFamily="18" charset="0"/>
                <a:ea typeface="Times New Roman" panose="02020603050405020304" pitchFamily="18" charset="0"/>
              </a:rPr>
              <a:t>but they </a:t>
            </a:r>
            <a:r>
              <a:rPr lang="en-US" dirty="0">
                <a:solidFill>
                  <a:srgbClr val="C00000"/>
                </a:solidFill>
                <a:latin typeface="Times New Roman" panose="02020603050405020304" pitchFamily="18" charset="0"/>
                <a:ea typeface="Times New Roman" panose="02020603050405020304" pitchFamily="18" charset="0"/>
              </a:rPr>
              <a:t>do not have definite geometric forms</a:t>
            </a:r>
            <a:r>
              <a:rPr lang="en-US" dirty="0">
                <a:latin typeface="Times New Roman" panose="02020603050405020304" pitchFamily="18" charset="0"/>
                <a:ea typeface="Times New Roman" panose="02020603050405020304" pitchFamily="18" charset="0"/>
              </a:rPr>
              <a:t>. </a:t>
            </a:r>
          </a:p>
          <a:p>
            <a:pPr marL="342900" marR="81915" lvl="0" indent="-342900" algn="just">
              <a:lnSpc>
                <a:spcPct val="115000"/>
              </a:lnSpc>
              <a:spcBef>
                <a:spcPts val="0"/>
              </a:spcBef>
              <a:spcAft>
                <a:spcPts val="0"/>
              </a:spcAft>
              <a:buFont typeface="Arial" pitchFamily="34" charset="0"/>
              <a:buChar char="•"/>
            </a:pPr>
            <a:r>
              <a:rPr lang="en-US" dirty="0">
                <a:solidFill>
                  <a:srgbClr val="002060"/>
                </a:solidFill>
                <a:latin typeface="Times New Roman" panose="02020603050405020304" pitchFamily="18" charset="0"/>
                <a:ea typeface="Times New Roman" panose="02020603050405020304" pitchFamily="18" charset="0"/>
              </a:rPr>
              <a:t>Some amorphous solids </a:t>
            </a:r>
            <a:r>
              <a:rPr lang="en-US" dirty="0">
                <a:solidFill>
                  <a:srgbClr val="C00000"/>
                </a:solidFill>
                <a:latin typeface="Times New Roman" panose="02020603050405020304" pitchFamily="18" charset="0"/>
                <a:ea typeface="Times New Roman" panose="02020603050405020304" pitchFamily="18" charset="0"/>
              </a:rPr>
              <a:t>may have some orderly arrangement </a:t>
            </a:r>
            <a:r>
              <a:rPr lang="en-US" dirty="0">
                <a:solidFill>
                  <a:srgbClr val="002060"/>
                </a:solidFill>
                <a:latin typeface="Times New Roman" panose="02020603050405020304" pitchFamily="18" charset="0"/>
                <a:ea typeface="Times New Roman" panose="02020603050405020304" pitchFamily="18" charset="0"/>
              </a:rPr>
              <a:t>but it does not extend to more than a few Angstrom units. </a:t>
            </a:r>
          </a:p>
          <a:p>
            <a:pPr marL="342900" marR="81915" lvl="0" indent="-342900" algn="just">
              <a:lnSpc>
                <a:spcPct val="115000"/>
              </a:lnSpc>
              <a:spcBef>
                <a:spcPts val="0"/>
              </a:spcBef>
              <a:spcAft>
                <a:spcPts val="0"/>
              </a:spcAft>
              <a:buFont typeface="Arial" pitchFamily="34" charset="0"/>
              <a:buChar char="•"/>
            </a:pPr>
            <a:r>
              <a:rPr lang="en-US" dirty="0">
                <a:solidFill>
                  <a:srgbClr val="002060"/>
                </a:solidFill>
                <a:latin typeface="Times New Roman" panose="02020603050405020304" pitchFamily="18" charset="0"/>
                <a:ea typeface="Times New Roman" panose="02020603050405020304" pitchFamily="18" charset="0"/>
              </a:rPr>
              <a:t>The amorphous solids have only short range order. e.g. glass, rubber, plastics.</a:t>
            </a:r>
          </a:p>
          <a:p>
            <a:pPr marL="342900" marR="81915" lvl="0" indent="-342900" algn="just">
              <a:spcBef>
                <a:spcPts val="0"/>
              </a:spcBef>
              <a:spcAft>
                <a:spcPts val="0"/>
              </a:spcAft>
            </a:pPr>
            <a:endParaRPr lang="en-US" dirty="0">
              <a:latin typeface="Times New Roman" panose="02020603050405020304" pitchFamily="18" charset="0"/>
              <a:ea typeface="Times New Roman" panose="02020603050405020304" pitchFamily="18" charset="0"/>
            </a:endParaRPr>
          </a:p>
          <a:p>
            <a:pPr marR="81915" algn="just">
              <a:lnSpc>
                <a:spcPct val="115000"/>
              </a:lnSpc>
            </a:pPr>
            <a:r>
              <a:rPr lang="en-US" dirty="0">
                <a:solidFill>
                  <a:srgbClr val="002060"/>
                </a:solidFill>
                <a:latin typeface="Times New Roman" panose="02020603050405020304" pitchFamily="18" charset="0"/>
                <a:ea typeface="Times New Roman" panose="02020603050405020304" pitchFamily="18" charset="0"/>
              </a:rPr>
              <a:t>Therefore solid state refers only to crystalline state, i.e., only a crystalline material can be considered to be a true solid.</a:t>
            </a:r>
          </a:p>
          <a:p>
            <a:pPr marR="8890">
              <a:spcBef>
                <a:spcPts val="455"/>
              </a:spcBef>
            </a:pPr>
            <a:r>
              <a:rPr lang="en-US" dirty="0">
                <a:solidFill>
                  <a:srgbClr val="002060"/>
                </a:solidFill>
                <a:latin typeface="Times New Roman" panose="02020603050405020304" pitchFamily="18" charset="0"/>
                <a:ea typeface="Times New Roman" panose="02020603050405020304" pitchFamily="18" charset="0"/>
              </a:rPr>
              <a:t>The crystals classified into the following four types depending upon the nature of the units which occupy the lattice points. </a:t>
            </a:r>
          </a:p>
          <a:p>
            <a:pPr marL="342900" marR="8890" lvl="0" indent="-342900">
              <a:spcBef>
                <a:spcPts val="455"/>
              </a:spcBef>
              <a:spcAft>
                <a:spcPts val="0"/>
              </a:spcAft>
              <a:buFont typeface="+mj-lt"/>
              <a:buAutoNum type="arabicParenR"/>
            </a:pPr>
            <a:r>
              <a:rPr lang="en-US" spc="50" dirty="0">
                <a:solidFill>
                  <a:srgbClr val="002060"/>
                </a:solidFill>
                <a:latin typeface="Times New Roman" panose="02020603050405020304" pitchFamily="18" charset="0"/>
                <a:ea typeface="Times New Roman" panose="02020603050405020304" pitchFamily="18" charset="0"/>
              </a:rPr>
              <a:t>Ionic crystals in which the units are positively and negatively charged ions.</a:t>
            </a:r>
          </a:p>
          <a:p>
            <a:pPr marL="342900" marR="8890" lvl="0" indent="-342900">
              <a:spcBef>
                <a:spcPts val="455"/>
              </a:spcBef>
              <a:spcAft>
                <a:spcPts val="0"/>
              </a:spcAft>
              <a:buFont typeface="+mj-lt"/>
              <a:buAutoNum type="arabicParenR"/>
            </a:pPr>
            <a:r>
              <a:rPr lang="en-US" spc="50" dirty="0">
                <a:solidFill>
                  <a:srgbClr val="002060"/>
                </a:solidFill>
                <a:latin typeface="Times New Roman" panose="02020603050405020304" pitchFamily="18" charset="0"/>
                <a:ea typeface="Times New Roman" panose="02020603050405020304" pitchFamily="18" charset="0"/>
              </a:rPr>
              <a:t>Covalent crystals in which the units are atoms.</a:t>
            </a:r>
          </a:p>
          <a:p>
            <a:pPr marL="342900" marR="8890" lvl="0" indent="-342900">
              <a:spcBef>
                <a:spcPts val="455"/>
              </a:spcBef>
              <a:spcAft>
                <a:spcPts val="0"/>
              </a:spcAft>
              <a:buFont typeface="+mj-lt"/>
              <a:buAutoNum type="arabicParenR"/>
            </a:pPr>
            <a:r>
              <a:rPr lang="en-US" spc="50" dirty="0">
                <a:solidFill>
                  <a:srgbClr val="002060"/>
                </a:solidFill>
                <a:latin typeface="Times New Roman" panose="02020603050405020304" pitchFamily="18" charset="0"/>
                <a:ea typeface="Times New Roman" panose="02020603050405020304" pitchFamily="18" charset="0"/>
              </a:rPr>
              <a:t>Metallic crystals in which the units are positive metallic ions surrounded by a 'sea' of electrons.</a:t>
            </a:r>
          </a:p>
          <a:p>
            <a:pPr marL="342900" marR="8890" lvl="0" indent="-342900">
              <a:spcBef>
                <a:spcPts val="455"/>
              </a:spcBef>
              <a:spcAft>
                <a:spcPts val="0"/>
              </a:spcAft>
              <a:buFont typeface="+mj-lt"/>
              <a:buAutoNum type="arabicParenR"/>
            </a:pPr>
            <a:r>
              <a:rPr lang="en-US" spc="50" dirty="0">
                <a:solidFill>
                  <a:srgbClr val="002060"/>
                </a:solidFill>
                <a:latin typeface="Times New Roman" panose="02020603050405020304" pitchFamily="18" charset="0"/>
                <a:ea typeface="Times New Roman" panose="02020603050405020304" pitchFamily="18" charset="0"/>
              </a:rPr>
              <a:t>Molecular crystals in which the units occupying the lattice points </a:t>
            </a:r>
            <a:br>
              <a:rPr lang="en-US" spc="50" dirty="0">
                <a:solidFill>
                  <a:srgbClr val="002060"/>
                </a:solidFill>
                <a:latin typeface="Times New Roman" panose="02020603050405020304" pitchFamily="18" charset="0"/>
                <a:ea typeface="Times New Roman" panose="02020603050405020304" pitchFamily="18" charset="0"/>
              </a:rPr>
            </a:br>
            <a:r>
              <a:rPr lang="en-US" spc="50" dirty="0">
                <a:solidFill>
                  <a:srgbClr val="002060"/>
                </a:solidFill>
                <a:latin typeface="Times New Roman" panose="02020603050405020304" pitchFamily="18" charset="0"/>
                <a:ea typeface="Times New Roman" panose="02020603050405020304" pitchFamily="18" charset="0"/>
              </a:rPr>
              <a:t>are molecules. </a:t>
            </a:r>
          </a:p>
          <a:p>
            <a:pPr marR="81915" algn="just">
              <a:lnSpc>
                <a:spcPct val="115000"/>
              </a:lnSpc>
            </a:pPr>
            <a:endParaRPr lang="en-US"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0B04E2-F7B7-4B0D-A332-249DBD49110E}"/>
              </a:ext>
            </a:extLst>
          </p:cNvPr>
          <p:cNvSpPr/>
          <p:nvPr/>
        </p:nvSpPr>
        <p:spPr>
          <a:xfrm>
            <a:off x="990600" y="0"/>
            <a:ext cx="7924800" cy="6783908"/>
          </a:xfrm>
          <a:prstGeom prst="rect">
            <a:avLst/>
          </a:prstGeom>
        </p:spPr>
        <p:txBody>
          <a:bodyPr wrap="square">
            <a:spAutoFit/>
          </a:bodyPr>
          <a:lstStyle/>
          <a:p>
            <a:pPr marL="42545" marR="20955" algn="just">
              <a:lnSpc>
                <a:spcPct val="115000"/>
              </a:lnSpc>
              <a:spcBef>
                <a:spcPts val="455"/>
              </a:spcBef>
              <a:spcAft>
                <a:spcPts val="0"/>
              </a:spcAft>
            </a:pPr>
            <a:r>
              <a:rPr lang="en-US" b="1" u="sng" dirty="0">
                <a:solidFill>
                  <a:srgbClr val="7030A0"/>
                </a:solidFill>
                <a:latin typeface="Times New Roman" panose="02020603050405020304" pitchFamily="18" charset="0"/>
                <a:ea typeface="Times New Roman" panose="02020603050405020304" pitchFamily="18" charset="0"/>
              </a:rPr>
              <a:t>Ionic Crystals</a:t>
            </a:r>
            <a:r>
              <a:rPr lang="en-US" dirty="0">
                <a:solidFill>
                  <a:srgbClr val="7030A0"/>
                </a:solidFill>
                <a:latin typeface="Times New Roman" panose="02020603050405020304" pitchFamily="18" charset="0"/>
                <a:ea typeface="Times New Roman" panose="02020603050405020304" pitchFamily="18" charset="0"/>
              </a:rPr>
              <a:t>-</a:t>
            </a:r>
            <a:r>
              <a:rPr lang="en-US" dirty="0">
                <a:latin typeface="Times New Roman" panose="02020603050405020304" pitchFamily="18" charset="0"/>
                <a:ea typeface="Times New Roman" panose="02020603050405020304" pitchFamily="18" charset="0"/>
              </a:rPr>
              <a:t> </a:t>
            </a:r>
          </a:p>
          <a:p>
            <a:pPr marL="342000" marR="20955" indent="-342000" algn="just">
              <a:lnSpc>
                <a:spcPct val="115000"/>
              </a:lnSpc>
              <a:spcBef>
                <a:spcPts val="455"/>
              </a:spcBef>
              <a:spcAft>
                <a:spcPts val="0"/>
              </a:spcAft>
              <a:buFont typeface="Arial" pitchFamily="34" charset="0"/>
              <a:buChar char="•"/>
            </a:pPr>
            <a:r>
              <a:rPr lang="en-US" dirty="0">
                <a:latin typeface="Times New Roman" panose="02020603050405020304" pitchFamily="18" charset="0"/>
                <a:ea typeface="Times New Roman" panose="02020603050405020304" pitchFamily="18" charset="0"/>
              </a:rPr>
              <a:t>In ionic crystals, the units occupying lattice points are positive and negative ions. For example, in sodium chloride, the units are Na</a:t>
            </a:r>
            <a:r>
              <a:rPr lang="en-US" baseline="30000" dirty="0">
                <a:latin typeface="Times New Roman" panose="02020603050405020304" pitchFamily="18" charset="0"/>
                <a:ea typeface="Times New Roman" panose="02020603050405020304" pitchFamily="18" charset="0"/>
              </a:rPr>
              <a:t>+</a:t>
            </a:r>
            <a:r>
              <a:rPr lang="en-US" dirty="0">
                <a:latin typeface="Times New Roman" panose="02020603050405020304" pitchFamily="18" charset="0"/>
                <a:ea typeface="Times New Roman" panose="02020603050405020304" pitchFamily="18" charset="0"/>
              </a:rPr>
              <a:t> ions and Cl</a:t>
            </a:r>
            <a:r>
              <a:rPr lang="en-US" baseline="30000" dirty="0">
                <a:latin typeface="Times New Roman" panose="02020603050405020304" pitchFamily="18" charset="0"/>
                <a:ea typeface="Times New Roman" panose="02020603050405020304" pitchFamily="18" charset="0"/>
              </a:rPr>
              <a:t>-</a:t>
            </a:r>
            <a:r>
              <a:rPr lang="en-US" dirty="0">
                <a:latin typeface="Times New Roman" panose="02020603050405020304" pitchFamily="18" charset="0"/>
                <a:ea typeface="Times New Roman" panose="02020603050405020304" pitchFamily="18" charset="0"/>
              </a:rPr>
              <a:t> ions. </a:t>
            </a:r>
          </a:p>
          <a:p>
            <a:pPr marL="342000" marR="20955" indent="-342000" algn="just">
              <a:lnSpc>
                <a:spcPct val="115000"/>
              </a:lnSpc>
              <a:spcBef>
                <a:spcPts val="455"/>
              </a:spcBef>
              <a:spcAft>
                <a:spcPts val="0"/>
              </a:spcAft>
              <a:buFont typeface="Arial" pitchFamily="34" charset="0"/>
              <a:buChar char="•"/>
            </a:pPr>
            <a:r>
              <a:rPr lang="en-US" dirty="0">
                <a:latin typeface="Times New Roman" panose="02020603050405020304" pitchFamily="18" charset="0"/>
                <a:ea typeface="Times New Roman" panose="02020603050405020304" pitchFamily="18" charset="0"/>
              </a:rPr>
              <a:t>These ions are held together by coulombic forces of attraction. </a:t>
            </a:r>
          </a:p>
          <a:p>
            <a:pPr marL="342000" marR="20955" indent="-342000" algn="just">
              <a:lnSpc>
                <a:spcPct val="115000"/>
              </a:lnSpc>
              <a:spcBef>
                <a:spcPts val="455"/>
              </a:spcBef>
              <a:spcAft>
                <a:spcPts val="0"/>
              </a:spcAft>
              <a:buFont typeface="Arial" pitchFamily="34" charset="0"/>
              <a:buChar char="•"/>
            </a:pPr>
            <a:r>
              <a:rPr lang="en-US" dirty="0">
                <a:latin typeface="Times New Roman" panose="02020603050405020304" pitchFamily="18" charset="0"/>
                <a:ea typeface="Times New Roman" panose="02020603050405020304" pitchFamily="18" charset="0"/>
              </a:rPr>
              <a:t>X-ray studies have shown that in ionic solids, each ion is surrounded by a number of ions of opposite charge. For example, in </a:t>
            </a:r>
            <a:r>
              <a:rPr lang="en-US" dirty="0" err="1">
                <a:latin typeface="Times New Roman" panose="02020603050405020304" pitchFamily="18" charset="0"/>
                <a:ea typeface="Times New Roman" panose="02020603050405020304" pitchFamily="18" charset="0"/>
              </a:rPr>
              <a:t>NaCl</a:t>
            </a:r>
            <a:r>
              <a:rPr lang="en-US" dirty="0">
                <a:latin typeface="Times New Roman" panose="02020603050405020304" pitchFamily="18" charset="0"/>
                <a:ea typeface="Times New Roman" panose="02020603050405020304" pitchFamily="18" charset="0"/>
              </a:rPr>
              <a:t>, each Na</a:t>
            </a:r>
            <a:r>
              <a:rPr lang="en-US" baseline="30000" dirty="0">
                <a:latin typeface="Times New Roman" panose="02020603050405020304" pitchFamily="18" charset="0"/>
                <a:ea typeface="Times New Roman" panose="02020603050405020304" pitchFamily="18" charset="0"/>
              </a:rPr>
              <a:t>+</a:t>
            </a:r>
            <a:r>
              <a:rPr lang="en-US" dirty="0">
                <a:latin typeface="Times New Roman" panose="02020603050405020304" pitchFamily="18" charset="0"/>
                <a:ea typeface="Times New Roman" panose="02020603050405020304" pitchFamily="18" charset="0"/>
              </a:rPr>
              <a:t> ion is surrounded by six Cl</a:t>
            </a:r>
            <a:r>
              <a:rPr lang="en-US" baseline="30000" dirty="0">
                <a:latin typeface="Times New Roman" panose="02020603050405020304" pitchFamily="18" charset="0"/>
                <a:ea typeface="Times New Roman" panose="02020603050405020304" pitchFamily="18" charset="0"/>
              </a:rPr>
              <a:t>-</a:t>
            </a:r>
            <a:r>
              <a:rPr lang="en-US" dirty="0">
                <a:latin typeface="Times New Roman" panose="02020603050405020304" pitchFamily="18" charset="0"/>
                <a:ea typeface="Times New Roman" panose="02020603050405020304" pitchFamily="18" charset="0"/>
              </a:rPr>
              <a:t> ions and each Cl- ion is surrounded by six Na+ ions. </a:t>
            </a:r>
          </a:p>
          <a:p>
            <a:pPr marL="342000" marR="20955" indent="-342000" algn="just">
              <a:lnSpc>
                <a:spcPct val="115000"/>
              </a:lnSpc>
              <a:spcBef>
                <a:spcPts val="455"/>
              </a:spcBef>
              <a:spcAft>
                <a:spcPts val="0"/>
              </a:spcAft>
              <a:buFont typeface="Arial" pitchFamily="34" charset="0"/>
              <a:buChar char="•"/>
            </a:pPr>
            <a:r>
              <a:rPr lang="en-US" dirty="0">
                <a:latin typeface="Times New Roman" panose="02020603050405020304" pitchFamily="18" charset="0"/>
                <a:ea typeface="Times New Roman" panose="02020603050405020304" pitchFamily="18" charset="0"/>
              </a:rPr>
              <a:t>The coulombic forces of attraction between the oppositely charged ions are very strong and, therefore, the amount of energy required to separate ions from one another is very high. </a:t>
            </a:r>
          </a:p>
          <a:p>
            <a:pPr marL="42545" marR="20955" algn="just">
              <a:lnSpc>
                <a:spcPct val="115000"/>
              </a:lnSpc>
              <a:spcBef>
                <a:spcPts val="455"/>
              </a:spcBef>
              <a:spcAft>
                <a:spcPts val="0"/>
              </a:spcAft>
            </a:pPr>
            <a:r>
              <a:rPr lang="en-US" dirty="0">
                <a:latin typeface="Times New Roman" panose="02020603050405020304" pitchFamily="18" charset="0"/>
                <a:ea typeface="Times New Roman" panose="02020603050405020304" pitchFamily="18" charset="0"/>
              </a:rPr>
              <a:t>The ionic crystals show following main and important characteristics properties</a:t>
            </a:r>
          </a:p>
          <a:p>
            <a:pPr marL="342900" marR="0" lvl="0" indent="-342900" algn="just">
              <a:lnSpc>
                <a:spcPct val="115000"/>
              </a:lnSpc>
              <a:spcBef>
                <a:spcPts val="0"/>
              </a:spcBef>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The heats of vaporization of ionic crystals are high.</a:t>
            </a:r>
          </a:p>
          <a:p>
            <a:pPr marL="342900" marR="0" lvl="0" indent="-342900" algn="just">
              <a:lnSpc>
                <a:spcPct val="115000"/>
              </a:lnSpc>
              <a:spcBef>
                <a:spcPts val="0"/>
              </a:spcBef>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The </a:t>
            </a:r>
            <a:r>
              <a:rPr lang="en-US" dirty="0" err="1">
                <a:latin typeface="Times New Roman" panose="02020603050405020304" pitchFamily="18" charset="0"/>
                <a:ea typeface="Times New Roman" panose="02020603050405020304" pitchFamily="18" charset="0"/>
              </a:rPr>
              <a:t>vapour</a:t>
            </a:r>
            <a:r>
              <a:rPr lang="en-US" dirty="0">
                <a:latin typeface="Times New Roman" panose="02020603050405020304" pitchFamily="18" charset="0"/>
                <a:ea typeface="Times New Roman" panose="02020603050405020304" pitchFamily="18" charset="0"/>
              </a:rPr>
              <a:t> pressures of ionic crystals at ordinary temperatures are very low.</a:t>
            </a:r>
          </a:p>
          <a:p>
            <a:pPr marL="342900" marR="0" lvl="0" indent="-342900" algn="just">
              <a:lnSpc>
                <a:spcPct val="115000"/>
              </a:lnSpc>
              <a:spcBef>
                <a:spcPts val="0"/>
              </a:spcBef>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The melting and boiling points of ionic crystals are very high.</a:t>
            </a:r>
          </a:p>
          <a:p>
            <a:pPr marL="342900" marR="0" lvl="0" indent="-342900" algn="just">
              <a:lnSpc>
                <a:spcPct val="115000"/>
              </a:lnSpc>
              <a:spcBef>
                <a:spcPts val="0"/>
              </a:spcBef>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Ionic crystals are hard and brittle.</a:t>
            </a:r>
          </a:p>
          <a:p>
            <a:pPr marL="342900" indent="-342900" algn="just">
              <a:lnSpc>
                <a:spcPct val="115000"/>
              </a:lnSpc>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Ionic crystals are insulators in the solid state because ions are entrapped in fixed places in the crystal lattice and cannot move. When electric field is applied. But when melted they become good conductors of electricity because in the molten state, the well-ordered arrangement of ions in the crystal is destroyed and the</a:t>
            </a:r>
          </a:p>
          <a:p>
            <a:pPr marL="342900" marR="0" lvl="0" indent="-342900" algn="just">
              <a:lnSpc>
                <a:spcPct val="115000"/>
              </a:lnSpc>
              <a:spcBef>
                <a:spcPts val="0"/>
              </a:spcBef>
              <a:spcAft>
                <a:spcPts val="0"/>
              </a:spcAft>
              <a:buFont typeface="Symbol" panose="05050102010706020507" pitchFamily="18" charset="2"/>
              <a:buChar char=""/>
            </a:pPr>
            <a:endParaRPr lang="en-US"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76865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3C7DCC-70FA-43D7-84CB-25FFB8C54615}"/>
              </a:ext>
            </a:extLst>
          </p:cNvPr>
          <p:cNvSpPr/>
          <p:nvPr/>
        </p:nvSpPr>
        <p:spPr>
          <a:xfrm>
            <a:off x="1066800" y="228600"/>
            <a:ext cx="7848600" cy="5507662"/>
          </a:xfrm>
          <a:prstGeom prst="rect">
            <a:avLst/>
          </a:prstGeom>
        </p:spPr>
        <p:txBody>
          <a:bodyPr wrap="square">
            <a:spAutoFit/>
          </a:bodyPr>
          <a:lstStyle/>
          <a:p>
            <a:pPr marL="342900" marR="0" lvl="0" indent="-342900" algn="just">
              <a:lnSpc>
                <a:spcPct val="115000"/>
              </a:lnSpc>
              <a:spcBef>
                <a:spcPts val="0"/>
              </a:spcBef>
              <a:spcAft>
                <a:spcPts val="0"/>
              </a:spcAft>
            </a:pPr>
            <a:r>
              <a:rPr lang="en-US" dirty="0">
                <a:latin typeface="Times New Roman" panose="02020603050405020304" pitchFamily="18" charset="0"/>
                <a:ea typeface="Times New Roman" panose="02020603050405020304" pitchFamily="18" charset="0"/>
              </a:rPr>
              <a:t>	ions are in a position to move about in the liquid medium when an electric field is applied. </a:t>
            </a:r>
          </a:p>
          <a:p>
            <a:pPr marL="342900" marR="0" lvl="0" indent="-342900" algn="just">
              <a:lnSpc>
                <a:spcPct val="115000"/>
              </a:lnSpc>
              <a:spcBef>
                <a:spcPts val="0"/>
              </a:spcBef>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Ionic crystals are soluble in water and also in other polar solvents. They are insoluble or very slightly soluble in non-polar solvents such as benzene, chloroform, carbon tetrachloride etc.</a:t>
            </a:r>
          </a:p>
          <a:p>
            <a:pPr marL="342900" marR="0" lvl="0" indent="-342900" algn="just">
              <a:lnSpc>
                <a:spcPct val="115000"/>
              </a:lnSpc>
              <a:spcBef>
                <a:spcPts val="0"/>
              </a:spcBef>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Ionic crystals are good conductors of electricity when dissolved in water. The ions held by coulombic forces fall away from one another when dissolved in water or in any other solvent having high dielectric constant on the basis of Coulomb's law that forces of attraction between oppositely charged particles vary inversely as the dielectric constant.</a:t>
            </a:r>
          </a:p>
          <a:p>
            <a:pPr marL="342900" marR="0" lvl="0" indent="-342900" algn="just">
              <a:lnSpc>
                <a:spcPct val="115000"/>
              </a:lnSpc>
              <a:spcBef>
                <a:spcPts val="0"/>
              </a:spcBef>
              <a:spcAft>
                <a:spcPts val="0"/>
              </a:spcAft>
            </a:pPr>
            <a:endParaRPr lang="en-US" dirty="0">
              <a:latin typeface="Times New Roman" panose="02020603050405020304" pitchFamily="18" charset="0"/>
              <a:ea typeface="Times New Roman" panose="02020603050405020304" pitchFamily="18" charset="0"/>
            </a:endParaRPr>
          </a:p>
          <a:p>
            <a:pPr marL="342900" marR="0" lvl="0" indent="-342900" algn="just">
              <a:lnSpc>
                <a:spcPct val="115000"/>
              </a:lnSpc>
              <a:spcBef>
                <a:spcPts val="0"/>
              </a:spcBef>
              <a:spcAft>
                <a:spcPts val="0"/>
              </a:spcAft>
            </a:pPr>
            <a:r>
              <a:rPr lang="en-US" b="1" u="sng"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Lattice</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Times New Roman" panose="02020603050405020304" pitchFamily="18" charset="0"/>
              </a:rPr>
              <a:t> It is regular three dimensional arrangements of atoms or ions or molecules in the crystalline solid.</a:t>
            </a:r>
          </a:p>
          <a:p>
            <a:pPr marL="342900" marR="0" lvl="0" indent="-342900" algn="just">
              <a:lnSpc>
                <a:spcPct val="115000"/>
              </a:lnSpc>
              <a:spcBef>
                <a:spcPts val="0"/>
              </a:spcBef>
              <a:spcAft>
                <a:spcPts val="0"/>
              </a:spcAft>
            </a:pPr>
            <a:r>
              <a:rPr lang="en-US" b="1" u="sng"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Lattice energy</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The </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energy released </a:t>
            </a:r>
            <a:r>
              <a:rPr lang="en-US" dirty="0">
                <a:latin typeface="Times New Roman" panose="02020603050405020304" pitchFamily="18" charset="0"/>
                <a:ea typeface="Calibri" panose="020F0502020204030204" pitchFamily="34" charset="0"/>
                <a:cs typeface="Times New Roman" panose="02020603050405020304" pitchFamily="18" charset="0"/>
              </a:rPr>
              <a:t>when ions of oppositely charged ions are brought together from infinity distance </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to form one mole of crystal </a:t>
            </a:r>
            <a:r>
              <a:rPr lang="en-US" dirty="0">
                <a:latin typeface="Times New Roman" panose="02020603050405020304" pitchFamily="18" charset="0"/>
                <a:ea typeface="Calibri" panose="020F0502020204030204" pitchFamily="34" charset="0"/>
                <a:cs typeface="Times New Roman" panose="02020603050405020304" pitchFamily="18" charset="0"/>
              </a:rPr>
              <a:t>is called as lattice energy. It is a measure of stability of ionic substance w. r. t. ions in gaseous</a:t>
            </a:r>
            <a:endParaRPr lang="en-US"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94285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EE7FB7-D2CB-4BCF-A5DE-5EA3CD799790}"/>
              </a:ext>
            </a:extLst>
          </p:cNvPr>
          <p:cNvSpPr/>
          <p:nvPr/>
        </p:nvSpPr>
        <p:spPr>
          <a:xfrm>
            <a:off x="1295400" y="38072"/>
            <a:ext cx="7391400" cy="3420936"/>
          </a:xfrm>
          <a:prstGeom prst="rect">
            <a:avLst/>
          </a:prstGeom>
        </p:spPr>
        <p:txBody>
          <a:bodyPr wrap="square">
            <a:spAutoFit/>
          </a:bodyPr>
          <a:lstStyle/>
          <a:p>
            <a:pPr>
              <a:lnSpc>
                <a:spcPct val="115000"/>
              </a:lnSpc>
              <a:spcBef>
                <a:spcPts val="600"/>
              </a:spcBef>
              <a:spcAft>
                <a:spcPts val="600"/>
              </a:spcAft>
            </a:pPr>
            <a:r>
              <a:rPr lang="en-US" b="1" u="sng"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Unit cell</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It is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smallest repeating unit of the structure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or “solid that stacked randomly reproduced structure of the whole solid.”. Or </a:t>
            </a:r>
            <a:b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It is smallest group of atoms or ions or molecules that when repeated at regular intervals in three dimensions will produce lattice of crystal system</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p>
          <a:p>
            <a:pPr marL="342000" indent="-342000">
              <a:lnSpc>
                <a:spcPct val="115000"/>
              </a:lnSpc>
              <a:spcBef>
                <a:spcPts val="600"/>
              </a:spcBef>
              <a:spcAft>
                <a:spcPts val="600"/>
              </a:spcAft>
              <a:buFont typeface="Arial"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crystalline solid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is made up of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infinite number of unit cells.</a:t>
            </a:r>
          </a:p>
          <a:p>
            <a:pPr marL="342000" indent="-342000">
              <a:lnSpc>
                <a:spcPct val="115000"/>
              </a:lnSpc>
              <a:spcBef>
                <a:spcPts val="600"/>
              </a:spcBef>
              <a:spcAft>
                <a:spcPts val="600"/>
              </a:spcAft>
              <a:buFont typeface="Arial"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size and shape of unit cell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denoted by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lengths a, b, c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342000" indent="-342000">
              <a:lnSpc>
                <a:spcPct val="115000"/>
              </a:lnSpc>
              <a:spcBef>
                <a:spcPts val="600"/>
              </a:spcBef>
              <a:spcAft>
                <a:spcPts val="600"/>
              </a:spcAft>
              <a:buFont typeface="Arial"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There are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seven basic types of unit cells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represented in the following table</a:t>
            </a:r>
            <a:endParaRPr lang="en-US"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3761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3857620" y="142852"/>
            <a:ext cx="2714644"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Parameters of Unit Cells</a:t>
            </a:r>
            <a:endParaRPr kumimoji="0" lang="en-US" sz="2000" b="0" i="0" u="none" strike="noStrike" cap="none" normalizeH="0" baseline="0" dirty="0">
              <a:ln>
                <a:noFill/>
              </a:ln>
              <a:solidFill>
                <a:srgbClr val="FF0000"/>
              </a:solidFill>
              <a:effectLst/>
              <a:latin typeface="Arial" pitchFamily="34" charset="0"/>
              <a:cs typeface="Arial"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097197575"/>
              </p:ext>
            </p:extLst>
          </p:nvPr>
        </p:nvGraphicFramePr>
        <p:xfrm>
          <a:off x="1115616" y="764704"/>
          <a:ext cx="7858179" cy="6314657"/>
        </p:xfrm>
        <a:graphic>
          <a:graphicData uri="http://schemas.openxmlformats.org/drawingml/2006/table">
            <a:tbl>
              <a:tblPr/>
              <a:tblGrid>
                <a:gridCol w="1052152">
                  <a:extLst>
                    <a:ext uri="{9D8B030D-6E8A-4147-A177-3AD203B41FA5}">
                      <a16:colId xmlns:a16="http://schemas.microsoft.com/office/drawing/2014/main" val="20000"/>
                    </a:ext>
                  </a:extLst>
                </a:gridCol>
                <a:gridCol w="1009959">
                  <a:extLst>
                    <a:ext uri="{9D8B030D-6E8A-4147-A177-3AD203B41FA5}">
                      <a16:colId xmlns:a16="http://schemas.microsoft.com/office/drawing/2014/main" val="20001"/>
                    </a:ext>
                  </a:extLst>
                </a:gridCol>
                <a:gridCol w="1344197">
                  <a:extLst>
                    <a:ext uri="{9D8B030D-6E8A-4147-A177-3AD203B41FA5}">
                      <a16:colId xmlns:a16="http://schemas.microsoft.com/office/drawing/2014/main" val="20002"/>
                    </a:ext>
                  </a:extLst>
                </a:gridCol>
                <a:gridCol w="1051493">
                  <a:extLst>
                    <a:ext uri="{9D8B030D-6E8A-4147-A177-3AD203B41FA5}">
                      <a16:colId xmlns:a16="http://schemas.microsoft.com/office/drawing/2014/main" val="20003"/>
                    </a:ext>
                  </a:extLst>
                </a:gridCol>
                <a:gridCol w="1051493">
                  <a:extLst>
                    <a:ext uri="{9D8B030D-6E8A-4147-A177-3AD203B41FA5}">
                      <a16:colId xmlns:a16="http://schemas.microsoft.com/office/drawing/2014/main" val="20004"/>
                    </a:ext>
                  </a:extLst>
                </a:gridCol>
                <a:gridCol w="1062042">
                  <a:extLst>
                    <a:ext uri="{9D8B030D-6E8A-4147-A177-3AD203B41FA5}">
                      <a16:colId xmlns:a16="http://schemas.microsoft.com/office/drawing/2014/main" val="20005"/>
                    </a:ext>
                  </a:extLst>
                </a:gridCol>
                <a:gridCol w="1286843">
                  <a:extLst>
                    <a:ext uri="{9D8B030D-6E8A-4147-A177-3AD203B41FA5}">
                      <a16:colId xmlns:a16="http://schemas.microsoft.com/office/drawing/2014/main" val="20006"/>
                    </a:ext>
                  </a:extLst>
                </a:gridCol>
              </a:tblGrid>
              <a:tr h="731848">
                <a:tc>
                  <a:txBody>
                    <a:bodyPr/>
                    <a:lstStyle/>
                    <a:p>
                      <a:pPr marL="0" marR="0">
                        <a:lnSpc>
                          <a:spcPct val="107000"/>
                        </a:lnSpc>
                        <a:spcBef>
                          <a:spcPts val="0"/>
                        </a:spcBef>
                        <a:spcAft>
                          <a:spcPts val="800"/>
                        </a:spcAft>
                      </a:pPr>
                      <a:r>
                        <a:rPr lang="en-US" sz="1100" b="1"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System</a:t>
                      </a:r>
                      <a:endParaRPr lang="en-US" sz="11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Intercepts</a:t>
                      </a:r>
                      <a:endParaRPr lang="en-US" sz="110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Crystal Angles</a:t>
                      </a:r>
                      <a:endParaRPr lang="en-US" sz="11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Examples</a:t>
                      </a:r>
                      <a:endParaRPr lang="en-US" sz="11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Number of Maximum Axes and Planes of Symmetry</a:t>
                      </a:r>
                      <a:endParaRPr lang="en-US" sz="11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Minimum Symmetry Elements</a:t>
                      </a:r>
                      <a:endParaRPr lang="en-US" sz="11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err="1">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Bravais</a:t>
                      </a:r>
                      <a:r>
                        <a:rPr lang="en-US" sz="1100" b="1"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 Lattices</a:t>
                      </a:r>
                      <a:endParaRPr lang="en-US" sz="11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710763">
                <a:tc>
                  <a:txBody>
                    <a:bodyPr/>
                    <a:lstStyle/>
                    <a:p>
                      <a:pPr marL="0" marR="0">
                        <a:lnSpc>
                          <a:spcPct val="107000"/>
                        </a:lnSpc>
                        <a:spcBef>
                          <a:spcPts val="0"/>
                        </a:spcBef>
                        <a:spcAft>
                          <a:spcPts val="800"/>
                        </a:spcAft>
                      </a:pP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Cubic </a:t>
                      </a:r>
                      <a:endParaRPr lang="en-US"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 = b = c </a:t>
                      </a:r>
                      <a:endParaRPr lang="en-US"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α = β = γ = 90</a:t>
                      </a:r>
                      <a:r>
                        <a:rPr lang="en-US" sz="1100" b="1" baseline="30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NaCl, KCl, CaF</a:t>
                      </a:r>
                      <a:r>
                        <a:rPr lang="en-US" sz="1100" b="1" baseline="-25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ZnS, Cu</a:t>
                      </a:r>
                      <a:r>
                        <a:rPr lang="en-US" sz="1100" b="1" baseline="-25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 Diamond , Alums Pb, Ag , Au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Nine planes of symmetry and Thirteen axes of symmetry </a:t>
                      </a:r>
                      <a:endParaRPr lang="en-US" sz="1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Four 3·fold axes and Three 4·fold axes </a:t>
                      </a:r>
                      <a:endParaRPr lang="en-US" sz="1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Primitive, Face </a:t>
                      </a:r>
                      <a:r>
                        <a:rPr lang="en-US" sz="11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centred</a:t>
                      </a: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Body </a:t>
                      </a:r>
                      <a:r>
                        <a:rPr lang="en-US" sz="11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centred</a:t>
                      </a: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 3 </a:t>
                      </a:r>
                      <a:endParaRPr lang="en-US" sz="1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40731">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Orthorhombic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 ≠  b ≠  c </a:t>
                      </a:r>
                      <a:endParaRPr lang="en-US"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α = β = γ=90</a:t>
                      </a:r>
                      <a:r>
                        <a:rPr lang="en-US" sz="11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KNO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K</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Ba SO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PbCO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MgzSiO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Rhombic </a:t>
                      </a:r>
                      <a:r>
                        <a:rPr lang="en-US" sz="11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Three planes of symmetry and Three axes of symmetry </a:t>
                      </a:r>
                      <a:endParaRPr lang="en-US" sz="1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Three mutually perpendicular2·fold axes </a:t>
                      </a:r>
                      <a:endParaRPr lang="en-US" sz="11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Primitive, Face </a:t>
                      </a:r>
                      <a:r>
                        <a:rPr lang="en-US" sz="11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centred</a:t>
                      </a: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Body </a:t>
                      </a:r>
                      <a:r>
                        <a:rPr lang="en-US" sz="11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centred</a:t>
                      </a: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End </a:t>
                      </a:r>
                      <a:r>
                        <a:rPr lang="en-US" sz="11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centred</a:t>
                      </a: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 4 </a:t>
                      </a:r>
                      <a:endParaRPr lang="en-US" sz="1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10763">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Tetragonal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 = b ≠  c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α = β = γ = 90</a:t>
                      </a:r>
                      <a:r>
                        <a:rPr lang="en-US" sz="1100" b="1" baseline="30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SnO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TiO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ZrSiO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KH</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PbWO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Sn </a:t>
                      </a:r>
                      <a:endParaRPr lang="en-US"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Five planes of symmetry and Five axes of symmetry </a:t>
                      </a:r>
                      <a:endParaRPr lang="en-US" sz="11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One 4-fold axis </a:t>
                      </a:r>
                      <a:endParaRPr lang="en-US" sz="11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Primitive, Body </a:t>
                      </a:r>
                      <a:r>
                        <a:rPr lang="en-US" sz="11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centred</a:t>
                      </a: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=2 </a:t>
                      </a:r>
                      <a:endParaRPr lang="en-US" sz="1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40731">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Monoclinic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 ≠  b ≠  c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α ≠90</a:t>
                      </a:r>
                      <a:r>
                        <a:rPr lang="en-US" sz="1100" b="1" baseline="30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β = γ = 90</a:t>
                      </a:r>
                      <a:r>
                        <a:rPr lang="en-US" sz="1100" b="1" baseline="30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Na</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.10H</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 Na</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.10H</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 CaSO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.2H</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 Monoclinic </a:t>
                      </a:r>
                      <a:r>
                        <a:rPr lang="en-US" sz="11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sulphur</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One plane of symmetry and One axis of symmetry </a:t>
                      </a:r>
                      <a:endParaRPr lang="en-US" sz="11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One 2-fold axis </a:t>
                      </a:r>
                      <a:endParaRPr lang="en-US" sz="11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Primitive, End </a:t>
                      </a:r>
                      <a:r>
                        <a:rPr lang="en-US" sz="11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centred</a:t>
                      </a: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=2 </a:t>
                      </a:r>
                      <a:endParaRPr lang="en-US" sz="1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10763">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Triclinic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 ≠  b ≠  c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α ≠ β ≠ γ ≠ 90</a:t>
                      </a:r>
                      <a:r>
                        <a:rPr lang="en-US" sz="1100" b="1" baseline="30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CuSO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.5H</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 K</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Cr</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H</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No plane of symmetry  and No axis of symmetry </a:t>
                      </a:r>
                      <a:endParaRPr lang="en-US" sz="11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One 1-fold axis </a:t>
                      </a:r>
                      <a:endParaRPr lang="en-US" sz="11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Primitive = 1 </a:t>
                      </a:r>
                      <a:endParaRPr lang="en-US" sz="1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740731">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Hexagonal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 = b ≠  c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α = β =90</a:t>
                      </a:r>
                      <a:r>
                        <a:rPr lang="en-US" sz="1100" b="1" baseline="30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γ = 120</a:t>
                      </a:r>
                      <a:r>
                        <a:rPr lang="en-US" sz="1100" b="1" baseline="30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ZnO</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CdS</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HgS</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Graphite, Ice, PbI</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 Beryl , Mg, Zn, Cd </a:t>
                      </a:r>
                      <a:endParaRPr lang="en-US"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Seven planes of symmetry and Seven axes of symmetry </a:t>
                      </a:r>
                      <a:endParaRPr lang="en-US" sz="11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One 6-fold axis </a:t>
                      </a:r>
                      <a:endParaRPr lang="en-US" sz="11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Primitive = 1 . </a:t>
                      </a:r>
                      <a:endParaRPr lang="en-US" sz="1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740731">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Rhombohedral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 = b = c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α = β = γ ≠ 90</a:t>
                      </a:r>
                      <a:r>
                        <a:rPr lang="en-US" sz="1100" b="1" baseline="300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11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NaNO</a:t>
                      </a:r>
                      <a:r>
                        <a:rPr lang="en-US" sz="11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ICI, Calcite, </a:t>
                      </a:r>
                      <a:r>
                        <a:rPr lang="en-US" sz="1100" b="1"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Quartz,Magnesite</a:t>
                      </a:r>
                      <a:r>
                        <a:rPr lang="en-US"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As, Sb, Bi </a:t>
                      </a:r>
                      <a:endParaRPr lang="en-US"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305" marR="27305"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Seven planes of symmetry and Seven axes of symmetry </a:t>
                      </a:r>
                      <a:endParaRPr lang="en-US" sz="11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One 3-fold axis </a:t>
                      </a:r>
                      <a:endParaRPr lang="en-US" sz="110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800"/>
                        </a:spcAft>
                      </a:pPr>
                      <a:r>
                        <a:rPr lang="en-US" sz="11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Primitive = 1 </a:t>
                      </a:r>
                      <a:endParaRPr lang="en-US" sz="11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38129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95600" y="3962400"/>
            <a:ext cx="4876800" cy="369332"/>
          </a:xfrm>
          <a:prstGeom prst="rect">
            <a:avLst/>
          </a:prstGeom>
          <a:noFill/>
        </p:spPr>
        <p:txBody>
          <a:bodyPr wrap="square" rtlCol="0">
            <a:spAutoFit/>
          </a:bodyPr>
          <a:lstStyle/>
          <a:p>
            <a:endParaRPr lang="en-US" dirty="0"/>
          </a:p>
        </p:txBody>
      </p:sp>
      <p:pic>
        <p:nvPicPr>
          <p:cNvPr id="3" name="Picture 2">
            <a:extLst>
              <a:ext uri="{FF2B5EF4-FFF2-40B4-BE49-F238E27FC236}">
                <a16:creationId xmlns:a16="http://schemas.microsoft.com/office/drawing/2014/main" id="{494C6A7A-BE49-4D28-88D2-2FE3241FEFAB}"/>
              </a:ext>
            </a:extLst>
          </p:cNvPr>
          <p:cNvPicPr/>
          <p:nvPr/>
        </p:nvPicPr>
        <p:blipFill rotWithShape="1">
          <a:blip r:embed="rId2">
            <a:biLevel thresh="5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968" b="55258"/>
          <a:stretch/>
        </p:blipFill>
        <p:spPr bwMode="auto">
          <a:xfrm>
            <a:off x="1115616" y="332656"/>
            <a:ext cx="7704856" cy="652534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746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99D0D7-035B-45C5-90D1-2A89520AAC41}"/>
              </a:ext>
            </a:extLst>
          </p:cNvPr>
          <p:cNvPicPr/>
          <p:nvPr/>
        </p:nvPicPr>
        <p:blipFill rotWithShape="1">
          <a:blip r:embed="rId2">
            <a:biLevel thresh="5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968" t="45816" b="12647"/>
          <a:stretch/>
        </p:blipFill>
        <p:spPr bwMode="auto">
          <a:xfrm>
            <a:off x="1115616" y="620688"/>
            <a:ext cx="7848872" cy="612068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61160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800E87EE-9C8C-4735-8512-BA04C5B1EF35}"/>
              </a:ext>
            </a:extLst>
          </p:cNvPr>
          <p:cNvSpPr>
            <a:spLocks noChangeArrowheads="1"/>
          </p:cNvSpPr>
          <p:nvPr/>
        </p:nvSpPr>
        <p:spPr bwMode="auto">
          <a:xfrm>
            <a:off x="1071538" y="4353"/>
            <a:ext cx="7858180" cy="6849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558925" algn="l"/>
              </a:tabLst>
              <a:defRPr>
                <a:solidFill>
                  <a:schemeClr val="tx1"/>
                </a:solidFill>
                <a:latin typeface="Arial" panose="020B0604020202020204" pitchFamily="34" charset="0"/>
              </a:defRPr>
            </a:lvl1pPr>
            <a:lvl2pPr eaLnBrk="0" fontAlgn="base" hangingPunct="0">
              <a:spcBef>
                <a:spcPct val="0"/>
              </a:spcBef>
              <a:spcAft>
                <a:spcPct val="0"/>
              </a:spcAft>
              <a:tabLst>
                <a:tab pos="1558925" algn="l"/>
              </a:tabLst>
              <a:defRPr>
                <a:solidFill>
                  <a:schemeClr val="tx1"/>
                </a:solidFill>
                <a:latin typeface="Arial" panose="020B0604020202020204" pitchFamily="34" charset="0"/>
              </a:defRPr>
            </a:lvl2pPr>
            <a:lvl3pPr eaLnBrk="0" fontAlgn="base" hangingPunct="0">
              <a:spcBef>
                <a:spcPct val="0"/>
              </a:spcBef>
              <a:spcAft>
                <a:spcPct val="0"/>
              </a:spcAft>
              <a:tabLst>
                <a:tab pos="1558925" algn="l"/>
              </a:tabLst>
              <a:defRPr>
                <a:solidFill>
                  <a:schemeClr val="tx1"/>
                </a:solidFill>
                <a:latin typeface="Arial" panose="020B0604020202020204" pitchFamily="34" charset="0"/>
              </a:defRPr>
            </a:lvl3pPr>
            <a:lvl4pPr eaLnBrk="0" fontAlgn="base" hangingPunct="0">
              <a:spcBef>
                <a:spcPct val="0"/>
              </a:spcBef>
              <a:spcAft>
                <a:spcPct val="0"/>
              </a:spcAft>
              <a:tabLst>
                <a:tab pos="1558925" algn="l"/>
              </a:tabLst>
              <a:defRPr>
                <a:solidFill>
                  <a:schemeClr val="tx1"/>
                </a:solidFill>
                <a:latin typeface="Arial" panose="020B0604020202020204" pitchFamily="34" charset="0"/>
              </a:defRPr>
            </a:lvl4pPr>
            <a:lvl5pPr eaLnBrk="0" fontAlgn="base" hangingPunct="0">
              <a:spcBef>
                <a:spcPct val="0"/>
              </a:spcBef>
              <a:spcAft>
                <a:spcPct val="0"/>
              </a:spcAft>
              <a:tabLst>
                <a:tab pos="1558925" algn="l"/>
              </a:tabLst>
              <a:defRPr>
                <a:solidFill>
                  <a:schemeClr val="tx1"/>
                </a:solidFill>
                <a:latin typeface="Arial" panose="020B0604020202020204" pitchFamily="34" charset="0"/>
              </a:defRPr>
            </a:lvl5pPr>
            <a:lvl6pPr eaLnBrk="0" fontAlgn="base" hangingPunct="0">
              <a:spcBef>
                <a:spcPct val="0"/>
              </a:spcBef>
              <a:spcAft>
                <a:spcPct val="0"/>
              </a:spcAft>
              <a:tabLst>
                <a:tab pos="1558925" algn="l"/>
              </a:tabLst>
              <a:defRPr>
                <a:solidFill>
                  <a:schemeClr val="tx1"/>
                </a:solidFill>
                <a:latin typeface="Arial" panose="020B0604020202020204" pitchFamily="34" charset="0"/>
              </a:defRPr>
            </a:lvl6pPr>
            <a:lvl7pPr eaLnBrk="0" fontAlgn="base" hangingPunct="0">
              <a:spcBef>
                <a:spcPct val="0"/>
              </a:spcBef>
              <a:spcAft>
                <a:spcPct val="0"/>
              </a:spcAft>
              <a:tabLst>
                <a:tab pos="1558925" algn="l"/>
              </a:tabLst>
              <a:defRPr>
                <a:solidFill>
                  <a:schemeClr val="tx1"/>
                </a:solidFill>
                <a:latin typeface="Arial" panose="020B0604020202020204" pitchFamily="34" charset="0"/>
              </a:defRPr>
            </a:lvl7pPr>
            <a:lvl8pPr eaLnBrk="0" fontAlgn="base" hangingPunct="0">
              <a:spcBef>
                <a:spcPct val="0"/>
              </a:spcBef>
              <a:spcAft>
                <a:spcPct val="0"/>
              </a:spcAft>
              <a:tabLst>
                <a:tab pos="1558925" algn="l"/>
              </a:tabLst>
              <a:defRPr>
                <a:solidFill>
                  <a:schemeClr val="tx1"/>
                </a:solidFill>
                <a:latin typeface="Arial" panose="020B0604020202020204" pitchFamily="34" charset="0"/>
              </a:defRPr>
            </a:lvl8pPr>
            <a:lvl9pPr eaLnBrk="0" fontAlgn="base" hangingPunct="0">
              <a:spcBef>
                <a:spcPct val="0"/>
              </a:spcBef>
              <a:spcAft>
                <a:spcPct val="0"/>
              </a:spcAft>
              <a:tabLst>
                <a:tab pos="1558925" algn="l"/>
              </a:tabLst>
              <a:defRPr>
                <a:solidFill>
                  <a:schemeClr val="tx1"/>
                </a:solidFill>
                <a:latin typeface="Arial" panose="020B0604020202020204" pitchFamily="34" charset="0"/>
              </a:defRPr>
            </a:lvl9pPr>
          </a:lstStyle>
          <a:p>
            <a:pPr marL="342900" indent="-342900">
              <a:lnSpc>
                <a:spcPct val="115000"/>
              </a:lnSpc>
              <a:spcAft>
                <a:spcPts val="600"/>
              </a:spcAft>
              <a:buFont typeface="+mj-lt"/>
              <a:buAutoNum type="arabicParenR"/>
            </a:pPr>
            <a:r>
              <a:rPr lang="en-US" dirty="0">
                <a:solidFill>
                  <a:srgbClr val="002060"/>
                </a:solidFill>
                <a:latin typeface="Times New Roman" pitchFamily="18" charset="0"/>
                <a:cs typeface="Times New Roman" pitchFamily="18" charset="0"/>
              </a:rPr>
              <a:t>Simple cubic structure contains the units only at all corners. </a:t>
            </a:r>
          </a:p>
          <a:p>
            <a:pPr marL="342900" indent="-342900">
              <a:lnSpc>
                <a:spcPct val="115000"/>
              </a:lnSpc>
              <a:spcAft>
                <a:spcPts val="600"/>
              </a:spcAft>
              <a:buFont typeface="+mj-lt"/>
              <a:buAutoNum type="arabicParen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BCC </a:t>
            </a:r>
            <a:r>
              <a:rPr lang="en-US" dirty="0">
                <a:solidFill>
                  <a:srgbClr val="002060"/>
                </a:solidFill>
                <a:latin typeface="Times New Roman" pitchFamily="18" charset="0"/>
                <a:cs typeface="Times New Roman" pitchFamily="18" charset="0"/>
              </a:rPr>
              <a:t>structure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contains the units at centre and at all corners.</a:t>
            </a:r>
          </a:p>
          <a:p>
            <a:pPr marL="342900" indent="-342900">
              <a:lnSpc>
                <a:spcPct val="115000"/>
              </a:lnSpc>
              <a:spcAft>
                <a:spcPts val="600"/>
              </a:spcAft>
              <a:buFont typeface="+mj-lt"/>
              <a:buAutoNum type="arabicParen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FCC </a:t>
            </a:r>
            <a:r>
              <a:rPr lang="en-US" dirty="0">
                <a:solidFill>
                  <a:srgbClr val="002060"/>
                </a:solidFill>
                <a:latin typeface="Times New Roman" pitchFamily="18" charset="0"/>
                <a:cs typeface="Times New Roman" pitchFamily="18" charset="0"/>
              </a:rPr>
              <a:t>structure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contains units at midpoint (centre) of all faces and at all corners.</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r>
              <a:rPr kumimoji="0" lang="en-US" altLang="en-US" b="1" i="0" u="sng" strike="noStrike" cap="none" normalizeH="0" baseline="0" dirty="0">
                <a:ln>
                  <a:noFill/>
                </a:ln>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Close packing of identical spheres</a:t>
            </a:r>
            <a:r>
              <a:rPr kumimoji="0" lang="en-US" altLang="en-US" b="0" i="0" u="none" strike="noStrike" cap="none" normalizeH="0" baseline="0" dirty="0">
                <a:ln>
                  <a:noFill/>
                </a:ln>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342000" indent="-342000" algn="just">
              <a:buFont typeface="Arial" pitchFamily="34" charset="0"/>
              <a:buChar char="•"/>
            </a:pP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arrangement in which maximum available space is occupied by spheres is called as</a:t>
            </a:r>
            <a:r>
              <a:rPr kumimoji="0" lang="en-US" altLang="en-US"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b="1" i="0" u="none" strike="noStrike" cap="none" normalizeH="0" baseline="0" dirty="0">
                <a:ln>
                  <a:noFill/>
                </a:ln>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close packing</a:t>
            </a:r>
            <a:r>
              <a:rPr kumimoji="0" lang="en-US" altLang="en-US"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Therefore closest packing of spheres gives greater stability to close packed system</a:t>
            </a:r>
            <a:r>
              <a:rPr lang="en-US" alt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342000" indent="-342000" algn="just">
              <a:buFont typeface="Arial" pitchFamily="34" charset="0"/>
              <a:buChar char="•"/>
            </a:pPr>
            <a:r>
              <a:rPr lang="en-US" alt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Consider the packing of </a:t>
            </a:r>
            <a:r>
              <a:rPr lang="en-US" altLang="en-US"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spheres of equal size in two dimensions </a:t>
            </a:r>
            <a:r>
              <a:rPr lang="en-US" alt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(in a layer) and </a:t>
            </a:r>
            <a:r>
              <a:rPr lang="en-US" altLang="en-US"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in three dimensions arrangement by placing the layers of spheres one above another</a:t>
            </a:r>
            <a:r>
              <a:rPr lang="en-US" altLang="en-US" b="1" dirty="0">
                <a:latin typeface="Times New Roman" panose="02020603050405020304" pitchFamily="18" charset="0"/>
                <a:ea typeface="Calibri" panose="020F0502020204030204" pitchFamily="34" charset="0"/>
                <a:cs typeface="Times New Roman" panose="02020603050405020304" pitchFamily="18" charset="0"/>
              </a:rPr>
              <a:t>.</a:t>
            </a:r>
          </a:p>
          <a:p>
            <a:pPr marL="342000" marR="0" lvl="0" indent="-342000" algn="just" defTabSz="914400" rtl="0" eaLnBrk="0" fontAlgn="base" latinLnBrk="0" hangingPunct="0">
              <a:lnSpc>
                <a:spcPct val="100000"/>
              </a:lnSpc>
              <a:spcBef>
                <a:spcPct val="0"/>
              </a:spcBef>
              <a:spcAft>
                <a:spcPct val="0"/>
              </a:spcAft>
              <a:buClrTx/>
              <a:buSzTx/>
              <a:buFont typeface="Arial" pitchFamily="34" charset="0"/>
              <a:buChar char="•"/>
              <a:tabLst>
                <a:tab pos="1558925" algn="l"/>
              </a:tabLst>
            </a:pPr>
            <a:endPar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alt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There are </a:t>
            </a:r>
            <a:r>
              <a:rPr lang="en-US" alt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two common ways of packing of spheres of equal size in the layer </a:t>
            </a:r>
            <a:r>
              <a:rPr lang="en-US" alt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as shown in the following figure </a:t>
            </a:r>
            <a:endParaRPr lang="en-US" altLang="en-US" dirty="0">
              <a:solidFill>
                <a:srgbClr val="002060"/>
              </a:solidFill>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kumimoji="0" lang="en-US" altLang="en-US"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lang="en-US" altLang="en-US" sz="12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lang="en-US" altLang="en-US" sz="12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lang="en-US" altLang="en-US" sz="12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lang="en-US" altLang="en-US" sz="12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kumimoji="0" lang="en-US" altLang="en-US" sz="8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lang="en-US" altLang="en-US" sz="1200" dirty="0">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lang="en-US" altLang="en-US" sz="1200" dirty="0">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558925" algn="l"/>
              </a:tabLst>
            </a:pPr>
            <a:endParaRPr lang="en-US" altLang="en-US" sz="12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descr="C:\Users\a\Desktop\CHEMISTRY\Chemistry Figures\fig 17.jpg">
            <a:extLst>
              <a:ext uri="{FF2B5EF4-FFF2-40B4-BE49-F238E27FC236}">
                <a16:creationId xmlns:a16="http://schemas.microsoft.com/office/drawing/2014/main" id="{276EB4B7-6B25-4009-AB2A-A8238F2ADED8}"/>
              </a:ext>
            </a:extLst>
          </p:cNvPr>
          <p:cNvPicPr/>
          <p:nvPr/>
        </p:nvPicPr>
        <p:blipFill rotWithShape="1">
          <a:blip r:embed="rId2" cstate="print">
            <a:lum bright="-2000"/>
            <a:extLst>
              <a:ext uri="{BEBA8EAE-BF5A-486C-A8C5-ECC9F3942E4B}">
                <a14:imgProps xmlns:a14="http://schemas.microsoft.com/office/drawing/2010/main">
                  <a14:imgLayer r:embed="rId3">
                    <a14:imgEffect>
                      <a14:sharpenSoften amount="50000"/>
                    </a14:imgEffect>
                    <a14:imgEffect>
                      <a14:saturation sat="33000"/>
                    </a14:imgEffect>
                  </a14:imgLayer>
                </a14:imgProps>
              </a:ext>
              <a:ext uri="{28A0092B-C50C-407E-A947-70E740481C1C}">
                <a14:useLocalDpi xmlns:a14="http://schemas.microsoft.com/office/drawing/2010/main" val="0"/>
              </a:ext>
            </a:extLst>
          </a:blip>
          <a:srcRect b="29064"/>
          <a:stretch/>
        </p:blipFill>
        <p:spPr bwMode="auto">
          <a:xfrm>
            <a:off x="1547664" y="4152735"/>
            <a:ext cx="7086600" cy="2160240"/>
          </a:xfrm>
          <a:prstGeom prst="rect">
            <a:avLst/>
          </a:prstGeom>
          <a:noFill/>
          <a:ln>
            <a:no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5E51ED08-2D3C-49A8-BCFB-1013E427579A}"/>
              </a:ext>
            </a:extLst>
          </p:cNvPr>
          <p:cNvSpPr txBox="1"/>
          <p:nvPr/>
        </p:nvSpPr>
        <p:spPr>
          <a:xfrm>
            <a:off x="2265712" y="6312975"/>
            <a:ext cx="5474640" cy="369332"/>
          </a:xfrm>
          <a:prstGeom prst="rect">
            <a:avLst/>
          </a:prstGeom>
          <a:noFill/>
        </p:spPr>
        <p:txBody>
          <a:bodyPr wrap="none" rtlCol="0">
            <a:spAutoFit/>
          </a:bodyPr>
          <a:lstStyle/>
          <a:p>
            <a:r>
              <a:rPr lang="en-US" b="1" dirty="0">
                <a:solidFill>
                  <a:srgbClr val="FF0000"/>
                </a:solidFill>
                <a:latin typeface="Times New Roman" panose="02020603050405020304" pitchFamily="18" charset="0"/>
                <a:cs typeface="Times New Roman" panose="02020603050405020304" pitchFamily="18" charset="0"/>
              </a:rPr>
              <a:t>Arrangement I                                      Arrangement II </a:t>
            </a:r>
          </a:p>
        </p:txBody>
      </p:sp>
    </p:spTree>
    <p:extLst>
      <p:ext uri="{BB962C8B-B14F-4D97-AF65-F5344CB8AC3E}">
        <p14:creationId xmlns:p14="http://schemas.microsoft.com/office/powerpoint/2010/main" val="880338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43608" y="285729"/>
            <a:ext cx="7992888" cy="2585323"/>
          </a:xfrm>
          <a:prstGeom prst="rect">
            <a:avLst/>
          </a:prstGeom>
        </p:spPr>
        <p:txBody>
          <a:bodyPr wrap="square">
            <a:spAutoFit/>
          </a:bodyPr>
          <a:lstStyle/>
          <a:p>
            <a:pPr>
              <a:buFont typeface="Arial" pitchFamily="34" charset="0"/>
              <a:buChar char="•"/>
            </a:pPr>
            <a:r>
              <a:rPr lang="en-US" dirty="0">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In the </a:t>
            </a:r>
            <a:r>
              <a:rPr lang="en-US" b="1" dirty="0">
                <a:solidFill>
                  <a:srgbClr val="FF0000"/>
                </a:solidFill>
                <a:latin typeface="Times New Roman" pitchFamily="18" charset="0"/>
                <a:cs typeface="Times New Roman" pitchFamily="18" charset="0"/>
              </a:rPr>
              <a:t>arrangement I</a:t>
            </a:r>
            <a:r>
              <a:rPr lang="en-US" dirty="0">
                <a:solidFill>
                  <a:srgbClr val="002060"/>
                </a:solidFill>
                <a:latin typeface="Times New Roman" pitchFamily="18" charset="0"/>
                <a:cs typeface="Times New Roman" pitchFamily="18" charset="0"/>
              </a:rPr>
              <a:t> the spheres are more closely packed than in the arrangement II. </a:t>
            </a:r>
          </a:p>
          <a:p>
            <a:pPr>
              <a:buFont typeface="Arial" pitchFamily="34" charset="0"/>
              <a:buChar char="•"/>
            </a:pPr>
            <a:r>
              <a:rPr lang="en-US" dirty="0">
                <a:solidFill>
                  <a:srgbClr val="002060"/>
                </a:solidFill>
                <a:latin typeface="Times New Roman" pitchFamily="18" charset="0"/>
                <a:cs typeface="Times New Roman" pitchFamily="18" charset="0"/>
              </a:rPr>
              <a:t>In the </a:t>
            </a:r>
            <a:r>
              <a:rPr lang="en-US" b="1" dirty="0">
                <a:solidFill>
                  <a:srgbClr val="FF0000"/>
                </a:solidFill>
                <a:latin typeface="Times New Roman" pitchFamily="18" charset="0"/>
                <a:cs typeface="Times New Roman" pitchFamily="18" charset="0"/>
              </a:rPr>
              <a:t>arrangement I - 60.4%</a:t>
            </a:r>
            <a:r>
              <a:rPr lang="en-US" b="1" dirty="0">
                <a:solidFill>
                  <a:srgbClr val="002060"/>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of available space is occupied by spheres and  </a:t>
            </a:r>
            <a:r>
              <a:rPr lang="en-US" b="1" dirty="0">
                <a:solidFill>
                  <a:srgbClr val="FF0000"/>
                </a:solidFill>
                <a:latin typeface="Times New Roman" pitchFamily="18" charset="0"/>
                <a:cs typeface="Times New Roman" pitchFamily="18" charset="0"/>
              </a:rPr>
              <a:t>39.6%</a:t>
            </a:r>
            <a:r>
              <a:rPr lang="en-US" dirty="0">
                <a:solidFill>
                  <a:srgbClr val="FF0000"/>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space is empty. </a:t>
            </a:r>
            <a:endParaRPr lang="en-IN" dirty="0">
              <a:solidFill>
                <a:srgbClr val="002060"/>
              </a:solidFill>
              <a:latin typeface="Times New Roman" pitchFamily="18" charset="0"/>
              <a:cs typeface="Times New Roman" pitchFamily="18" charset="0"/>
            </a:endParaRPr>
          </a:p>
          <a:p>
            <a:pPr>
              <a:buFont typeface="Arial" pitchFamily="34" charset="0"/>
              <a:buChar char="•"/>
            </a:pPr>
            <a:r>
              <a:rPr lang="en-IN" dirty="0">
                <a:solidFill>
                  <a:srgbClr val="002060"/>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In the </a:t>
            </a:r>
            <a:r>
              <a:rPr lang="en-US" b="1" dirty="0">
                <a:solidFill>
                  <a:srgbClr val="FF0000"/>
                </a:solidFill>
                <a:latin typeface="Times New Roman" pitchFamily="18" charset="0"/>
                <a:cs typeface="Times New Roman" pitchFamily="18" charset="0"/>
              </a:rPr>
              <a:t>arrangement II- 52.4% </a:t>
            </a:r>
            <a:r>
              <a:rPr lang="en-US" dirty="0">
                <a:solidFill>
                  <a:srgbClr val="002060"/>
                </a:solidFill>
                <a:latin typeface="Times New Roman" pitchFamily="18" charset="0"/>
                <a:cs typeface="Times New Roman" pitchFamily="18" charset="0"/>
              </a:rPr>
              <a:t>of available space is occupied by spheres and  </a:t>
            </a:r>
            <a:r>
              <a:rPr lang="en-US" b="1" dirty="0">
                <a:solidFill>
                  <a:srgbClr val="FF0000"/>
                </a:solidFill>
                <a:latin typeface="Times New Roman" pitchFamily="18" charset="0"/>
                <a:cs typeface="Times New Roman" pitchFamily="18" charset="0"/>
              </a:rPr>
              <a:t>47.6%</a:t>
            </a:r>
            <a:r>
              <a:rPr lang="en-US" b="1" dirty="0">
                <a:solidFill>
                  <a:srgbClr val="002060"/>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space is empty . The empty space in both arrangements is called as </a:t>
            </a:r>
            <a:r>
              <a:rPr lang="en-US" b="1" dirty="0">
                <a:solidFill>
                  <a:srgbClr val="FF0000"/>
                </a:solidFill>
                <a:latin typeface="Times New Roman" pitchFamily="18" charset="0"/>
                <a:cs typeface="Times New Roman" pitchFamily="18" charset="0"/>
              </a:rPr>
              <a:t>void or holes interstitial sites</a:t>
            </a:r>
            <a:r>
              <a:rPr lang="en-US" dirty="0">
                <a:solidFill>
                  <a:srgbClr val="002060"/>
                </a:solidFill>
                <a:latin typeface="Times New Roman" pitchFamily="18" charset="0"/>
                <a:cs typeface="Times New Roman" pitchFamily="18" charset="0"/>
              </a:rPr>
              <a:t>.</a:t>
            </a:r>
          </a:p>
          <a:p>
            <a:pPr lvl="0">
              <a:buFont typeface="Arial" pitchFamily="34" charset="0"/>
              <a:buChar char="•"/>
            </a:pPr>
            <a:r>
              <a:rPr lang="en-US" dirty="0">
                <a:solidFill>
                  <a:srgbClr val="002060"/>
                </a:solidFill>
                <a:latin typeface="Times New Roman" pitchFamily="18" charset="0"/>
                <a:cs typeface="Times New Roman" pitchFamily="18" charset="0"/>
              </a:rPr>
              <a:t> Therefore </a:t>
            </a:r>
            <a:r>
              <a:rPr lang="en-US" b="1" dirty="0">
                <a:solidFill>
                  <a:srgbClr val="FF0000"/>
                </a:solidFill>
                <a:latin typeface="Times New Roman" pitchFamily="18" charset="0"/>
                <a:cs typeface="Times New Roman" pitchFamily="18" charset="0"/>
              </a:rPr>
              <a:t>arrangement I</a:t>
            </a:r>
            <a:r>
              <a:rPr lang="en-US" dirty="0">
                <a:solidFill>
                  <a:srgbClr val="002060"/>
                </a:solidFill>
                <a:latin typeface="Times New Roman" pitchFamily="18" charset="0"/>
                <a:cs typeface="Times New Roman" pitchFamily="18" charset="0"/>
              </a:rPr>
              <a:t> is more correct and represents close packing of spheres than </a:t>
            </a:r>
            <a:r>
              <a:rPr lang="en-US" b="1" dirty="0">
                <a:solidFill>
                  <a:srgbClr val="FF0000"/>
                </a:solidFill>
                <a:latin typeface="Times New Roman" pitchFamily="18" charset="0"/>
                <a:cs typeface="Times New Roman" pitchFamily="18" charset="0"/>
              </a:rPr>
              <a:t>arrangement II</a:t>
            </a:r>
            <a:r>
              <a:rPr lang="en-US" dirty="0">
                <a:solidFill>
                  <a:srgbClr val="002060"/>
                </a:solidFill>
                <a:latin typeface="Times New Roman" pitchFamily="18" charset="0"/>
                <a:cs typeface="Times New Roman" pitchFamily="18" charset="0"/>
              </a:rPr>
              <a:t>. </a:t>
            </a:r>
            <a:endParaRPr lang="en-IN" dirty="0">
              <a:solidFill>
                <a:srgbClr val="002060"/>
              </a:solidFill>
              <a:latin typeface="Times New Roman" pitchFamily="18" charset="0"/>
              <a:cs typeface="Times New Roman" pitchFamily="18" charset="0"/>
            </a:endParaRPr>
          </a:p>
        </p:txBody>
      </p:sp>
      <p:pic>
        <p:nvPicPr>
          <p:cNvPr id="5" name="Picture 4" descr="C:\Users\a\Desktop\CHEMISTRY\Chemistry Figures\fig 18.jpg"/>
          <p:cNvPicPr/>
          <p:nvPr/>
        </p:nvPicPr>
        <p:blipFill rotWithShape="1">
          <a:blip r:embed="rId2" cstate="print">
            <a:extLst>
              <a:ext uri="{28A0092B-C50C-407E-A947-70E740481C1C}">
                <a14:useLocalDpi xmlns:a14="http://schemas.microsoft.com/office/drawing/2010/main" val="0"/>
              </a:ext>
            </a:extLst>
          </a:blip>
          <a:srcRect b="8490"/>
          <a:stretch/>
        </p:blipFill>
        <p:spPr bwMode="auto">
          <a:xfrm>
            <a:off x="1268497" y="2996952"/>
            <a:ext cx="4077666" cy="3740996"/>
          </a:xfrm>
          <a:prstGeom prst="rect">
            <a:avLst/>
          </a:prstGeom>
          <a:noFill/>
          <a:ln>
            <a:noFill/>
          </a:ln>
          <a:extLst>
            <a:ext uri="{53640926-AAD7-44D8-BBD7-CCE9431645EC}">
              <a14:shadowObscured xmlns:a14="http://schemas.microsoft.com/office/drawing/2010/main"/>
            </a:ext>
          </a:extLst>
        </p:spPr>
      </p:pic>
      <p:sp>
        <p:nvSpPr>
          <p:cNvPr id="6" name="TextBox 5"/>
          <p:cNvSpPr txBox="1"/>
          <p:nvPr/>
        </p:nvSpPr>
        <p:spPr>
          <a:xfrm>
            <a:off x="5508104" y="2857496"/>
            <a:ext cx="3278738" cy="3970318"/>
          </a:xfrm>
          <a:prstGeom prst="rect">
            <a:avLst/>
          </a:prstGeom>
          <a:noFill/>
        </p:spPr>
        <p:txBody>
          <a:bodyPr wrap="square" rtlCol="0">
            <a:spAutoFit/>
          </a:bodyPr>
          <a:lstStyle/>
          <a:p>
            <a:pPr>
              <a:buFont typeface="Arial" pitchFamily="34" charset="0"/>
              <a:buChar char="•"/>
            </a:pPr>
            <a:r>
              <a:rPr lang="en-US" dirty="0">
                <a:solidFill>
                  <a:srgbClr val="002060"/>
                </a:solidFill>
                <a:latin typeface="Times New Roman" pitchFamily="18" charset="0"/>
                <a:cs typeface="Times New Roman" pitchFamily="18" charset="0"/>
              </a:rPr>
              <a:t> In close packing arrangement, </a:t>
            </a:r>
            <a:r>
              <a:rPr lang="en-US" b="1" dirty="0">
                <a:solidFill>
                  <a:srgbClr val="FF0000"/>
                </a:solidFill>
                <a:latin typeface="Times New Roman" pitchFamily="18" charset="0"/>
                <a:cs typeface="Times New Roman" pitchFamily="18" charset="0"/>
              </a:rPr>
              <a:t>the spheres arrange themselves in such a way that their centres are at the corners of an equilateral triangle</a:t>
            </a:r>
            <a:r>
              <a:rPr lang="en-US" dirty="0">
                <a:solidFill>
                  <a:srgbClr val="002060"/>
                </a:solidFill>
                <a:latin typeface="Times New Roman" pitchFamily="18" charset="0"/>
                <a:cs typeface="Times New Roman" pitchFamily="18" charset="0"/>
              </a:rPr>
              <a:t>. </a:t>
            </a:r>
          </a:p>
          <a:p>
            <a:pPr>
              <a:buFont typeface="Arial" pitchFamily="34" charset="0"/>
              <a:buChar char="•"/>
            </a:pPr>
            <a:r>
              <a:rPr lang="en-US" dirty="0">
                <a:solidFill>
                  <a:srgbClr val="002060"/>
                </a:solidFill>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Each sphere is in contact with six other similar spheres indicate co-ordination number is six. </a:t>
            </a:r>
            <a:r>
              <a:rPr lang="en-US" dirty="0">
                <a:solidFill>
                  <a:srgbClr val="002060"/>
                </a:solidFill>
                <a:latin typeface="Times New Roman" pitchFamily="18" charset="0"/>
                <a:cs typeface="Times New Roman" pitchFamily="18" charset="0"/>
              </a:rPr>
              <a:t> </a:t>
            </a:r>
          </a:p>
          <a:p>
            <a:pPr>
              <a:buFont typeface="Arial" pitchFamily="34" charset="0"/>
              <a:buChar char="•"/>
            </a:pPr>
            <a:r>
              <a:rPr lang="en-US" dirty="0">
                <a:solidFill>
                  <a:srgbClr val="002060"/>
                </a:solidFill>
                <a:latin typeface="Times New Roman" pitchFamily="18" charset="0"/>
                <a:cs typeface="Times New Roman" pitchFamily="18" charset="0"/>
              </a:rPr>
              <a:t> The number of possible and nearest neighbour spheres in contact with a particular sphere is called as </a:t>
            </a:r>
            <a:r>
              <a:rPr lang="en-US" b="1" dirty="0">
                <a:solidFill>
                  <a:srgbClr val="FF0000"/>
                </a:solidFill>
                <a:latin typeface="Times New Roman" pitchFamily="18" charset="0"/>
                <a:cs typeface="Times New Roman" pitchFamily="18" charset="0"/>
              </a:rPr>
              <a:t>co-ordination number</a:t>
            </a:r>
            <a:r>
              <a:rPr lang="en-US" dirty="0">
                <a:solidFill>
                  <a:srgbClr val="002060"/>
                </a:solidFill>
                <a:latin typeface="Times New Roman" pitchFamily="18" charset="0"/>
                <a:cs typeface="Times New Roman" pitchFamily="18" charset="0"/>
              </a:rPr>
              <a:t>. </a:t>
            </a:r>
            <a:endParaRPr lang="en-IN" dirty="0">
              <a:solidFill>
                <a:srgbClr val="002060"/>
              </a:solidFill>
              <a:latin typeface="Times New Roman" pitchFamily="18" charset="0"/>
              <a:cs typeface="Times New Roman" pitchFamily="18" charset="0"/>
            </a:endParaRPr>
          </a:p>
          <a:p>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mage result"/>
          <p:cNvPicPr>
            <a:picLocks noChangeAspect="1" noChangeArrowheads="1"/>
          </p:cNvPicPr>
          <p:nvPr/>
        </p:nvPicPr>
        <p:blipFill>
          <a:blip r:embed="rId2"/>
          <a:srcRect/>
          <a:stretch>
            <a:fillRect/>
          </a:stretch>
        </p:blipFill>
        <p:spPr bwMode="auto">
          <a:xfrm>
            <a:off x="1928794" y="642918"/>
            <a:ext cx="6429420" cy="5786478"/>
          </a:xfrm>
          <a:prstGeom prst="rect">
            <a:avLst/>
          </a:prstGeom>
          <a:noFill/>
        </p:spPr>
      </p:pic>
    </p:spTree>
    <p:extLst>
      <p:ext uri="{BB962C8B-B14F-4D97-AF65-F5344CB8AC3E}">
        <p14:creationId xmlns:p14="http://schemas.microsoft.com/office/powerpoint/2010/main" val="3645084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14" y="214290"/>
            <a:ext cx="7715304" cy="1143000"/>
          </a:xfrm>
        </p:spPr>
        <p:txBody>
          <a:bodyPr>
            <a:normAutofit fontScale="90000"/>
          </a:bodyPr>
          <a:lstStyle/>
          <a:p>
            <a:br>
              <a:rPr lang="en-US" sz="2000" b="1" u="sng" dirty="0">
                <a:latin typeface="Times New Roman" pitchFamily="18" charset="0"/>
                <a:cs typeface="Times New Roman" pitchFamily="18" charset="0"/>
              </a:rPr>
            </a:br>
            <a:br>
              <a:rPr lang="en-US" sz="2000" b="1" u="sng" dirty="0">
                <a:latin typeface="Times New Roman" pitchFamily="18" charset="0"/>
                <a:cs typeface="Times New Roman" pitchFamily="18" charset="0"/>
              </a:rPr>
            </a:br>
            <a:r>
              <a:rPr lang="en-US" sz="2000" b="1" u="sng" dirty="0">
                <a:solidFill>
                  <a:srgbClr val="FF0000"/>
                </a:solidFill>
                <a:latin typeface="Times New Roman" pitchFamily="18" charset="0"/>
                <a:cs typeface="Times New Roman" pitchFamily="18" charset="0"/>
              </a:rPr>
              <a:t>Interstitial sites </a:t>
            </a:r>
            <a:r>
              <a:rPr lang="en-US" sz="2000" dirty="0">
                <a:latin typeface="Times New Roman" pitchFamily="18" charset="0"/>
                <a:cs typeface="Times New Roman" pitchFamily="18" charset="0"/>
              </a:rPr>
              <a:t>- </a:t>
            </a:r>
            <a:r>
              <a:rPr lang="en-US" sz="2000" dirty="0">
                <a:solidFill>
                  <a:srgbClr val="002060"/>
                </a:solidFill>
                <a:latin typeface="Times New Roman" pitchFamily="18" charset="0"/>
                <a:cs typeface="Times New Roman" pitchFamily="18" charset="0"/>
              </a:rPr>
              <a:t>In closed packed arrangement of spheres 26℅ space is unoccupied is called as holes or hollows or interstitial site in the crystal lattice. </a:t>
            </a:r>
            <a:br>
              <a:rPr lang="en-US" sz="2000" dirty="0">
                <a:solidFill>
                  <a:srgbClr val="002060"/>
                </a:solidFill>
                <a:latin typeface="Times New Roman" pitchFamily="18" charset="0"/>
                <a:cs typeface="Times New Roman" pitchFamily="18" charset="0"/>
              </a:rPr>
            </a:br>
            <a:r>
              <a:rPr lang="en-US" sz="2000" dirty="0">
                <a:solidFill>
                  <a:srgbClr val="002060"/>
                </a:solidFill>
                <a:latin typeface="Times New Roman" pitchFamily="18" charset="0"/>
                <a:cs typeface="Times New Roman" pitchFamily="18" charset="0"/>
              </a:rPr>
              <a:t>There are two types of holes or interstitial sites</a:t>
            </a:r>
            <a:br>
              <a:rPr lang="en-US" sz="2000" dirty="0">
                <a:latin typeface="Times New Roman" pitchFamily="18" charset="0"/>
                <a:cs typeface="Times New Roman" pitchFamily="18" charset="0"/>
              </a:rPr>
            </a:br>
            <a:r>
              <a:rPr lang="en-US" sz="2000" dirty="0">
                <a:solidFill>
                  <a:srgbClr val="C00000"/>
                </a:solidFill>
                <a:latin typeface="Times New Roman" pitchFamily="18" charset="0"/>
                <a:cs typeface="Times New Roman" pitchFamily="18" charset="0"/>
              </a:rPr>
              <a:t>1) Octahedral holes    2) Tetrahedral holes</a:t>
            </a:r>
            <a:br>
              <a:rPr lang="en-US" dirty="0"/>
            </a:br>
            <a:endParaRPr lang="en-IN" dirty="0"/>
          </a:p>
        </p:txBody>
      </p:sp>
      <p:sp>
        <p:nvSpPr>
          <p:cNvPr id="3" name="Content Placeholder 2"/>
          <p:cNvSpPr>
            <a:spLocks noGrp="1"/>
          </p:cNvSpPr>
          <p:nvPr>
            <p:ph sz="half" idx="1"/>
          </p:nvPr>
        </p:nvSpPr>
        <p:spPr>
          <a:xfrm>
            <a:off x="1214414" y="1408492"/>
            <a:ext cx="4214842" cy="3296978"/>
          </a:xfrm>
        </p:spPr>
        <p:txBody>
          <a:bodyPr>
            <a:noAutofit/>
          </a:bodyPr>
          <a:lstStyle/>
          <a:p>
            <a:pPr marL="0" indent="0">
              <a:lnSpc>
                <a:spcPct val="115000"/>
              </a:lnSpc>
              <a:spcAft>
                <a:spcPts val="600"/>
              </a:spcAft>
              <a:buNone/>
            </a:pPr>
            <a:r>
              <a:rPr lang="en-US" sz="1600" b="1" u="sng" dirty="0">
                <a:solidFill>
                  <a:srgbClr val="FF0000"/>
                </a:solidFill>
                <a:latin typeface="Times New Roman" pitchFamily="18" charset="0"/>
                <a:cs typeface="Times New Roman" pitchFamily="18" charset="0"/>
              </a:rPr>
              <a:t>1)Octahedral holes</a:t>
            </a:r>
            <a:r>
              <a:rPr lang="en-US" sz="1600" dirty="0">
                <a:solidFill>
                  <a:srgbClr val="FF0000"/>
                </a:solidFill>
                <a:latin typeface="Times New Roman" pitchFamily="18" charset="0"/>
                <a:cs typeface="Times New Roman" pitchFamily="18" charset="0"/>
              </a:rPr>
              <a:t>-                                             </a:t>
            </a:r>
          </a:p>
          <a:p>
            <a:pPr marL="285750" indent="-285750">
              <a:lnSpc>
                <a:spcPct val="115000"/>
              </a:lnSpc>
              <a:spcAft>
                <a:spcPts val="600"/>
              </a:spcAft>
            </a:pPr>
            <a:r>
              <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Each sphere is surrounded </a:t>
            </a: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octahedrally by 6 spheres</a:t>
            </a:r>
            <a:r>
              <a:rPr lang="en-US" sz="16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and </a:t>
            </a:r>
            <a:r>
              <a:rPr lang="en-US" sz="1600"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One octahedral hole per sphere</a:t>
            </a:r>
            <a:r>
              <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115000"/>
              </a:lnSpc>
              <a:spcAft>
                <a:spcPts val="600"/>
              </a:spcAft>
            </a:pPr>
            <a:r>
              <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Therefore </a:t>
            </a:r>
            <a:r>
              <a:rPr lang="en-US" sz="16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number of octahedral holes is equal to number of spheres in the crystal lattice</a:t>
            </a:r>
            <a:r>
              <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115000"/>
              </a:lnSpc>
              <a:spcAft>
                <a:spcPts val="600"/>
              </a:spcAft>
            </a:pPr>
            <a:r>
              <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These octahedral holes are large and each can accommodate </a:t>
            </a: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sphere of radius 0.414 (0.414 to 0.732)</a:t>
            </a:r>
            <a:r>
              <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times that of closed packed sphere without causing distortion of the crystal lattice.</a:t>
            </a:r>
          </a:p>
          <a:p>
            <a:pPr marL="92075" indent="-92075">
              <a:buNone/>
            </a:pPr>
            <a:endParaRPr lang="en-IN" sz="1600" dirty="0">
              <a:solidFill>
                <a:srgbClr val="002060"/>
              </a:solidFill>
              <a:latin typeface="Times New Roman" pitchFamily="18" charset="0"/>
              <a:cs typeface="Times New Roman" pitchFamily="18" charset="0"/>
            </a:endParaRPr>
          </a:p>
        </p:txBody>
      </p:sp>
      <p:sp>
        <p:nvSpPr>
          <p:cNvPr id="4" name="Content Placeholder 3"/>
          <p:cNvSpPr>
            <a:spLocks noGrp="1"/>
          </p:cNvSpPr>
          <p:nvPr>
            <p:ph sz="half" idx="2"/>
          </p:nvPr>
        </p:nvSpPr>
        <p:spPr>
          <a:xfrm>
            <a:off x="5529076" y="1408492"/>
            <a:ext cx="3400642" cy="3439855"/>
          </a:xfrm>
        </p:spPr>
        <p:txBody>
          <a:bodyPr>
            <a:noAutofit/>
          </a:bodyPr>
          <a:lstStyle/>
          <a:p>
            <a:pPr marL="0" indent="0">
              <a:lnSpc>
                <a:spcPct val="115000"/>
              </a:lnSpc>
              <a:spcAft>
                <a:spcPts val="600"/>
              </a:spcAft>
              <a:buNone/>
            </a:pPr>
            <a:r>
              <a:rPr lang="en-US" sz="1600" b="1" u="sng" dirty="0">
                <a:solidFill>
                  <a:srgbClr val="FF0000"/>
                </a:solidFill>
                <a:latin typeface="Times New Roman" pitchFamily="18" charset="0"/>
                <a:cs typeface="Times New Roman" pitchFamily="18" charset="0"/>
              </a:rPr>
              <a:t>2) Tetrahedral holes</a:t>
            </a:r>
            <a:r>
              <a:rPr lang="en-US" sz="1600" dirty="0">
                <a:solidFill>
                  <a:srgbClr val="FF0000"/>
                </a:solidFill>
                <a:latin typeface="Times New Roman" pitchFamily="18" charset="0"/>
                <a:cs typeface="Times New Roman" pitchFamily="18" charset="0"/>
              </a:rPr>
              <a:t> – </a:t>
            </a:r>
          </a:p>
          <a:p>
            <a:pPr marL="285750" indent="-285750">
              <a:lnSpc>
                <a:spcPct val="115000"/>
              </a:lnSpc>
              <a:spcAft>
                <a:spcPts val="600"/>
              </a:spcAft>
            </a:pPr>
            <a:r>
              <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Each sphere is </a:t>
            </a: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tetrahedrally surrounded by 4 spheres </a:t>
            </a:r>
            <a:r>
              <a:rPr lang="en-US" sz="16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and </a:t>
            </a:r>
            <a:r>
              <a:rPr lang="en-US" sz="1600"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Two tetrahedral holes per sphere</a:t>
            </a:r>
            <a:r>
              <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nSpc>
                <a:spcPct val="115000"/>
              </a:lnSpc>
              <a:spcAft>
                <a:spcPts val="600"/>
              </a:spcAft>
              <a:buFont typeface="Arial" panose="020B0604020202020204" pitchFamily="34" charset="0"/>
              <a:buChar char="•"/>
            </a:pPr>
            <a:r>
              <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These tetrahedral holes are much smaller and each can accommodate only </a:t>
            </a: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sphere of radius 0.225 (0.225 to 0.414) </a:t>
            </a:r>
            <a:r>
              <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times that of closed packed structure.</a:t>
            </a:r>
          </a:p>
          <a:p>
            <a:pPr marL="285750" indent="-285750">
              <a:lnSpc>
                <a:spcPct val="115000"/>
              </a:lnSpc>
              <a:spcAft>
                <a:spcPts val="600"/>
              </a:spcAft>
              <a:buFont typeface="Arial" panose="020B0604020202020204" pitchFamily="34" charset="0"/>
              <a:buChar char="•"/>
            </a:pPr>
            <a:r>
              <a:rPr lang="en-US" sz="16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For every closed packed arrangement there is one octahedral hole and two tetrahedral holes.</a:t>
            </a:r>
          </a:p>
          <a:p>
            <a:pPr marL="285750" indent="-285750">
              <a:lnSpc>
                <a:spcPct val="115000"/>
              </a:lnSpc>
              <a:spcAft>
                <a:spcPts val="600"/>
              </a:spcAft>
              <a:buFont typeface="Arial" panose="020B0604020202020204" pitchFamily="34" charset="0"/>
              <a:buChar char="•"/>
            </a:pPr>
            <a:r>
              <a:rPr lang="en-US" sz="16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octahedral holes are larger than tetrahedral holes.</a:t>
            </a:r>
            <a:endParaRPr lang="en-IN" sz="16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EDCC49-B74E-4805-A241-4058ED92CB6F}"/>
              </a:ext>
            </a:extLst>
          </p:cNvPr>
          <p:cNvSpPr txBox="1"/>
          <p:nvPr/>
        </p:nvSpPr>
        <p:spPr>
          <a:xfrm>
            <a:off x="1403648" y="260648"/>
            <a:ext cx="7643866" cy="694036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solidFill>
                  <a:srgbClr val="002060"/>
                </a:solidFill>
                <a:latin typeface="Times New Roman" pitchFamily="18" charset="0"/>
                <a:cs typeface="Times New Roman" pitchFamily="18" charset="0"/>
              </a:rPr>
              <a:t>For every </a:t>
            </a:r>
            <a:r>
              <a:rPr lang="en-US" b="1" dirty="0">
                <a:solidFill>
                  <a:srgbClr val="055B19"/>
                </a:solidFill>
                <a:latin typeface="Times New Roman" pitchFamily="18" charset="0"/>
                <a:cs typeface="Times New Roman" pitchFamily="18" charset="0"/>
              </a:rPr>
              <a:t>closed packed arrangement there is one octahedral hole and two  tetrahedral holes</a:t>
            </a:r>
            <a:r>
              <a:rPr lang="en-US" dirty="0">
                <a:solidFill>
                  <a:srgbClr val="002060"/>
                </a:solidFill>
                <a:latin typeface="Times New Roman" pitchFamily="18" charset="0"/>
                <a:cs typeface="Times New Roman" pitchFamily="18" charset="0"/>
              </a:rPr>
              <a:t>.</a:t>
            </a:r>
          </a:p>
          <a:p>
            <a:pPr marL="285750" indent="-285750">
              <a:spcAft>
                <a:spcPts val="600"/>
              </a:spcAft>
              <a:buFont typeface="Arial" panose="020B0604020202020204" pitchFamily="34" charset="0"/>
              <a:buChar char="•"/>
            </a:pPr>
            <a:r>
              <a:rPr lang="en-US" dirty="0">
                <a:solidFill>
                  <a:srgbClr val="002060"/>
                </a:solidFill>
                <a:latin typeface="Times New Roman" pitchFamily="18" charset="0"/>
                <a:cs typeface="Times New Roman" pitchFamily="18" charset="0"/>
              </a:rPr>
              <a:t>The octahedral holes are larger than tetrahedral holes.</a:t>
            </a:r>
          </a:p>
          <a:p>
            <a:pPr marL="285750" indent="-285750">
              <a:spcAft>
                <a:spcPts val="600"/>
              </a:spcAft>
              <a:buFont typeface="Arial" panose="020B0604020202020204" pitchFamily="34" charset="0"/>
              <a:buChar char="•"/>
            </a:pPr>
            <a:r>
              <a:rPr lang="en-US" dirty="0">
                <a:solidFill>
                  <a:srgbClr val="002060"/>
                </a:solidFill>
                <a:latin typeface="Times New Roman" pitchFamily="18" charset="0"/>
                <a:cs typeface="Times New Roman" pitchFamily="18" charset="0"/>
              </a:rPr>
              <a:t>An </a:t>
            </a:r>
            <a:r>
              <a:rPr lang="en-US" b="1" dirty="0">
                <a:solidFill>
                  <a:srgbClr val="002060"/>
                </a:solidFill>
                <a:latin typeface="Times New Roman" pitchFamily="18" charset="0"/>
                <a:cs typeface="Times New Roman" pitchFamily="18" charset="0"/>
              </a:rPr>
              <a:t>ionic structure is composed of oppositely charged ions</a:t>
            </a:r>
            <a:r>
              <a:rPr lang="en-US" dirty="0">
                <a:solidFill>
                  <a:srgbClr val="002060"/>
                </a:solidFill>
                <a:latin typeface="Times New Roman" pitchFamily="18" charset="0"/>
                <a:cs typeface="Times New Roman" pitchFamily="18" charset="0"/>
              </a:rPr>
              <a:t>. </a:t>
            </a:r>
          </a:p>
          <a:p>
            <a:pPr marL="285750" indent="-285750">
              <a:spcAft>
                <a:spcPts val="600"/>
              </a:spcAft>
              <a:buFont typeface="Arial" panose="020B0604020202020204" pitchFamily="34" charset="0"/>
              <a:buChar char="•"/>
            </a:pPr>
            <a:r>
              <a:rPr lang="en-US" dirty="0">
                <a:solidFill>
                  <a:srgbClr val="002060"/>
                </a:solidFill>
                <a:latin typeface="Times New Roman" pitchFamily="18" charset="0"/>
                <a:cs typeface="Times New Roman" pitchFamily="18" charset="0"/>
              </a:rPr>
              <a:t>If the larger ions are close packed then the smaller ions may occupy either octahedral hole or tetrahedral hole depending on their size.</a:t>
            </a:r>
          </a:p>
          <a:p>
            <a:pPr marL="285750" indent="-285750">
              <a:spcAft>
                <a:spcPts val="600"/>
              </a:spcAft>
              <a:buFont typeface="Arial" panose="020B0604020202020204" pitchFamily="34" charset="0"/>
              <a:buChar char="•"/>
            </a:pPr>
            <a:r>
              <a:rPr lang="en-US" dirty="0">
                <a:solidFill>
                  <a:srgbClr val="002060"/>
                </a:solidFill>
                <a:latin typeface="Times New Roman" pitchFamily="18" charset="0"/>
                <a:cs typeface="Times New Roman" pitchFamily="18" charset="0"/>
              </a:rPr>
              <a:t>Normally the types of holes occupied  can be determined from the radius ratio</a:t>
            </a:r>
          </a:p>
          <a:p>
            <a:pPr>
              <a:spcAft>
                <a:spcPts val="600"/>
              </a:spcAft>
            </a:pPr>
            <a:endParaRPr lang="en-US" b="1" dirty="0">
              <a:solidFill>
                <a:srgbClr val="FF0000"/>
              </a:solidFill>
              <a:latin typeface="Times New Roman" pitchFamily="18" charset="0"/>
              <a:cs typeface="Times New Roman" pitchFamily="18" charset="0"/>
            </a:endParaRPr>
          </a:p>
          <a:p>
            <a:pPr marL="285750" indent="-285750">
              <a:spcAft>
                <a:spcPts val="600"/>
              </a:spcAft>
              <a:buFont typeface="Arial" panose="020B0604020202020204" pitchFamily="34" charset="0"/>
              <a:buChar char="•"/>
            </a:pPr>
            <a:endParaRPr lang="en-US" b="1" dirty="0">
              <a:solidFill>
                <a:srgbClr val="FF0000"/>
              </a:solidFill>
              <a:latin typeface="Times New Roman" pitchFamily="18" charset="0"/>
              <a:cs typeface="Times New Roman" pitchFamily="18" charset="0"/>
            </a:endParaRPr>
          </a:p>
          <a:p>
            <a:pPr marL="285750" indent="-285750">
              <a:spcAft>
                <a:spcPts val="600"/>
              </a:spcAft>
              <a:buFont typeface="Arial" panose="020B0604020202020204" pitchFamily="34" charset="0"/>
              <a:buChar char="•"/>
            </a:pPr>
            <a:endParaRPr lang="en-US" b="1" dirty="0">
              <a:solidFill>
                <a:srgbClr val="FF0000"/>
              </a:solidFill>
              <a:latin typeface="Times New Roman" pitchFamily="18" charset="0"/>
              <a:cs typeface="Times New Roman" pitchFamily="18" charset="0"/>
            </a:endParaRPr>
          </a:p>
          <a:p>
            <a:pPr marL="285750" indent="-285750">
              <a:spcAft>
                <a:spcPts val="600"/>
              </a:spcAft>
              <a:buFont typeface="Arial" panose="020B0604020202020204" pitchFamily="34" charset="0"/>
              <a:buChar char="•"/>
            </a:pPr>
            <a:endParaRPr lang="en-US" b="1" dirty="0">
              <a:solidFill>
                <a:srgbClr val="FF0000"/>
              </a:solidFill>
              <a:latin typeface="Times New Roman" pitchFamily="18" charset="0"/>
              <a:cs typeface="Times New Roman" pitchFamily="18" charset="0"/>
            </a:endParaRPr>
          </a:p>
          <a:p>
            <a:pPr marL="285750" indent="-285750">
              <a:spcAft>
                <a:spcPts val="600"/>
              </a:spcAft>
              <a:buFont typeface="Arial" panose="020B0604020202020204" pitchFamily="34" charset="0"/>
              <a:buChar char="•"/>
            </a:pPr>
            <a:endParaRPr lang="en-US" b="1" dirty="0">
              <a:solidFill>
                <a:srgbClr val="FF0000"/>
              </a:solidFill>
              <a:latin typeface="Times New Roman" pitchFamily="18" charset="0"/>
              <a:cs typeface="Times New Roman" pitchFamily="18" charset="0"/>
            </a:endParaRPr>
          </a:p>
          <a:p>
            <a:pPr marL="285750" indent="-285750">
              <a:spcAft>
                <a:spcPts val="600"/>
              </a:spcAft>
              <a:buFont typeface="Arial" panose="020B0604020202020204" pitchFamily="34" charset="0"/>
              <a:buChar char="•"/>
            </a:pPr>
            <a:endParaRPr lang="en-US" b="1" dirty="0">
              <a:solidFill>
                <a:srgbClr val="FF0000"/>
              </a:solidFill>
              <a:latin typeface="Times New Roman" pitchFamily="18" charset="0"/>
              <a:cs typeface="Times New Roman" pitchFamily="18" charset="0"/>
            </a:endParaRPr>
          </a:p>
          <a:p>
            <a:pPr marL="285750" indent="-285750">
              <a:spcAft>
                <a:spcPts val="600"/>
              </a:spcAft>
              <a:buFont typeface="Arial" panose="020B0604020202020204" pitchFamily="34" charset="0"/>
              <a:buChar char="•"/>
            </a:pPr>
            <a:endParaRPr lang="en-US" b="1" dirty="0">
              <a:solidFill>
                <a:srgbClr val="FF0000"/>
              </a:solidFill>
              <a:latin typeface="Times New Roman" pitchFamily="18" charset="0"/>
              <a:cs typeface="Times New Roman" pitchFamily="18" charset="0"/>
            </a:endParaRPr>
          </a:p>
          <a:p>
            <a:pPr marL="285750" indent="-285750">
              <a:spcAft>
                <a:spcPts val="600"/>
              </a:spcAft>
              <a:buFont typeface="Arial" panose="020B0604020202020204" pitchFamily="34" charset="0"/>
              <a:buChar char="•"/>
            </a:pPr>
            <a:endParaRPr lang="en-US" b="1" dirty="0">
              <a:solidFill>
                <a:srgbClr val="FF0000"/>
              </a:solidFill>
              <a:latin typeface="Times New Roman" pitchFamily="18" charset="0"/>
              <a:cs typeface="Times New Roman" pitchFamily="18" charset="0"/>
            </a:endParaRPr>
          </a:p>
          <a:p>
            <a:pPr marL="285750" indent="-285750">
              <a:spcAft>
                <a:spcPts val="600"/>
              </a:spcAft>
              <a:buFont typeface="Arial" panose="020B0604020202020204" pitchFamily="34" charset="0"/>
              <a:buChar char="•"/>
            </a:pPr>
            <a:endParaRPr lang="en-US" b="1" dirty="0">
              <a:solidFill>
                <a:srgbClr val="FF0000"/>
              </a:solidFill>
              <a:latin typeface="Times New Roman" pitchFamily="18" charset="0"/>
              <a:cs typeface="Times New Roman" pitchFamily="18" charset="0"/>
            </a:endParaRPr>
          </a:p>
          <a:p>
            <a:pPr marL="285750" indent="-285750">
              <a:spcAft>
                <a:spcPts val="600"/>
              </a:spcAft>
              <a:buFont typeface="Arial" panose="020B0604020202020204" pitchFamily="34" charset="0"/>
              <a:buChar char="•"/>
            </a:pPr>
            <a:endParaRPr lang="en-US" b="1" dirty="0">
              <a:solidFill>
                <a:srgbClr val="FF0000"/>
              </a:solidFill>
              <a:latin typeface="Times New Roman" pitchFamily="18" charset="0"/>
              <a:cs typeface="Times New Roman" pitchFamily="18" charset="0"/>
            </a:endParaRPr>
          </a:p>
          <a:p>
            <a:pPr marL="285750" indent="-285750">
              <a:spcAft>
                <a:spcPts val="600"/>
              </a:spcAft>
              <a:buFont typeface="Arial" panose="020B0604020202020204" pitchFamily="34" charset="0"/>
              <a:buChar char="•"/>
            </a:pPr>
            <a:r>
              <a:rPr lang="en-US" b="1" dirty="0">
                <a:solidFill>
                  <a:srgbClr val="FF0000"/>
                </a:solidFill>
                <a:latin typeface="Times New Roman" pitchFamily="18" charset="0"/>
                <a:cs typeface="Times New Roman" pitchFamily="18" charset="0"/>
              </a:rPr>
              <a:t>The ion occupying a tetrahedral hole has co-ordination number 4.</a:t>
            </a:r>
          </a:p>
          <a:p>
            <a:pPr marL="285750" indent="-285750">
              <a:spcAft>
                <a:spcPts val="600"/>
              </a:spcAft>
              <a:buFont typeface="Arial" panose="020B0604020202020204" pitchFamily="34" charset="0"/>
              <a:buChar char="•"/>
            </a:pPr>
            <a:r>
              <a:rPr lang="en-US" b="1" dirty="0">
                <a:solidFill>
                  <a:srgbClr val="0B550F"/>
                </a:solidFill>
                <a:latin typeface="Times New Roman" pitchFamily="18" charset="0"/>
                <a:cs typeface="Times New Roman" pitchFamily="18" charset="0"/>
              </a:rPr>
              <a:t>The ion occupying an octahedral hole has co-ordination number 6.</a:t>
            </a:r>
            <a:endParaRPr lang="en-IN" b="1" dirty="0">
              <a:solidFill>
                <a:srgbClr val="0B550F"/>
              </a:solidFill>
              <a:latin typeface="Times New Roman" pitchFamily="18" charset="0"/>
              <a:cs typeface="Times New Roman" pitchFamily="18" charset="0"/>
            </a:endParaRPr>
          </a:p>
          <a:p>
            <a:endParaRPr lang="en-IN" dirty="0"/>
          </a:p>
        </p:txBody>
      </p:sp>
      <p:graphicFrame>
        <p:nvGraphicFramePr>
          <p:cNvPr id="8" name="Table 7">
            <a:extLst>
              <a:ext uri="{FF2B5EF4-FFF2-40B4-BE49-F238E27FC236}">
                <a16:creationId xmlns:a16="http://schemas.microsoft.com/office/drawing/2014/main" id="{E4A74B1B-646E-4B15-ADD4-9F410745A98E}"/>
              </a:ext>
            </a:extLst>
          </p:cNvPr>
          <p:cNvGraphicFramePr>
            <a:graphicFrameLocks noGrp="1"/>
          </p:cNvGraphicFramePr>
          <p:nvPr>
            <p:extLst>
              <p:ext uri="{D42A27DB-BD31-4B8C-83A1-F6EECF244321}">
                <p14:modId xmlns:p14="http://schemas.microsoft.com/office/powerpoint/2010/main" val="2078136212"/>
              </p:ext>
            </p:extLst>
          </p:nvPr>
        </p:nvGraphicFramePr>
        <p:xfrm>
          <a:off x="1554162" y="2492896"/>
          <a:ext cx="7493352" cy="3409763"/>
        </p:xfrm>
        <a:graphic>
          <a:graphicData uri="http://schemas.openxmlformats.org/drawingml/2006/table">
            <a:tbl>
              <a:tblPr firstRow="1" firstCol="1" bandRow="1">
                <a:tableStyleId>{5C22544A-7EE6-4342-B048-85BDC9FD1C3A}</a:tableStyleId>
              </a:tblPr>
              <a:tblGrid>
                <a:gridCol w="1873338">
                  <a:extLst>
                    <a:ext uri="{9D8B030D-6E8A-4147-A177-3AD203B41FA5}">
                      <a16:colId xmlns:a16="http://schemas.microsoft.com/office/drawing/2014/main" val="51146048"/>
                    </a:ext>
                  </a:extLst>
                </a:gridCol>
                <a:gridCol w="1873338">
                  <a:extLst>
                    <a:ext uri="{9D8B030D-6E8A-4147-A177-3AD203B41FA5}">
                      <a16:colId xmlns:a16="http://schemas.microsoft.com/office/drawing/2014/main" val="1815491281"/>
                    </a:ext>
                  </a:extLst>
                </a:gridCol>
                <a:gridCol w="1873338">
                  <a:extLst>
                    <a:ext uri="{9D8B030D-6E8A-4147-A177-3AD203B41FA5}">
                      <a16:colId xmlns:a16="http://schemas.microsoft.com/office/drawing/2014/main" val="1322104118"/>
                    </a:ext>
                  </a:extLst>
                </a:gridCol>
                <a:gridCol w="1873338">
                  <a:extLst>
                    <a:ext uri="{9D8B030D-6E8A-4147-A177-3AD203B41FA5}">
                      <a16:colId xmlns:a16="http://schemas.microsoft.com/office/drawing/2014/main" val="1495446269"/>
                    </a:ext>
                  </a:extLst>
                </a:gridCol>
              </a:tblGrid>
              <a:tr h="0">
                <a:tc>
                  <a:txBody>
                    <a:bodyPr/>
                    <a:lstStyle/>
                    <a:p>
                      <a:pPr marL="128270" marR="0">
                        <a:lnSpc>
                          <a:spcPct val="115000"/>
                        </a:lnSpc>
                        <a:spcBef>
                          <a:spcPts val="0"/>
                        </a:spcBef>
                        <a:spcAft>
                          <a:spcPts val="0"/>
                        </a:spcAft>
                      </a:pPr>
                      <a:r>
                        <a:rPr lang="en-US" sz="1400" kern="1200" dirty="0">
                          <a:solidFill>
                            <a:srgbClr val="0B550F"/>
                          </a:solidFill>
                          <a:effectLst/>
                          <a:latin typeface="Times New Roman" panose="02020603050405020304" pitchFamily="18" charset="0"/>
                          <a:cs typeface="Times New Roman" panose="02020603050405020304" pitchFamily="18" charset="0"/>
                        </a:rPr>
                        <a:t>Limiting Radius Ratios                                         (r</a:t>
                      </a:r>
                      <a:r>
                        <a:rPr lang="en-US" sz="1400" kern="1200" baseline="30000" dirty="0">
                          <a:solidFill>
                            <a:srgbClr val="0B550F"/>
                          </a:solidFill>
                          <a:effectLst/>
                          <a:latin typeface="Times New Roman" panose="02020603050405020304" pitchFamily="18" charset="0"/>
                          <a:cs typeface="Times New Roman" panose="02020603050405020304" pitchFamily="18" charset="0"/>
                        </a:rPr>
                        <a:t>+</a:t>
                      </a:r>
                      <a:r>
                        <a:rPr lang="en-US" sz="1400" kern="1200" dirty="0">
                          <a:solidFill>
                            <a:srgbClr val="0B550F"/>
                          </a:solidFill>
                          <a:effectLst/>
                          <a:latin typeface="Times New Roman" panose="02020603050405020304" pitchFamily="18" charset="0"/>
                          <a:cs typeface="Times New Roman" panose="02020603050405020304" pitchFamily="18" charset="0"/>
                        </a:rPr>
                        <a:t> / r</a:t>
                      </a:r>
                      <a:r>
                        <a:rPr lang="en-US" sz="1400" kern="1200" baseline="30000" dirty="0">
                          <a:solidFill>
                            <a:srgbClr val="0B550F"/>
                          </a:solidFill>
                          <a:effectLst/>
                          <a:latin typeface="Times New Roman" panose="02020603050405020304" pitchFamily="18" charset="0"/>
                          <a:cs typeface="Times New Roman" panose="02020603050405020304" pitchFamily="18" charset="0"/>
                        </a:rPr>
                        <a:t>-</a:t>
                      </a:r>
                      <a:r>
                        <a:rPr lang="en-US" sz="1400" kern="1200" dirty="0">
                          <a:solidFill>
                            <a:srgbClr val="0B550F"/>
                          </a:solidFill>
                          <a:effectLst/>
                          <a:latin typeface="Times New Roman" panose="02020603050405020304" pitchFamily="18" charset="0"/>
                          <a:cs typeface="Times New Roman" panose="02020603050405020304" pitchFamily="18" charset="0"/>
                        </a:rPr>
                        <a:t>)</a:t>
                      </a:r>
                      <a:endParaRPr lang="en-US" sz="140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0B550F"/>
                          </a:solidFill>
                          <a:effectLst/>
                          <a:latin typeface="Times New Roman" panose="02020603050405020304" pitchFamily="18" charset="0"/>
                          <a:cs typeface="Times New Roman" panose="02020603050405020304" pitchFamily="18" charset="0"/>
                        </a:rPr>
                        <a:t>Permitted Coordination Number</a:t>
                      </a:r>
                      <a:endParaRPr lang="en-US" sz="140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0B550F"/>
                          </a:solidFill>
                          <a:effectLst/>
                          <a:latin typeface="Times New Roman" panose="02020603050405020304" pitchFamily="18" charset="0"/>
                          <a:cs typeface="Times New Roman" panose="02020603050405020304" pitchFamily="18" charset="0"/>
                        </a:rPr>
                        <a:t>Structural Arrangement</a:t>
                      </a:r>
                      <a:endParaRPr lang="en-US" sz="140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kern="1200" dirty="0">
                          <a:solidFill>
                            <a:srgbClr val="0B550F"/>
                          </a:solidFill>
                          <a:effectLst/>
                          <a:latin typeface="Times New Roman" panose="02020603050405020304" pitchFamily="18" charset="0"/>
                          <a:cs typeface="Times New Roman" panose="02020603050405020304" pitchFamily="18" charset="0"/>
                        </a:rPr>
                        <a:t>Example</a:t>
                      </a:r>
                      <a:endParaRPr lang="en-US" sz="140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5857491"/>
                  </a:ext>
                </a:extLst>
              </a:tr>
              <a:tr h="0">
                <a:tc>
                  <a:txBody>
                    <a:bodyPr/>
                    <a:lstStyle/>
                    <a:p>
                      <a:pPr marL="0" marR="0">
                        <a:lnSpc>
                          <a:spcPct val="150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  Less than 0·155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2</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Linear</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BeH</a:t>
                      </a:r>
                      <a:r>
                        <a:rPr lang="en-US" sz="1400" kern="1200" baseline="-25000" dirty="0">
                          <a:solidFill>
                            <a:srgbClr val="7030A0"/>
                          </a:solidFill>
                          <a:effectLst/>
                          <a:latin typeface="Times New Roman" panose="02020603050405020304" pitchFamily="18" charset="0"/>
                          <a:cs typeface="Times New Roman" panose="02020603050405020304" pitchFamily="18" charset="0"/>
                        </a:rPr>
                        <a:t>2</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2817056"/>
                  </a:ext>
                </a:extLst>
              </a:tr>
              <a:tr h="0">
                <a:tc>
                  <a:txBody>
                    <a:bodyPr/>
                    <a:lstStyle/>
                    <a:p>
                      <a:pPr marL="73025" marR="0">
                        <a:lnSpc>
                          <a:spcPct val="150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0·155 – 0.225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3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Plane trigonal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Boron oxide, BO</a:t>
                      </a:r>
                      <a:r>
                        <a:rPr lang="en-US" sz="1400" kern="1200" baseline="-25000" dirty="0">
                          <a:solidFill>
                            <a:srgbClr val="7030A0"/>
                          </a:solidFill>
                          <a:effectLst/>
                          <a:latin typeface="Times New Roman" panose="02020603050405020304" pitchFamily="18" charset="0"/>
                          <a:cs typeface="Times New Roman" panose="02020603050405020304" pitchFamily="18" charset="0"/>
                        </a:rPr>
                        <a:t>3</a:t>
                      </a:r>
                      <a:r>
                        <a:rPr lang="en-US" sz="1400" kern="1200" baseline="30000" dirty="0">
                          <a:solidFill>
                            <a:srgbClr val="7030A0"/>
                          </a:solidFill>
                          <a:effectLst/>
                          <a:latin typeface="Times New Roman" panose="02020603050405020304" pitchFamily="18" charset="0"/>
                          <a:cs typeface="Times New Roman" panose="02020603050405020304" pitchFamily="18" charset="0"/>
                        </a:rPr>
                        <a:t>3-</a:t>
                      </a:r>
                      <a:r>
                        <a:rPr lang="en-US" sz="1400" kern="1200" dirty="0">
                          <a:solidFill>
                            <a:srgbClr val="7030A0"/>
                          </a:solidFill>
                          <a:effectLst/>
                          <a:latin typeface="Times New Roman" panose="02020603050405020304" pitchFamily="18" charset="0"/>
                          <a:cs typeface="Times New Roman" panose="02020603050405020304" pitchFamily="18" charset="0"/>
                        </a:rPr>
                        <a:t>, Boron nitride (BN)</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0954585"/>
                  </a:ext>
                </a:extLst>
              </a:tr>
              <a:tr h="0">
                <a:tc>
                  <a:txBody>
                    <a:bodyPr/>
                    <a:lstStyle/>
                    <a:p>
                      <a:pPr marL="128270" marR="0">
                        <a:lnSpc>
                          <a:spcPct val="150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0.225 – 0.414 </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4 </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Tetrahedral </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ZnS type structure e.g. </a:t>
                      </a:r>
                      <a:r>
                        <a:rPr lang="en-US" sz="1400" kern="1200" dirty="0" err="1">
                          <a:solidFill>
                            <a:srgbClr val="FF0000"/>
                          </a:solidFill>
                          <a:effectLst/>
                          <a:latin typeface="Times New Roman" panose="02020603050405020304" pitchFamily="18" charset="0"/>
                          <a:cs typeface="Times New Roman" panose="02020603050405020304" pitchFamily="18" charset="0"/>
                        </a:rPr>
                        <a:t>ZnO</a:t>
                      </a:r>
                      <a:r>
                        <a:rPr lang="en-US" sz="1400" kern="1200" dirty="0">
                          <a:solidFill>
                            <a:srgbClr val="FF0000"/>
                          </a:solidFill>
                          <a:effectLst/>
                          <a:latin typeface="Times New Roman" panose="02020603050405020304" pitchFamily="18" charset="0"/>
                          <a:cs typeface="Times New Roman" panose="02020603050405020304" pitchFamily="18" charset="0"/>
                        </a:rPr>
                        <a:t>, </a:t>
                      </a:r>
                      <a:r>
                        <a:rPr lang="en-US" sz="1400" kern="1200" dirty="0" err="1">
                          <a:solidFill>
                            <a:srgbClr val="FF0000"/>
                          </a:solidFill>
                          <a:effectLst/>
                          <a:latin typeface="Times New Roman" panose="02020603050405020304" pitchFamily="18" charset="0"/>
                          <a:cs typeface="Times New Roman" panose="02020603050405020304" pitchFamily="18" charset="0"/>
                        </a:rPr>
                        <a:t>CuCl</a:t>
                      </a:r>
                      <a:r>
                        <a:rPr lang="en-US" sz="1400" kern="1200" dirty="0">
                          <a:solidFill>
                            <a:srgbClr val="FF0000"/>
                          </a:solidFill>
                          <a:effectLst/>
                          <a:latin typeface="Times New Roman" panose="02020603050405020304" pitchFamily="18" charset="0"/>
                          <a:cs typeface="Times New Roman" panose="02020603050405020304" pitchFamily="18" charset="0"/>
                        </a:rPr>
                        <a:t>, </a:t>
                      </a:r>
                      <a:r>
                        <a:rPr lang="en-US" sz="1400" kern="1200" dirty="0" err="1">
                          <a:solidFill>
                            <a:srgbClr val="FF0000"/>
                          </a:solidFill>
                          <a:effectLst/>
                          <a:latin typeface="Times New Roman" panose="02020603050405020304" pitchFamily="18" charset="0"/>
                          <a:cs typeface="Times New Roman" panose="02020603050405020304" pitchFamily="18" charset="0"/>
                        </a:rPr>
                        <a:t>CuBr</a:t>
                      </a:r>
                      <a:r>
                        <a:rPr lang="en-US" sz="1400" kern="1200" dirty="0">
                          <a:solidFill>
                            <a:srgbClr val="FF0000"/>
                          </a:solidFill>
                          <a:effectLst/>
                          <a:latin typeface="Times New Roman" panose="02020603050405020304" pitchFamily="18" charset="0"/>
                          <a:cs typeface="Times New Roman" panose="02020603050405020304" pitchFamily="18" charset="0"/>
                        </a:rPr>
                        <a:t>, </a:t>
                      </a:r>
                      <a:r>
                        <a:rPr lang="en-US" sz="1400" kern="1200" dirty="0" err="1">
                          <a:solidFill>
                            <a:srgbClr val="FF0000"/>
                          </a:solidFill>
                          <a:effectLst/>
                          <a:latin typeface="Times New Roman" panose="02020603050405020304" pitchFamily="18" charset="0"/>
                          <a:cs typeface="Times New Roman" panose="02020603050405020304" pitchFamily="18" charset="0"/>
                        </a:rPr>
                        <a:t>CuI</a:t>
                      </a:r>
                      <a:r>
                        <a:rPr lang="en-US" sz="1400" kern="1200" dirty="0">
                          <a:solidFill>
                            <a:srgbClr val="FF0000"/>
                          </a:solidFill>
                          <a:effectLst/>
                          <a:latin typeface="Times New Roman" panose="02020603050405020304" pitchFamily="18" charset="0"/>
                          <a:cs typeface="Times New Roman" panose="02020603050405020304" pitchFamily="18" charset="0"/>
                        </a:rPr>
                        <a:t>, SiO</a:t>
                      </a:r>
                      <a:r>
                        <a:rPr lang="en-US" sz="1400" kern="1200" baseline="-25000" dirty="0">
                          <a:solidFill>
                            <a:srgbClr val="FF0000"/>
                          </a:solidFill>
                          <a:effectLst/>
                          <a:latin typeface="Times New Roman" panose="02020603050405020304" pitchFamily="18" charset="0"/>
                          <a:cs typeface="Times New Roman" panose="02020603050405020304" pitchFamily="18" charset="0"/>
                        </a:rPr>
                        <a:t>4</a:t>
                      </a:r>
                      <a:r>
                        <a:rPr lang="en-US" sz="1400" kern="1200" baseline="30000" dirty="0">
                          <a:solidFill>
                            <a:srgbClr val="FF0000"/>
                          </a:solidFill>
                          <a:effectLst/>
                          <a:latin typeface="Times New Roman" panose="02020603050405020304" pitchFamily="18" charset="0"/>
                          <a:cs typeface="Times New Roman" panose="02020603050405020304" pitchFamily="18" charset="0"/>
                        </a:rPr>
                        <a:t>2-</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0182437"/>
                  </a:ext>
                </a:extLst>
              </a:tr>
              <a:tr h="0">
                <a:tc>
                  <a:txBody>
                    <a:bodyPr/>
                    <a:lstStyle/>
                    <a:p>
                      <a:pPr marL="128270" marR="0">
                        <a:lnSpc>
                          <a:spcPct val="150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0.225 – 0·414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4</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a:solidFill>
                            <a:srgbClr val="7030A0"/>
                          </a:solidFill>
                          <a:effectLst/>
                          <a:latin typeface="Times New Roman" panose="02020603050405020304" pitchFamily="18" charset="0"/>
                          <a:cs typeface="Times New Roman" panose="02020603050405020304" pitchFamily="18" charset="0"/>
                        </a:rPr>
                        <a:t>Square planar</a:t>
                      </a:r>
                      <a:endParaRPr lang="en-US" sz="140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02630891"/>
                  </a:ext>
                </a:extLst>
              </a:tr>
              <a:tr h="0">
                <a:tc>
                  <a:txBody>
                    <a:bodyPr/>
                    <a:lstStyle/>
                    <a:p>
                      <a:pPr marL="128270" marR="0">
                        <a:lnSpc>
                          <a:spcPct val="150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0.414 – 0·732 </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6 </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Octahedral</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err="1">
                          <a:solidFill>
                            <a:srgbClr val="FF0000"/>
                          </a:solidFill>
                          <a:effectLst/>
                          <a:latin typeface="Times New Roman" panose="02020603050405020304" pitchFamily="18" charset="0"/>
                          <a:cs typeface="Times New Roman" panose="02020603050405020304" pitchFamily="18" charset="0"/>
                        </a:rPr>
                        <a:t>NaCl</a:t>
                      </a:r>
                      <a:r>
                        <a:rPr lang="en-US" sz="1400" kern="1200" dirty="0">
                          <a:solidFill>
                            <a:srgbClr val="FF0000"/>
                          </a:solidFill>
                          <a:effectLst/>
                          <a:latin typeface="Times New Roman" panose="02020603050405020304" pitchFamily="18" charset="0"/>
                          <a:cs typeface="Times New Roman" panose="02020603050405020304" pitchFamily="18" charset="0"/>
                        </a:rPr>
                        <a:t> type structure e.g. </a:t>
                      </a:r>
                      <a:r>
                        <a:rPr lang="en-US" sz="1400" kern="1200" dirty="0" err="1">
                          <a:solidFill>
                            <a:srgbClr val="FF0000"/>
                          </a:solidFill>
                          <a:effectLst/>
                          <a:latin typeface="Times New Roman" panose="02020603050405020304" pitchFamily="18" charset="0"/>
                          <a:cs typeface="Times New Roman" panose="02020603050405020304" pitchFamily="18" charset="0"/>
                        </a:rPr>
                        <a:t>AgF</a:t>
                      </a:r>
                      <a:r>
                        <a:rPr lang="en-US" sz="1400" kern="1200" dirty="0">
                          <a:solidFill>
                            <a:srgbClr val="FF0000"/>
                          </a:solidFill>
                          <a:effectLst/>
                          <a:latin typeface="Times New Roman" panose="02020603050405020304" pitchFamily="18" charset="0"/>
                          <a:cs typeface="Times New Roman" panose="02020603050405020304" pitchFamily="18" charset="0"/>
                        </a:rPr>
                        <a:t>, AgCl, </a:t>
                      </a:r>
                      <a:r>
                        <a:rPr lang="en-US" sz="1400" kern="1200" dirty="0" err="1">
                          <a:solidFill>
                            <a:srgbClr val="FF0000"/>
                          </a:solidFill>
                          <a:effectLst/>
                          <a:latin typeface="Times New Roman" panose="02020603050405020304" pitchFamily="18" charset="0"/>
                          <a:cs typeface="Times New Roman" panose="02020603050405020304" pitchFamily="18" charset="0"/>
                        </a:rPr>
                        <a:t>AgBr</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04390973"/>
                  </a:ext>
                </a:extLst>
              </a:tr>
              <a:tr h="0">
                <a:tc>
                  <a:txBody>
                    <a:bodyPr/>
                    <a:lstStyle/>
                    <a:p>
                      <a:pPr marL="128270" marR="0">
                        <a:lnSpc>
                          <a:spcPct val="150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0.732 – 1.0</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a:solidFill>
                            <a:srgbClr val="7030A0"/>
                          </a:solidFill>
                          <a:effectLst/>
                          <a:latin typeface="Times New Roman" panose="02020603050405020304" pitchFamily="18" charset="0"/>
                          <a:cs typeface="Times New Roman" panose="02020603050405020304" pitchFamily="18" charset="0"/>
                        </a:rPr>
                        <a:t>8 </a:t>
                      </a:r>
                      <a:endParaRPr lang="en-US" sz="140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Cubic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err="1">
                          <a:solidFill>
                            <a:srgbClr val="7030A0"/>
                          </a:solidFill>
                          <a:effectLst/>
                          <a:latin typeface="Times New Roman" panose="02020603050405020304" pitchFamily="18" charset="0"/>
                          <a:cs typeface="Times New Roman" panose="02020603050405020304" pitchFamily="18" charset="0"/>
                        </a:rPr>
                        <a:t>CsCl</a:t>
                      </a:r>
                      <a:r>
                        <a:rPr lang="en-US" sz="1400" kern="1200" dirty="0">
                          <a:solidFill>
                            <a:srgbClr val="7030A0"/>
                          </a:solidFill>
                          <a:effectLst/>
                          <a:latin typeface="Times New Roman" panose="02020603050405020304" pitchFamily="18" charset="0"/>
                          <a:cs typeface="Times New Roman" panose="02020603050405020304" pitchFamily="18" charset="0"/>
                        </a:rPr>
                        <a:t> type structure e.g. </a:t>
                      </a:r>
                      <a:r>
                        <a:rPr lang="en-US" sz="1400" kern="1200" dirty="0" err="1">
                          <a:solidFill>
                            <a:srgbClr val="7030A0"/>
                          </a:solidFill>
                          <a:effectLst/>
                          <a:latin typeface="Times New Roman" panose="02020603050405020304" pitchFamily="18" charset="0"/>
                          <a:cs typeface="Times New Roman" panose="02020603050405020304" pitchFamily="18" charset="0"/>
                        </a:rPr>
                        <a:t>CsBr</a:t>
                      </a:r>
                      <a:r>
                        <a:rPr lang="en-US" sz="1400" kern="1200" dirty="0">
                          <a:solidFill>
                            <a:srgbClr val="7030A0"/>
                          </a:solidFill>
                          <a:effectLst/>
                          <a:latin typeface="Times New Roman" panose="02020603050405020304" pitchFamily="18" charset="0"/>
                          <a:cs typeface="Times New Roman" panose="02020603050405020304" pitchFamily="18" charset="0"/>
                        </a:rPr>
                        <a:t>, </a:t>
                      </a:r>
                      <a:r>
                        <a:rPr lang="en-US" sz="1400" kern="1200" dirty="0" err="1">
                          <a:solidFill>
                            <a:srgbClr val="7030A0"/>
                          </a:solidFill>
                          <a:effectLst/>
                          <a:latin typeface="Times New Roman" panose="02020603050405020304" pitchFamily="18" charset="0"/>
                          <a:cs typeface="Times New Roman" panose="02020603050405020304" pitchFamily="18" charset="0"/>
                        </a:rPr>
                        <a:t>CsI</a:t>
                      </a:r>
                      <a:r>
                        <a:rPr lang="en-US" sz="1400" kern="1200" dirty="0">
                          <a:solidFill>
                            <a:srgbClr val="7030A0"/>
                          </a:solidFill>
                          <a:effectLst/>
                          <a:latin typeface="Times New Roman" panose="02020603050405020304" pitchFamily="18" charset="0"/>
                          <a:cs typeface="Times New Roman" panose="02020603050405020304" pitchFamily="18" charset="0"/>
                        </a:rPr>
                        <a:t>, </a:t>
                      </a:r>
                      <a:r>
                        <a:rPr lang="en-US" sz="1400" kern="1200" dirty="0" err="1">
                          <a:solidFill>
                            <a:srgbClr val="7030A0"/>
                          </a:solidFill>
                          <a:effectLst/>
                          <a:latin typeface="Times New Roman" panose="02020603050405020304" pitchFamily="18" charset="0"/>
                          <a:cs typeface="Times New Roman" panose="02020603050405020304" pitchFamily="18" charset="0"/>
                        </a:rPr>
                        <a:t>TlCl</a:t>
                      </a:r>
                      <a:r>
                        <a:rPr lang="en-US" sz="1400" kern="1200" dirty="0">
                          <a:solidFill>
                            <a:srgbClr val="7030A0"/>
                          </a:solidFill>
                          <a:effectLst/>
                          <a:latin typeface="Times New Roman" panose="02020603050405020304" pitchFamily="18" charset="0"/>
                          <a:cs typeface="Times New Roman" panose="02020603050405020304" pitchFamily="18" charset="0"/>
                        </a:rPr>
                        <a:t>, </a:t>
                      </a:r>
                      <a:r>
                        <a:rPr lang="en-US" sz="1400" kern="1200" dirty="0" err="1">
                          <a:solidFill>
                            <a:srgbClr val="7030A0"/>
                          </a:solidFill>
                          <a:effectLst/>
                          <a:latin typeface="Times New Roman" panose="02020603050405020304" pitchFamily="18" charset="0"/>
                          <a:cs typeface="Times New Roman" panose="02020603050405020304" pitchFamily="18" charset="0"/>
                        </a:rPr>
                        <a:t>TlBr</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23584572"/>
                  </a:ext>
                </a:extLst>
              </a:tr>
            </a:tbl>
          </a:graphicData>
        </a:graphic>
      </p:graphicFrame>
    </p:spTree>
    <p:extLst>
      <p:ext uri="{BB962C8B-B14F-4D97-AF65-F5344CB8AC3E}">
        <p14:creationId xmlns:p14="http://schemas.microsoft.com/office/powerpoint/2010/main" val="408583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979819" y="154375"/>
            <a:ext cx="81439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ts val="600"/>
              </a:spcBef>
              <a:spcAft>
                <a:spcPts val="600"/>
              </a:spcAft>
              <a:buClrTx/>
              <a:buSzTx/>
              <a:buFont typeface="Arial" pitchFamily="34" charset="0"/>
              <a:buChar char="•"/>
              <a:tabLst>
                <a:tab pos="1558925" algn="l"/>
              </a:tabLst>
            </a:pP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a:t>
            </a:r>
            <a:r>
              <a:rPr kumimoji="0" lang="en-US" b="1" i="0" u="none" strike="noStrike" cap="none" normalizeH="0" baseline="0" dirty="0">
                <a:ln>
                  <a:noFill/>
                </a:ln>
                <a:solidFill>
                  <a:srgbClr val="0B550F"/>
                </a:solidFill>
                <a:effectLst/>
                <a:latin typeface="Times New Roman" pitchFamily="18" charset="0"/>
                <a:ea typeface="Calibri" pitchFamily="34" charset="0"/>
                <a:cs typeface="Times New Roman" pitchFamily="18" charset="0"/>
              </a:rPr>
              <a:t>All holes are similar but they are marked as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dot and stars</a:t>
            </a:r>
            <a:r>
              <a:rPr kumimoji="0" lang="en-US" b="1" i="0" u="none" strike="noStrike" cap="none" normalizeH="0" baseline="0" dirty="0">
                <a:ln>
                  <a:noFill/>
                </a:ln>
                <a:solidFill>
                  <a:srgbClr val="0B550F"/>
                </a:solidFill>
                <a:effectLst/>
                <a:latin typeface="Times New Roman" pitchFamily="18" charset="0"/>
                <a:ea typeface="Calibri" pitchFamily="34" charset="0"/>
                <a:cs typeface="Times New Roman" pitchFamily="18" charset="0"/>
              </a:rPr>
              <a:t>.</a:t>
            </a:r>
            <a:endParaRPr lang="en-US" b="1" dirty="0">
              <a:solidFill>
                <a:srgbClr val="0B550F"/>
              </a:solidFill>
              <a:latin typeface="Times New Roman" pitchFamily="18" charset="0"/>
              <a:ea typeface="Calibri" pitchFamily="34" charset="0"/>
              <a:cs typeface="Times New Roman" pitchFamily="18" charset="0"/>
            </a:endParaRPr>
          </a:p>
          <a:p>
            <a:pPr lvl="0" fontAlgn="base">
              <a:spcBef>
                <a:spcPts val="600"/>
              </a:spcBef>
              <a:spcAft>
                <a:spcPts val="600"/>
              </a:spcAft>
              <a:buFont typeface="Arial" pitchFamily="34" charset="0"/>
              <a:buChar char="•"/>
              <a:tabLst>
                <a:tab pos="1558925" algn="l"/>
              </a:tabLst>
            </a:pPr>
            <a:r>
              <a:rPr kumimoji="0" lang="en-US" b="0" i="0" u="none" strike="noStrike" cap="none" normalizeH="0" dirty="0">
                <a:ln>
                  <a:noFill/>
                </a:ln>
                <a:solidFill>
                  <a:srgbClr val="002060"/>
                </a:solidFill>
                <a:effectLst/>
                <a:latin typeface="Times New Roman" pitchFamily="18" charset="0"/>
                <a:ea typeface="Calibri" pitchFamily="34" charset="0"/>
                <a:cs typeface="Times New Roman" pitchFamily="18" charset="0"/>
              </a:rPr>
              <a:t> </a:t>
            </a:r>
            <a:r>
              <a:rPr lang="en-US" b="1" dirty="0">
                <a:solidFill>
                  <a:srgbClr val="FF0000"/>
                </a:solidFill>
                <a:latin typeface="Times New Roman" pitchFamily="18" charset="0"/>
                <a:ea typeface="Calibri" pitchFamily="34" charset="0"/>
                <a:cs typeface="Times New Roman" pitchFamily="18" charset="0"/>
              </a:rPr>
              <a:t>I</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t is not possible to place spheres on dot and star types of holes simultaneously.</a:t>
            </a:r>
          </a:p>
          <a:p>
            <a:pPr lvl="0" fontAlgn="base">
              <a:lnSpc>
                <a:spcPct val="150000"/>
              </a:lnSpc>
              <a:spcBef>
                <a:spcPts val="600"/>
              </a:spcBef>
              <a:spcAft>
                <a:spcPts val="600"/>
              </a:spcAft>
              <a:buFont typeface="Arial" pitchFamily="34" charset="0"/>
              <a:buChar char="•"/>
              <a:tabLst>
                <a:tab pos="1558925" algn="l"/>
              </a:tabLst>
            </a:pPr>
            <a:r>
              <a:rPr lang="en-US" dirty="0">
                <a:solidFill>
                  <a:srgbClr val="002060"/>
                </a:solidFill>
                <a:latin typeface="Times New Roman" pitchFamily="18" charset="0"/>
                <a:ea typeface="Calibri" pitchFamily="34" charset="0"/>
                <a:cs typeface="Times New Roman" pitchFamily="18" charset="0"/>
              </a:rPr>
              <a:t>The close packing of spheres as in </a:t>
            </a:r>
            <a:r>
              <a:rPr lang="en-US" b="1" dirty="0">
                <a:solidFill>
                  <a:srgbClr val="FF0000"/>
                </a:solidFill>
                <a:latin typeface="Times New Roman" pitchFamily="18" charset="0"/>
                <a:ea typeface="Calibri" pitchFamily="34" charset="0"/>
                <a:cs typeface="Times New Roman" pitchFamily="18" charset="0"/>
              </a:rPr>
              <a:t>arrangement I is called as layer A (First layer) </a:t>
            </a:r>
            <a:r>
              <a:rPr lang="en-US" dirty="0">
                <a:solidFill>
                  <a:srgbClr val="002060"/>
                </a:solidFill>
                <a:latin typeface="Times New Roman" pitchFamily="18" charset="0"/>
                <a:ea typeface="Calibri" pitchFamily="34" charset="0"/>
                <a:cs typeface="Times New Roman" pitchFamily="18" charset="0"/>
              </a:rPr>
              <a:t>which can be extended in three dimensions by placing other closest packed layers on the top of </a:t>
            </a:r>
            <a:r>
              <a:rPr lang="en-US" b="1" dirty="0">
                <a:solidFill>
                  <a:srgbClr val="FF0000"/>
                </a:solidFill>
                <a:latin typeface="Times New Roman" pitchFamily="18" charset="0"/>
                <a:ea typeface="Calibri" pitchFamily="34" charset="0"/>
                <a:cs typeface="Times New Roman" pitchFamily="18" charset="0"/>
              </a:rPr>
              <a:t>all holes marked by dots is called as layer B</a:t>
            </a:r>
            <a:r>
              <a:rPr lang="en-US" dirty="0">
                <a:solidFill>
                  <a:srgbClr val="002060"/>
                </a:solidFill>
                <a:latin typeface="Times New Roman" pitchFamily="18" charset="0"/>
                <a:ea typeface="Calibri" pitchFamily="34" charset="0"/>
                <a:cs typeface="Times New Roman" pitchFamily="18" charset="0"/>
              </a:rPr>
              <a:t>. </a:t>
            </a:r>
            <a:endParaRPr kumimoji="0" lang="en-US" b="1" i="0" u="none" strike="noStrike" cap="none" normalizeH="0" baseline="0" dirty="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558925" algn="l"/>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24577" name="Picture 23"/>
          <p:cNvPicPr>
            <a:picLocks noChangeAspect="1" noChangeArrowheads="1"/>
          </p:cNvPicPr>
          <p:nvPr/>
        </p:nvPicPr>
        <p:blipFill rotWithShape="1">
          <a:blip r:embed="rId2"/>
          <a:srcRect r="51365"/>
          <a:stretch/>
        </p:blipFill>
        <p:spPr bwMode="auto">
          <a:xfrm>
            <a:off x="979819" y="2492896"/>
            <a:ext cx="3717626" cy="3000396"/>
          </a:xfrm>
          <a:prstGeom prst="rect">
            <a:avLst/>
          </a:prstGeom>
          <a:noFill/>
        </p:spPr>
      </p:pic>
      <p:sp>
        <p:nvSpPr>
          <p:cNvPr id="7" name="Rectangle 6"/>
          <p:cNvSpPr/>
          <p:nvPr/>
        </p:nvSpPr>
        <p:spPr>
          <a:xfrm>
            <a:off x="1115616" y="5643622"/>
            <a:ext cx="7643866" cy="646331"/>
          </a:xfrm>
          <a:prstGeom prst="rect">
            <a:avLst/>
          </a:prstGeom>
        </p:spPr>
        <p:txBody>
          <a:bodyPr wrap="square">
            <a:spAutoFit/>
          </a:bodyPr>
          <a:lstStyle/>
          <a:p>
            <a:pPr lvl="0" algn="just" fontAlgn="base">
              <a:spcBef>
                <a:spcPct val="0"/>
              </a:spcBef>
              <a:spcAft>
                <a:spcPct val="0"/>
              </a:spcAft>
              <a:tabLst>
                <a:tab pos="1558925" algn="l"/>
              </a:tabLst>
            </a:pPr>
            <a:r>
              <a:rPr lang="en-US" b="1" dirty="0">
                <a:solidFill>
                  <a:srgbClr val="002060"/>
                </a:solidFill>
                <a:latin typeface="Times New Roman" pitchFamily="18" charset="0"/>
                <a:ea typeface="Calibri" pitchFamily="34" charset="0"/>
                <a:cs typeface="Times New Roman" pitchFamily="18" charset="0"/>
              </a:rPr>
              <a:t>The spheres of third layer is formed by two ways gives hcp and ccp structures as follows</a:t>
            </a:r>
            <a:endParaRPr lang="en-US" sz="2800" b="1" dirty="0">
              <a:solidFill>
                <a:srgbClr val="002060"/>
              </a:solidFill>
              <a:latin typeface="Arial" pitchFamily="34" charset="0"/>
              <a:cs typeface="Arial" pitchFamily="34" charset="0"/>
            </a:endParaRPr>
          </a:p>
        </p:txBody>
      </p:sp>
      <p:pic>
        <p:nvPicPr>
          <p:cNvPr id="6" name="Picture 23">
            <a:extLst>
              <a:ext uri="{FF2B5EF4-FFF2-40B4-BE49-F238E27FC236}">
                <a16:creationId xmlns:a16="http://schemas.microsoft.com/office/drawing/2014/main" id="{9C3BB715-67E1-4493-B39A-1D731C940B60}"/>
              </a:ext>
            </a:extLst>
          </p:cNvPr>
          <p:cNvPicPr>
            <a:picLocks noChangeAspect="1" noChangeArrowheads="1"/>
          </p:cNvPicPr>
          <p:nvPr/>
        </p:nvPicPr>
        <p:blipFill rotWithShape="1">
          <a:blip r:embed="rId2"/>
          <a:srcRect l="55581" r="-1"/>
          <a:stretch/>
        </p:blipFill>
        <p:spPr bwMode="auto">
          <a:xfrm>
            <a:off x="4753015" y="2492896"/>
            <a:ext cx="3395394" cy="3000396"/>
          </a:xfrm>
          <a:prstGeom prst="rect">
            <a:avLst/>
          </a:prstGeom>
          <a:noFill/>
        </p:spPr>
      </p:pic>
      <p:sp>
        <p:nvSpPr>
          <p:cNvPr id="2" name="TextBox 1">
            <a:extLst>
              <a:ext uri="{FF2B5EF4-FFF2-40B4-BE49-F238E27FC236}">
                <a16:creationId xmlns:a16="http://schemas.microsoft.com/office/drawing/2014/main" id="{81E1399C-4DE6-4580-BFC7-149819A19B3E}"/>
              </a:ext>
            </a:extLst>
          </p:cNvPr>
          <p:cNvSpPr txBox="1"/>
          <p:nvPr/>
        </p:nvSpPr>
        <p:spPr>
          <a:xfrm>
            <a:off x="8028384" y="2699628"/>
            <a:ext cx="892296" cy="369332"/>
          </a:xfrm>
          <a:prstGeom prst="rect">
            <a:avLst/>
          </a:prstGeom>
          <a:noFill/>
        </p:spPr>
        <p:txBody>
          <a:bodyPr wrap="none" rtlCol="0">
            <a:spAutoFit/>
          </a:bodyPr>
          <a:lstStyle/>
          <a:p>
            <a:r>
              <a:rPr lang="en-US" b="1" dirty="0">
                <a:solidFill>
                  <a:srgbClr val="FF0000"/>
                </a:solidFill>
                <a:latin typeface="Times New Roman" pitchFamily="18" charset="0"/>
                <a:ea typeface="Calibri" pitchFamily="34" charset="0"/>
                <a:cs typeface="Times New Roman" pitchFamily="18" charset="0"/>
              </a:rPr>
              <a:t>layer A</a:t>
            </a:r>
            <a:endParaRPr lang="en-US" dirty="0"/>
          </a:p>
        </p:txBody>
      </p:sp>
      <p:sp>
        <p:nvSpPr>
          <p:cNvPr id="4" name="TextBox 3">
            <a:extLst>
              <a:ext uri="{FF2B5EF4-FFF2-40B4-BE49-F238E27FC236}">
                <a16:creationId xmlns:a16="http://schemas.microsoft.com/office/drawing/2014/main" id="{1032C10A-2519-4396-8FA4-8917A28CA6FE}"/>
              </a:ext>
            </a:extLst>
          </p:cNvPr>
          <p:cNvSpPr txBox="1"/>
          <p:nvPr/>
        </p:nvSpPr>
        <p:spPr>
          <a:xfrm>
            <a:off x="7996427" y="2924944"/>
            <a:ext cx="892232" cy="369332"/>
          </a:xfrm>
          <a:prstGeom prst="rect">
            <a:avLst/>
          </a:prstGeom>
          <a:noFill/>
        </p:spPr>
        <p:txBody>
          <a:bodyPr wrap="none" rtlCol="0">
            <a:spAutoFit/>
          </a:bodyPr>
          <a:lstStyle/>
          <a:p>
            <a:r>
              <a:rPr lang="en-US" b="1" dirty="0">
                <a:solidFill>
                  <a:srgbClr val="FF0000"/>
                </a:solidFill>
                <a:latin typeface="Times New Roman" pitchFamily="18" charset="0"/>
                <a:ea typeface="Calibri" pitchFamily="34" charset="0"/>
                <a:cs typeface="Times New Roman" pitchFamily="18" charset="0"/>
              </a:rPr>
              <a:t>layer B</a:t>
            </a:r>
            <a:endParaRPr lang="en-US" dirty="0"/>
          </a:p>
        </p:txBody>
      </p:sp>
    </p:spTree>
    <p:extLst>
      <p:ext uri="{BB962C8B-B14F-4D97-AF65-F5344CB8AC3E}">
        <p14:creationId xmlns:p14="http://schemas.microsoft.com/office/powerpoint/2010/main" val="2245704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1071538" y="214290"/>
            <a:ext cx="771530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1558925" algn="l"/>
              </a:tabLst>
            </a:pP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Hexagonal close packing arrangement (hcp) formed as follows</a:t>
            </a:r>
            <a:endParaRPr kumimoji="0" lang="en-US" b="0" i="0" u="none" strike="noStrike" cap="none" normalizeH="0" baseline="0" dirty="0">
              <a:ln>
                <a:noFill/>
              </a:ln>
              <a:solidFill>
                <a:srgbClr val="FF0000"/>
              </a:solidFill>
              <a:effectLst/>
              <a:latin typeface="Arial" pitchFamily="34" charset="0"/>
              <a:cs typeface="Arial" pitchFamily="34" charset="0"/>
            </a:endParaRPr>
          </a:p>
        </p:txBody>
      </p:sp>
      <p:pic>
        <p:nvPicPr>
          <p:cNvPr id="23553" name="Picture 4" descr="fig 20"/>
          <p:cNvPicPr>
            <a:picLocks noChangeAspect="1" noChangeArrowheads="1"/>
          </p:cNvPicPr>
          <p:nvPr/>
        </p:nvPicPr>
        <p:blipFill>
          <a:blip r:embed="rId2"/>
          <a:srcRect l="1567" r="31599" b="14539"/>
          <a:stretch>
            <a:fillRect/>
          </a:stretch>
        </p:blipFill>
        <p:spPr bwMode="auto">
          <a:xfrm>
            <a:off x="1071538" y="714356"/>
            <a:ext cx="3929090" cy="4298820"/>
          </a:xfrm>
          <a:prstGeom prst="rect">
            <a:avLst/>
          </a:prstGeom>
          <a:noFill/>
        </p:spPr>
      </p:pic>
      <p:sp>
        <p:nvSpPr>
          <p:cNvPr id="5" name="Rectangle 4"/>
          <p:cNvSpPr/>
          <p:nvPr/>
        </p:nvSpPr>
        <p:spPr>
          <a:xfrm>
            <a:off x="5143504" y="857232"/>
            <a:ext cx="3820984" cy="3893374"/>
          </a:xfrm>
          <a:prstGeom prst="rect">
            <a:avLst/>
          </a:prstGeom>
        </p:spPr>
        <p:txBody>
          <a:bodyPr wrap="square">
            <a:spAutoFit/>
          </a:bodyPr>
          <a:lstStyle/>
          <a:p>
            <a:pPr marL="285750" indent="-285750">
              <a:buFont typeface="Arial" panose="020B0604020202020204" pitchFamily="34" charset="0"/>
              <a:buChar char="•"/>
            </a:pPr>
            <a:r>
              <a:rPr lang="en-US" sz="1900" dirty="0">
                <a:solidFill>
                  <a:srgbClr val="002060"/>
                </a:solidFill>
                <a:latin typeface="Times New Roman" pitchFamily="18" charset="0"/>
                <a:cs typeface="Times New Roman" pitchFamily="18" charset="0"/>
              </a:rPr>
              <a:t>Place the spheres of </a:t>
            </a:r>
            <a:r>
              <a:rPr lang="en-US" sz="1900" b="1" dirty="0">
                <a:solidFill>
                  <a:srgbClr val="FF0000"/>
                </a:solidFill>
                <a:latin typeface="Times New Roman" pitchFamily="18" charset="0"/>
                <a:cs typeface="Times New Roman" pitchFamily="18" charset="0"/>
              </a:rPr>
              <a:t>Third layer  </a:t>
            </a:r>
            <a:r>
              <a:rPr lang="en-US" sz="1900" dirty="0">
                <a:solidFill>
                  <a:srgbClr val="002060"/>
                </a:solidFill>
                <a:latin typeface="Times New Roman" pitchFamily="18" charset="0"/>
                <a:cs typeface="Times New Roman" pitchFamily="18" charset="0"/>
              </a:rPr>
              <a:t>on the holes of layer B (Second layer) </a:t>
            </a:r>
          </a:p>
          <a:p>
            <a:pPr marL="285750" indent="-285750">
              <a:buFont typeface="Arial" panose="020B0604020202020204" pitchFamily="34" charset="0"/>
              <a:buChar char="•"/>
            </a:pPr>
            <a:r>
              <a:rPr lang="en-US" sz="1900" dirty="0">
                <a:solidFill>
                  <a:srgbClr val="002060"/>
                </a:solidFill>
                <a:latin typeface="Times New Roman" pitchFamily="18" charset="0"/>
                <a:cs typeface="Times New Roman" pitchFamily="18" charset="0"/>
              </a:rPr>
              <a:t>so that each sphere of </a:t>
            </a:r>
            <a:r>
              <a:rPr lang="en-US" sz="1900" b="1" dirty="0">
                <a:solidFill>
                  <a:srgbClr val="FF0000"/>
                </a:solidFill>
                <a:latin typeface="Times New Roman" pitchFamily="18" charset="0"/>
                <a:cs typeface="Times New Roman" pitchFamily="18" charset="0"/>
              </a:rPr>
              <a:t>third layer </a:t>
            </a:r>
            <a:r>
              <a:rPr lang="en-US" sz="1900" dirty="0">
                <a:solidFill>
                  <a:srgbClr val="002060"/>
                </a:solidFill>
                <a:latin typeface="Times New Roman" pitchFamily="18" charset="0"/>
                <a:cs typeface="Times New Roman" pitchFamily="18" charset="0"/>
              </a:rPr>
              <a:t>lies </a:t>
            </a:r>
            <a:r>
              <a:rPr lang="en-US" sz="1900" b="1" dirty="0">
                <a:solidFill>
                  <a:srgbClr val="FF0000"/>
                </a:solidFill>
                <a:latin typeface="Times New Roman" pitchFamily="18" charset="0"/>
                <a:cs typeface="Times New Roman" pitchFamily="18" charset="0"/>
              </a:rPr>
              <a:t>directly above spheres in the</a:t>
            </a:r>
            <a:r>
              <a:rPr lang="en-US" sz="1900" dirty="0">
                <a:solidFill>
                  <a:srgbClr val="002060"/>
                </a:solidFill>
                <a:latin typeface="Times New Roman" pitchFamily="18" charset="0"/>
                <a:cs typeface="Times New Roman" pitchFamily="18" charset="0"/>
              </a:rPr>
              <a:t> </a:t>
            </a:r>
            <a:r>
              <a:rPr lang="en-US" sz="1900" b="1" dirty="0">
                <a:solidFill>
                  <a:srgbClr val="FF0000"/>
                </a:solidFill>
                <a:latin typeface="Times New Roman" pitchFamily="18" charset="0"/>
                <a:cs typeface="Times New Roman" pitchFamily="18" charset="0"/>
              </a:rPr>
              <a:t>first layer </a:t>
            </a:r>
          </a:p>
          <a:p>
            <a:pPr marL="285750" indent="-285750">
              <a:buFont typeface="Arial" panose="020B0604020202020204" pitchFamily="34" charset="0"/>
              <a:buChar char="•"/>
            </a:pPr>
            <a:r>
              <a:rPr lang="en-US" sz="1900" b="1" dirty="0">
                <a:solidFill>
                  <a:srgbClr val="055B19"/>
                </a:solidFill>
                <a:latin typeface="Times New Roman" pitchFamily="18" charset="0"/>
                <a:cs typeface="Times New Roman" pitchFamily="18" charset="0"/>
              </a:rPr>
              <a:t>hence first and third layers becomes identical</a:t>
            </a:r>
            <a:r>
              <a:rPr lang="en-US" sz="1900" dirty="0">
                <a:solidFill>
                  <a:srgbClr val="055B19"/>
                </a:solidFill>
                <a:latin typeface="Times New Roman" pitchFamily="18" charset="0"/>
                <a:cs typeface="Times New Roman" pitchFamily="18" charset="0"/>
              </a:rPr>
              <a:t>. </a:t>
            </a:r>
          </a:p>
          <a:p>
            <a:pPr marL="285750" indent="-285750">
              <a:buFont typeface="Arial" panose="020B0604020202020204" pitchFamily="34" charset="0"/>
              <a:buChar char="•"/>
            </a:pPr>
            <a:r>
              <a:rPr lang="en-US" sz="1900" dirty="0">
                <a:solidFill>
                  <a:srgbClr val="002060"/>
                </a:solidFill>
                <a:latin typeface="Times New Roman" pitchFamily="18" charset="0"/>
                <a:cs typeface="Times New Roman" pitchFamily="18" charset="0"/>
              </a:rPr>
              <a:t>This arrangement is continued indefinitely in the same sequence is represented as </a:t>
            </a:r>
            <a:r>
              <a:rPr lang="en-US" sz="1900" b="1" dirty="0">
                <a:solidFill>
                  <a:srgbClr val="FF0000"/>
                </a:solidFill>
                <a:latin typeface="Times New Roman" pitchFamily="18" charset="0"/>
                <a:cs typeface="Times New Roman" pitchFamily="18" charset="0"/>
              </a:rPr>
              <a:t>A B A B A B A B </a:t>
            </a:r>
            <a:r>
              <a:rPr lang="en-US" sz="1900" dirty="0">
                <a:solidFill>
                  <a:srgbClr val="FF0000"/>
                </a:solidFill>
                <a:latin typeface="Times New Roman" pitchFamily="18" charset="0"/>
                <a:cs typeface="Times New Roman" pitchFamily="18" charset="0"/>
              </a:rPr>
              <a:t>- - - -  </a:t>
            </a:r>
            <a:r>
              <a:rPr lang="en-US" sz="1900" dirty="0">
                <a:solidFill>
                  <a:srgbClr val="002060"/>
                </a:solidFill>
                <a:latin typeface="Times New Roman" pitchFamily="18" charset="0"/>
                <a:cs typeface="Times New Roman" pitchFamily="18" charset="0"/>
              </a:rPr>
              <a:t>is called as </a:t>
            </a:r>
            <a:r>
              <a:rPr lang="en-US" sz="1900" b="1" dirty="0">
                <a:solidFill>
                  <a:srgbClr val="FF0000"/>
                </a:solidFill>
                <a:latin typeface="Times New Roman" pitchFamily="18" charset="0"/>
                <a:cs typeface="Times New Roman" pitchFamily="18" charset="0"/>
              </a:rPr>
              <a:t>hexagonal close packing arrangement (hcp)</a:t>
            </a:r>
            <a:r>
              <a:rPr lang="en-US" sz="1900" dirty="0">
                <a:solidFill>
                  <a:srgbClr val="002060"/>
                </a:solidFill>
                <a:latin typeface="Times New Roman" pitchFamily="18" charset="0"/>
                <a:cs typeface="Times New Roman" pitchFamily="18" charset="0"/>
              </a:rPr>
              <a:t>.</a:t>
            </a:r>
            <a:endParaRPr lang="en-IN" sz="1900" dirty="0">
              <a:solidFill>
                <a:srgbClr val="002060"/>
              </a:solidFill>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1071538" y="35332"/>
            <a:ext cx="771530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1558925" algn="l"/>
              </a:tabLst>
            </a:pP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Hexagonal close packing arrangement (hcp) formed as follows</a:t>
            </a:r>
            <a:endParaRPr kumimoji="0" lang="en-US" b="0" i="0" u="none" strike="noStrike" cap="none" normalizeH="0" baseline="0" dirty="0">
              <a:ln>
                <a:noFill/>
              </a:ln>
              <a:solidFill>
                <a:srgbClr val="FF0000"/>
              </a:solidFill>
              <a:effectLst/>
              <a:latin typeface="Arial" pitchFamily="34" charset="0"/>
              <a:cs typeface="Arial" pitchFamily="34" charset="0"/>
            </a:endParaRPr>
          </a:p>
        </p:txBody>
      </p:sp>
      <p:pic>
        <p:nvPicPr>
          <p:cNvPr id="8" name="Picture 7" descr="C:\Users\a\Desktop\CHEMISTRY\Chemistry Figures\fig 21.jpg"/>
          <p:cNvPicPr/>
          <p:nvPr/>
        </p:nvPicPr>
        <p:blipFill rotWithShape="1">
          <a:blip r:embed="rId2" cstate="print">
            <a:extLst>
              <a:ext uri="{28A0092B-C50C-407E-A947-70E740481C1C}">
                <a14:useLocalDpi xmlns:a14="http://schemas.microsoft.com/office/drawing/2010/main" val="0"/>
              </a:ext>
            </a:extLst>
          </a:blip>
          <a:srcRect l="2476" t="1639" r="26619" b="14426"/>
          <a:stretch/>
        </p:blipFill>
        <p:spPr bwMode="auto">
          <a:xfrm>
            <a:off x="1214414" y="404664"/>
            <a:ext cx="3714776" cy="3643338"/>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4860032" y="332656"/>
            <a:ext cx="4069686" cy="3970318"/>
          </a:xfrm>
          <a:prstGeom prst="rect">
            <a:avLst/>
          </a:prstGeom>
        </p:spPr>
        <p:txBody>
          <a:bodyPr wrap="square">
            <a:spAutoFit/>
          </a:bodyPr>
          <a:lstStyle/>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Place the spheres of third layer over the </a:t>
            </a:r>
            <a:r>
              <a:rPr lang="en-US" b="1" dirty="0">
                <a:solidFill>
                  <a:srgbClr val="FF0000"/>
                </a:solidFill>
                <a:latin typeface="Times New Roman" pitchFamily="18" charset="0"/>
                <a:cs typeface="Times New Roman" pitchFamily="18" charset="0"/>
              </a:rPr>
              <a:t>unoccupied holes (</a:t>
            </a:r>
            <a:r>
              <a:rPr lang="en-US" b="1" dirty="0">
                <a:solidFill>
                  <a:srgbClr val="055B19"/>
                </a:solidFill>
                <a:latin typeface="Times New Roman" pitchFamily="18" charset="0"/>
                <a:cs typeface="Times New Roman" pitchFamily="18" charset="0"/>
              </a:rPr>
              <a:t>marked as stars</a:t>
            </a:r>
            <a:r>
              <a:rPr lang="en-US" b="1" dirty="0">
                <a:solidFill>
                  <a:srgbClr val="FF0000"/>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of</a:t>
            </a:r>
            <a:r>
              <a:rPr lang="en-US" dirty="0">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layer B (Second layer).</a:t>
            </a:r>
          </a:p>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The third layer is different than first and second layer hence third layer is called as </a:t>
            </a:r>
            <a:r>
              <a:rPr lang="en-US" b="1" dirty="0">
                <a:solidFill>
                  <a:srgbClr val="FF0000"/>
                </a:solidFill>
                <a:latin typeface="Times New Roman" pitchFamily="18" charset="0"/>
                <a:cs typeface="Times New Roman" pitchFamily="18" charset="0"/>
              </a:rPr>
              <a:t>layer C</a:t>
            </a:r>
            <a:r>
              <a:rPr lang="en-US" dirty="0">
                <a:latin typeface="Times New Roman" pitchFamily="18" charset="0"/>
                <a:cs typeface="Times New Roman" pitchFamily="18" charset="0"/>
              </a:rPr>
              <a:t>. </a:t>
            </a:r>
          </a:p>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Therefore a</a:t>
            </a:r>
            <a:r>
              <a:rPr lang="en-US" dirty="0">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first and fourth layer as well as second and fifth layers becomes identical</a:t>
            </a:r>
            <a:r>
              <a:rPr lang="en-US" dirty="0">
                <a:latin typeface="Times New Roman" pitchFamily="18" charset="0"/>
                <a:cs typeface="Times New Roman" pitchFamily="18" charset="0"/>
              </a:rPr>
              <a:t>. </a:t>
            </a:r>
          </a:p>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This arrangement is continued indefinitely in the same sequence is represented as </a:t>
            </a:r>
            <a:r>
              <a:rPr lang="en-US" b="1" dirty="0">
                <a:solidFill>
                  <a:srgbClr val="FF0000"/>
                </a:solidFill>
                <a:latin typeface="Times New Roman" pitchFamily="18" charset="0"/>
                <a:cs typeface="Times New Roman" pitchFamily="18" charset="0"/>
              </a:rPr>
              <a:t>A B C A B C A B C A B C- - - - - - - </a:t>
            </a:r>
            <a:r>
              <a:rPr lang="en-US" dirty="0">
                <a:solidFill>
                  <a:srgbClr val="002060"/>
                </a:solidFill>
                <a:latin typeface="Times New Roman" pitchFamily="18" charset="0"/>
                <a:cs typeface="Times New Roman" pitchFamily="18" charset="0"/>
              </a:rPr>
              <a:t>is called as </a:t>
            </a:r>
            <a:r>
              <a:rPr lang="en-US" b="1" dirty="0">
                <a:solidFill>
                  <a:srgbClr val="FF0000"/>
                </a:solidFill>
                <a:latin typeface="Times New Roman" pitchFamily="18" charset="0"/>
                <a:cs typeface="Times New Roman" pitchFamily="18" charset="0"/>
              </a:rPr>
              <a:t>cubic close packing arrangement (ccp)</a:t>
            </a:r>
            <a:r>
              <a:rPr lang="en-US" dirty="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pic>
        <p:nvPicPr>
          <p:cNvPr id="10" name="Picture 9" descr="C:\Users\a\Desktop\CHEMISTRY\Chemistry Figures\fig 22.jpg"/>
          <p:cNvPicPr/>
          <p:nvPr/>
        </p:nvPicPr>
        <p:blipFill rotWithShape="1">
          <a:blip r:embed="rId3" cstate="print">
            <a:biLevel thresh="75000"/>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5031" r="13836" b="28336"/>
          <a:stretch/>
        </p:blipFill>
        <p:spPr bwMode="auto">
          <a:xfrm>
            <a:off x="1071538" y="4383344"/>
            <a:ext cx="1500198" cy="2286016"/>
          </a:xfrm>
          <a:prstGeom prst="rect">
            <a:avLst/>
          </a:prstGeom>
          <a:noFill/>
          <a:ln>
            <a:noFill/>
          </a:ln>
          <a:extLst>
            <a:ext uri="{53640926-AAD7-44D8-BBD7-CCE9431645EC}">
              <a14:shadowObscured xmlns:a14="http://schemas.microsoft.com/office/drawing/2010/main"/>
            </a:ext>
          </a:extLst>
        </p:spPr>
      </p:pic>
      <p:sp>
        <p:nvSpPr>
          <p:cNvPr id="53249" name="Rectangle 1"/>
          <p:cNvSpPr>
            <a:spLocks noChangeArrowheads="1"/>
          </p:cNvSpPr>
          <p:nvPr/>
        </p:nvSpPr>
        <p:spPr bwMode="auto">
          <a:xfrm>
            <a:off x="2605936" y="4365104"/>
            <a:ext cx="628654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85750" marR="0" lvl="0" indent="-2857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tab pos="1558925" algn="l"/>
              </a:tabLst>
            </a:pP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In hcp and ccp type of structures each sphere is surrounded by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12 other spheres</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a:t>
            </a:r>
          </a:p>
          <a:p>
            <a:pPr marL="285750" marR="0" lvl="0" indent="-2857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tab pos="1558925" algn="l"/>
              </a:tabLst>
            </a:pPr>
            <a:r>
              <a:rPr lang="en-US" dirty="0">
                <a:solidFill>
                  <a:srgbClr val="002060"/>
                </a:solidFill>
                <a:latin typeface="Times New Roman" pitchFamily="18" charset="0"/>
                <a:ea typeface="Calibri" pitchFamily="34" charset="0"/>
                <a:cs typeface="Times New Roman" pitchFamily="18" charset="0"/>
              </a:rPr>
              <a:t>Consider</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sphere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x</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is in contact with six nearest spheres such as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1,2,3,4,5,6</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a:t>
            </a:r>
          </a:p>
          <a:p>
            <a:pPr marL="285750" marR="0" lvl="0" indent="-2857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tab pos="1558925" algn="l"/>
              </a:tabLst>
            </a:pP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and sphere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x</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is also in contact with six spheres which are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7,8,9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in the layer above and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10,11,12</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in the layer below. </a:t>
            </a:r>
          </a:p>
          <a:p>
            <a:pPr marL="285750" marR="0" lvl="0" indent="-2857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tab pos="1558925" algn="l"/>
              </a:tabLst>
            </a:pP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Therefore the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co-ordination number in hcp and ccp structure</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is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12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as shown in the figure</a:t>
            </a:r>
            <a:endParaRPr kumimoji="0" lang="en-US" sz="2800" b="0" i="0" u="none" strike="noStrike" cap="none" normalizeH="0" baseline="0" dirty="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23928" y="214290"/>
            <a:ext cx="5005758" cy="7571303"/>
          </a:xfrm>
          <a:prstGeom prst="rect">
            <a:avLst/>
          </a:prstGeom>
        </p:spPr>
        <p:txBody>
          <a:bodyPr wrap="square">
            <a:spAutoFit/>
          </a:bodyPr>
          <a:lstStyle/>
          <a:p>
            <a:r>
              <a:rPr lang="en-US" b="1" u="sng" dirty="0">
                <a:solidFill>
                  <a:srgbClr val="FF0000"/>
                </a:solidFill>
                <a:latin typeface="Times New Roman" pitchFamily="18" charset="0"/>
                <a:cs typeface="Times New Roman" pitchFamily="18" charset="0"/>
              </a:rPr>
              <a:t>Body Centre Cubic (BCC) close packing</a:t>
            </a:r>
            <a:r>
              <a:rPr lang="en-US" dirty="0">
                <a:solidFill>
                  <a:srgbClr val="FF0000"/>
                </a:solidFill>
                <a:latin typeface="Times New Roman" pitchFamily="18" charset="0"/>
                <a:cs typeface="Times New Roman" pitchFamily="18" charset="0"/>
              </a:rPr>
              <a:t>- </a:t>
            </a:r>
          </a:p>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The spheres can be packed other than </a:t>
            </a:r>
            <a:r>
              <a:rPr lang="en-US" b="1" dirty="0">
                <a:solidFill>
                  <a:srgbClr val="CC0099"/>
                </a:solidFill>
                <a:latin typeface="Times New Roman" pitchFamily="18" charset="0"/>
                <a:cs typeface="Times New Roman" pitchFamily="18" charset="0"/>
              </a:rPr>
              <a:t>hcp and ccp</a:t>
            </a:r>
            <a:r>
              <a:rPr lang="en-US" dirty="0">
                <a:solidFill>
                  <a:srgbClr val="CC0099"/>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is </a:t>
            </a:r>
            <a:r>
              <a:rPr lang="en-US" b="1" dirty="0">
                <a:solidFill>
                  <a:srgbClr val="CC0099"/>
                </a:solidFill>
                <a:latin typeface="Times New Roman" pitchFamily="18" charset="0"/>
                <a:cs typeface="Times New Roman" pitchFamily="18" charset="0"/>
              </a:rPr>
              <a:t>body centre cubic close packing</a:t>
            </a:r>
            <a:r>
              <a:rPr lang="en-US" dirty="0">
                <a:solidFill>
                  <a:srgbClr val="002060"/>
                </a:solidFill>
                <a:latin typeface="Times New Roman" pitchFamily="18" charset="0"/>
                <a:cs typeface="Times New Roman" pitchFamily="18" charset="0"/>
              </a:rPr>
              <a:t>. </a:t>
            </a:r>
          </a:p>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In the bcc close packing arrangement the </a:t>
            </a:r>
            <a:r>
              <a:rPr lang="en-US" b="1" dirty="0">
                <a:solidFill>
                  <a:srgbClr val="055B19"/>
                </a:solidFill>
                <a:latin typeface="Times New Roman" pitchFamily="18" charset="0"/>
                <a:cs typeface="Times New Roman" pitchFamily="18" charset="0"/>
              </a:rPr>
              <a:t>spheres</a:t>
            </a:r>
            <a:r>
              <a:rPr lang="en-US" dirty="0">
                <a:solidFill>
                  <a:srgbClr val="055B19"/>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in the </a:t>
            </a:r>
            <a:r>
              <a:rPr lang="en-US" b="1" dirty="0">
                <a:solidFill>
                  <a:srgbClr val="055B19"/>
                </a:solidFill>
                <a:latin typeface="Times New Roman" pitchFamily="18" charset="0"/>
                <a:cs typeface="Times New Roman" pitchFamily="18" charset="0"/>
              </a:rPr>
              <a:t>first layer of close packing </a:t>
            </a:r>
            <a:r>
              <a:rPr lang="en-US" dirty="0">
                <a:solidFill>
                  <a:srgbClr val="002060"/>
                </a:solidFill>
                <a:latin typeface="Times New Roman" pitchFamily="18" charset="0"/>
                <a:cs typeface="Times New Roman" pitchFamily="18" charset="0"/>
              </a:rPr>
              <a:t>are not in contact with each other. </a:t>
            </a:r>
          </a:p>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The </a:t>
            </a:r>
            <a:r>
              <a:rPr lang="en-US" b="1" dirty="0">
                <a:solidFill>
                  <a:srgbClr val="CC0099"/>
                </a:solidFill>
                <a:latin typeface="Times New Roman" pitchFamily="18" charset="0"/>
                <a:cs typeface="Times New Roman" pitchFamily="18" charset="0"/>
              </a:rPr>
              <a:t>second layer</a:t>
            </a:r>
            <a:r>
              <a:rPr lang="en-US" dirty="0">
                <a:solidFill>
                  <a:srgbClr val="002060"/>
                </a:solidFill>
                <a:latin typeface="Times New Roman" pitchFamily="18" charset="0"/>
                <a:cs typeface="Times New Roman" pitchFamily="18" charset="0"/>
              </a:rPr>
              <a:t> shown by </a:t>
            </a:r>
            <a:r>
              <a:rPr lang="en-US" b="1" dirty="0">
                <a:solidFill>
                  <a:srgbClr val="CC0099"/>
                </a:solidFill>
                <a:latin typeface="Times New Roman" pitchFamily="18" charset="0"/>
                <a:cs typeface="Times New Roman" pitchFamily="18" charset="0"/>
              </a:rPr>
              <a:t>dotted circles </a:t>
            </a:r>
            <a:r>
              <a:rPr lang="en-US" dirty="0">
                <a:solidFill>
                  <a:srgbClr val="002060"/>
                </a:solidFill>
                <a:latin typeface="Times New Roman" pitchFamily="18" charset="0"/>
                <a:cs typeface="Times New Roman" pitchFamily="18" charset="0"/>
              </a:rPr>
              <a:t>are placed at the </a:t>
            </a:r>
            <a:r>
              <a:rPr lang="en-US" b="1" dirty="0">
                <a:solidFill>
                  <a:srgbClr val="CC0099"/>
                </a:solidFill>
                <a:latin typeface="Times New Roman" pitchFamily="18" charset="0"/>
                <a:cs typeface="Times New Roman" pitchFamily="18" charset="0"/>
              </a:rPr>
              <a:t>top of holes in the first layer</a:t>
            </a:r>
            <a:r>
              <a:rPr lang="en-US" dirty="0">
                <a:solidFill>
                  <a:srgbClr val="002060"/>
                </a:solidFill>
                <a:latin typeface="Times New Roman" pitchFamily="18" charset="0"/>
                <a:cs typeface="Times New Roman" pitchFamily="18" charset="0"/>
              </a:rPr>
              <a:t>. </a:t>
            </a:r>
          </a:p>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Each </a:t>
            </a:r>
            <a:r>
              <a:rPr lang="en-US" b="1" dirty="0">
                <a:solidFill>
                  <a:srgbClr val="0B550F"/>
                </a:solidFill>
                <a:latin typeface="Times New Roman" pitchFamily="18" charset="0"/>
                <a:cs typeface="Times New Roman" pitchFamily="18" charset="0"/>
              </a:rPr>
              <a:t>sphere </a:t>
            </a:r>
            <a:r>
              <a:rPr lang="en-US" dirty="0">
                <a:solidFill>
                  <a:srgbClr val="0B550F"/>
                </a:solidFill>
                <a:latin typeface="Times New Roman" pitchFamily="18" charset="0"/>
                <a:cs typeface="Times New Roman" pitchFamily="18" charset="0"/>
              </a:rPr>
              <a:t>in </a:t>
            </a:r>
            <a:r>
              <a:rPr lang="en-US" b="1" dirty="0">
                <a:solidFill>
                  <a:srgbClr val="0B550F"/>
                </a:solidFill>
                <a:latin typeface="Times New Roman" pitchFamily="18" charset="0"/>
                <a:cs typeface="Times New Roman" pitchFamily="18" charset="0"/>
              </a:rPr>
              <a:t>the second layers</a:t>
            </a:r>
            <a:r>
              <a:rPr lang="en-US" dirty="0">
                <a:solidFill>
                  <a:srgbClr val="0B550F"/>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is in</a:t>
            </a:r>
            <a:r>
              <a:rPr lang="en-US" dirty="0">
                <a:solidFill>
                  <a:srgbClr val="0B550F"/>
                </a:solidFill>
                <a:latin typeface="Times New Roman" pitchFamily="18" charset="0"/>
                <a:cs typeface="Times New Roman" pitchFamily="18" charset="0"/>
              </a:rPr>
              <a:t> </a:t>
            </a:r>
            <a:r>
              <a:rPr lang="en-US" b="1" dirty="0">
                <a:solidFill>
                  <a:srgbClr val="0B550F"/>
                </a:solidFill>
                <a:latin typeface="Times New Roman" pitchFamily="18" charset="0"/>
                <a:cs typeface="Times New Roman" pitchFamily="18" charset="0"/>
              </a:rPr>
              <a:t>contact with four spheres of first layer</a:t>
            </a:r>
            <a:r>
              <a:rPr lang="en-US" dirty="0">
                <a:solidFill>
                  <a:srgbClr val="002060"/>
                </a:solidFill>
                <a:latin typeface="Times New Roman" pitchFamily="18" charset="0"/>
                <a:cs typeface="Times New Roman" pitchFamily="18" charset="0"/>
              </a:rPr>
              <a:t>. </a:t>
            </a:r>
          </a:p>
          <a:p>
            <a:pPr marL="285750" indent="-285750">
              <a:buFont typeface="Arial" panose="020B0604020202020204" pitchFamily="34" charset="0"/>
              <a:buChar char="•"/>
            </a:pPr>
            <a:r>
              <a:rPr lang="en-US" b="1" dirty="0">
                <a:solidFill>
                  <a:srgbClr val="CC0099"/>
                </a:solidFill>
                <a:latin typeface="Times New Roman" pitchFamily="18" charset="0"/>
                <a:cs typeface="Times New Roman" pitchFamily="18" charset="0"/>
              </a:rPr>
              <a:t>The third layer </a:t>
            </a:r>
            <a:r>
              <a:rPr lang="en-US" dirty="0">
                <a:solidFill>
                  <a:srgbClr val="002060"/>
                </a:solidFill>
                <a:latin typeface="Times New Roman" pitchFamily="18" charset="0"/>
                <a:cs typeface="Times New Roman" pitchFamily="18" charset="0"/>
              </a:rPr>
              <a:t>is formed by </a:t>
            </a:r>
            <a:r>
              <a:rPr lang="en-US" b="1" dirty="0">
                <a:solidFill>
                  <a:srgbClr val="CC0099"/>
                </a:solidFill>
                <a:latin typeface="Times New Roman" pitchFamily="18" charset="0"/>
                <a:cs typeface="Times New Roman" pitchFamily="18" charset="0"/>
              </a:rPr>
              <a:t>placing spheres exactly above the first layer</a:t>
            </a:r>
            <a:r>
              <a:rPr lang="en-US" dirty="0">
                <a:solidFill>
                  <a:srgbClr val="002060"/>
                </a:solidFill>
                <a:latin typeface="Times New Roman" pitchFamily="18" charset="0"/>
                <a:cs typeface="Times New Roman" pitchFamily="18" charset="0"/>
              </a:rPr>
              <a:t>. </a:t>
            </a:r>
          </a:p>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Therefore in </a:t>
            </a:r>
            <a:r>
              <a:rPr lang="en-US" b="1" dirty="0">
                <a:solidFill>
                  <a:srgbClr val="055B19"/>
                </a:solidFill>
                <a:latin typeface="Times New Roman" pitchFamily="18" charset="0"/>
                <a:cs typeface="Times New Roman" pitchFamily="18" charset="0"/>
              </a:rPr>
              <a:t>body centre cubic close packing structure each sphere is in contact with eight spheres</a:t>
            </a:r>
            <a:r>
              <a:rPr lang="en-US" dirty="0">
                <a:solidFill>
                  <a:srgbClr val="055B19"/>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i.e. </a:t>
            </a:r>
            <a:r>
              <a:rPr lang="en-US" b="1" dirty="0">
                <a:solidFill>
                  <a:srgbClr val="055B19"/>
                </a:solidFill>
                <a:latin typeface="Times New Roman" pitchFamily="18" charset="0"/>
                <a:cs typeface="Times New Roman" pitchFamily="18" charset="0"/>
              </a:rPr>
              <a:t>4 spheres in the layer below </a:t>
            </a:r>
            <a:r>
              <a:rPr lang="en-US" dirty="0">
                <a:solidFill>
                  <a:srgbClr val="002060"/>
                </a:solidFill>
                <a:latin typeface="Times New Roman" pitchFamily="18" charset="0"/>
                <a:cs typeface="Times New Roman" pitchFamily="18" charset="0"/>
              </a:rPr>
              <a:t>and</a:t>
            </a:r>
            <a:r>
              <a:rPr lang="en-US" dirty="0">
                <a:solidFill>
                  <a:srgbClr val="055B19"/>
                </a:solidFill>
                <a:latin typeface="Times New Roman" pitchFamily="18" charset="0"/>
                <a:cs typeface="Times New Roman" pitchFamily="18" charset="0"/>
              </a:rPr>
              <a:t> </a:t>
            </a:r>
            <a:r>
              <a:rPr lang="en-US" b="1" dirty="0">
                <a:solidFill>
                  <a:srgbClr val="055B19"/>
                </a:solidFill>
                <a:latin typeface="Times New Roman" pitchFamily="18" charset="0"/>
                <a:cs typeface="Times New Roman" pitchFamily="18" charset="0"/>
              </a:rPr>
              <a:t>4 spheres in the layer above</a:t>
            </a:r>
            <a:r>
              <a:rPr lang="en-US" dirty="0">
                <a:solidFill>
                  <a:srgbClr val="055B19"/>
                </a:solidFill>
                <a:latin typeface="Times New Roman" pitchFamily="18" charset="0"/>
                <a:cs typeface="Times New Roman" pitchFamily="18" charset="0"/>
              </a:rPr>
              <a:t>. </a:t>
            </a:r>
          </a:p>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Hence </a:t>
            </a:r>
            <a:r>
              <a:rPr lang="en-US" b="1" dirty="0">
                <a:solidFill>
                  <a:srgbClr val="CC0099"/>
                </a:solidFill>
                <a:latin typeface="Times New Roman" pitchFamily="18" charset="0"/>
                <a:cs typeface="Times New Roman" pitchFamily="18" charset="0"/>
              </a:rPr>
              <a:t>co-ordination number of each sphere is 8</a:t>
            </a:r>
            <a:r>
              <a:rPr lang="en-US" dirty="0">
                <a:solidFill>
                  <a:srgbClr val="002060"/>
                </a:solidFill>
                <a:latin typeface="Times New Roman" pitchFamily="18" charset="0"/>
                <a:cs typeface="Times New Roman" pitchFamily="18" charset="0"/>
              </a:rPr>
              <a:t>.  In body centre cubic close packing arrangement</a:t>
            </a:r>
            <a:r>
              <a:rPr lang="en-US" b="1" dirty="0">
                <a:solidFill>
                  <a:srgbClr val="CC0099"/>
                </a:solidFill>
                <a:latin typeface="Times New Roman" pitchFamily="18" charset="0"/>
                <a:cs typeface="Times New Roman" pitchFamily="18" charset="0"/>
              </a:rPr>
              <a:t>, </a:t>
            </a:r>
            <a:r>
              <a:rPr lang="en-US" b="1" dirty="0">
                <a:solidFill>
                  <a:srgbClr val="055B19"/>
                </a:solidFill>
                <a:latin typeface="Times New Roman" pitchFamily="18" charset="0"/>
                <a:cs typeface="Times New Roman" pitchFamily="18" charset="0"/>
              </a:rPr>
              <a:t>there are 8 spheres at the corners of the cube and one sphere is at the centre (body) of cube</a:t>
            </a:r>
            <a:r>
              <a:rPr lang="en-US" dirty="0">
                <a:solidFill>
                  <a:srgbClr val="055B19"/>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therefore the structure is called as </a:t>
            </a:r>
            <a:r>
              <a:rPr lang="en-US" b="1" dirty="0">
                <a:solidFill>
                  <a:srgbClr val="CC0099"/>
                </a:solidFill>
                <a:latin typeface="Times New Roman" pitchFamily="18" charset="0"/>
                <a:cs typeface="Times New Roman" pitchFamily="18" charset="0"/>
              </a:rPr>
              <a:t>body centre cubic (bcc) structure</a:t>
            </a:r>
            <a:r>
              <a:rPr lang="en-US" dirty="0">
                <a:solidFill>
                  <a:srgbClr val="002060"/>
                </a:solidFill>
                <a:latin typeface="Times New Roman" pitchFamily="18" charset="0"/>
                <a:cs typeface="Times New Roman" pitchFamily="18" charset="0"/>
              </a:rPr>
              <a:t>. </a:t>
            </a:r>
          </a:p>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The </a:t>
            </a:r>
            <a:r>
              <a:rPr lang="en-US" b="1" dirty="0">
                <a:solidFill>
                  <a:srgbClr val="055B19"/>
                </a:solidFill>
                <a:latin typeface="Times New Roman" pitchFamily="18" charset="0"/>
                <a:cs typeface="Times New Roman" pitchFamily="18" charset="0"/>
              </a:rPr>
              <a:t>volume occupied by the ccp arrangement is 74%</a:t>
            </a:r>
            <a:r>
              <a:rPr lang="en-US" dirty="0">
                <a:solidFill>
                  <a:srgbClr val="055B19"/>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of the total volume.</a:t>
            </a:r>
            <a:endParaRPr lang="en-US" b="1" dirty="0">
              <a:solidFill>
                <a:srgbClr val="CC0099"/>
              </a:solidFill>
              <a:latin typeface="Times New Roman" pitchFamily="18" charset="0"/>
              <a:cs typeface="Times New Roman" pitchFamily="18" charset="0"/>
            </a:endParaRPr>
          </a:p>
          <a:p>
            <a:pPr marL="285750" indent="-285750">
              <a:buFont typeface="Arial" panose="020B0604020202020204" pitchFamily="34" charset="0"/>
              <a:buChar char="•"/>
            </a:pPr>
            <a:r>
              <a:rPr lang="en-US" dirty="0">
                <a:solidFill>
                  <a:srgbClr val="002060"/>
                </a:solidFill>
                <a:latin typeface="Times New Roman" pitchFamily="18" charset="0"/>
                <a:cs typeface="Times New Roman" pitchFamily="18" charset="0"/>
              </a:rPr>
              <a:t>The </a:t>
            </a:r>
            <a:r>
              <a:rPr lang="en-US" b="1" dirty="0">
                <a:solidFill>
                  <a:srgbClr val="CC0099"/>
                </a:solidFill>
                <a:latin typeface="Times New Roman" pitchFamily="18" charset="0"/>
                <a:cs typeface="Times New Roman" pitchFamily="18" charset="0"/>
              </a:rPr>
              <a:t>volume occupied by the bcc arrangement is 68%</a:t>
            </a:r>
            <a:r>
              <a:rPr lang="en-US" dirty="0">
                <a:solidFill>
                  <a:srgbClr val="002060"/>
                </a:solidFill>
                <a:latin typeface="Times New Roman" pitchFamily="18" charset="0"/>
                <a:cs typeface="Times New Roman" pitchFamily="18" charset="0"/>
              </a:rPr>
              <a:t> of the total volume.</a:t>
            </a:r>
            <a:endParaRPr lang="en-US" b="1" dirty="0">
              <a:solidFill>
                <a:srgbClr val="CC0099"/>
              </a:solidFill>
              <a:latin typeface="Times New Roman" pitchFamily="18" charset="0"/>
              <a:cs typeface="Times New Roman" pitchFamily="18" charset="0"/>
            </a:endParaRPr>
          </a:p>
        </p:txBody>
      </p:sp>
      <p:pic>
        <p:nvPicPr>
          <p:cNvPr id="6" name="Picture 5" descr="C:\Users\a\Desktop\CHEMISTRY\Chemistry Figures\fig 23.jpg"/>
          <p:cNvPicPr/>
          <p:nvPr/>
        </p:nvPicPr>
        <p:blipFill rotWithShape="1">
          <a:blip r:embed="rId2" cstate="print">
            <a:grayscl/>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r="43181" b="15168"/>
          <a:stretch/>
        </p:blipFill>
        <p:spPr bwMode="auto">
          <a:xfrm>
            <a:off x="1214414" y="716066"/>
            <a:ext cx="2709514" cy="3000966"/>
          </a:xfrm>
          <a:prstGeom prst="rect">
            <a:avLst/>
          </a:prstGeom>
          <a:noFill/>
          <a:ln>
            <a:noFill/>
          </a:ln>
          <a:extLst>
            <a:ext uri="{53640926-AAD7-44D8-BBD7-CCE9431645EC}">
              <a14:shadowObscured xmlns:a14="http://schemas.microsoft.com/office/drawing/2010/main"/>
            </a:ext>
          </a:extLst>
        </p:spPr>
      </p:pic>
      <p:pic>
        <p:nvPicPr>
          <p:cNvPr id="7" name="Picture 6" descr="C:\Users\a\Desktop\CHEMISTRY\Chemistry Figures\fig 23.jpg"/>
          <p:cNvPicPr/>
          <p:nvPr/>
        </p:nvPicPr>
        <p:blipFill rotWithShape="1">
          <a:blip r:embed="rId4" cstate="print">
            <a:extLst>
              <a:ext uri="{28A0092B-C50C-407E-A947-70E740481C1C}">
                <a14:useLocalDpi xmlns:a14="http://schemas.microsoft.com/office/drawing/2010/main" val="0"/>
              </a:ext>
            </a:extLst>
          </a:blip>
          <a:srcRect l="61553" b="32720"/>
          <a:stretch/>
        </p:blipFill>
        <p:spPr bwMode="auto">
          <a:xfrm>
            <a:off x="1214414" y="3722942"/>
            <a:ext cx="2565498" cy="2946417"/>
          </a:xfrm>
          <a:prstGeom prst="rect">
            <a:avLst/>
          </a:prstGeom>
          <a:noFill/>
          <a:ln>
            <a:noFill/>
          </a:ln>
          <a:extLst>
            <a:ext uri="{53640926-AAD7-44D8-BBD7-CCE9431645EC}">
              <a14:shadowObscured xmlns:a14="http://schemas.microsoft.com/office/drawing/2010/main"/>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071538" y="90498"/>
            <a:ext cx="7786742"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sng" strike="noStrike" cap="none" normalizeH="0" baseline="0" dirty="0">
                <a:ln>
                  <a:noFill/>
                </a:ln>
                <a:solidFill>
                  <a:srgbClr val="FF0000"/>
                </a:solidFill>
                <a:effectLst/>
                <a:latin typeface="Times New Roman" pitchFamily="18" charset="0"/>
                <a:ea typeface="Calibri" pitchFamily="34" charset="0"/>
                <a:cs typeface="Times New Roman" pitchFamily="18" charset="0"/>
              </a:rPr>
              <a:t>Radius ratio rules and shapes of the Ionic Crystals</a:t>
            </a:r>
            <a:r>
              <a:rPr kumimoji="0" lang="en-US" b="0"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The structures of many ionic solids can be explained on the basis of the relative sizes of the positive and negative ions as well as their relative numbers. The simple geometric calculations can give the prediction about how many ions of a given size can be in contact with smaller ions in order to predict the co-ordination number from the relative sizes of the ions.</a:t>
            </a:r>
            <a:endParaRPr kumimoji="0" lang="en-US" b="0" i="0" u="none" strike="noStrike" cap="none" normalizeH="0" baseline="0" dirty="0">
              <a:ln>
                <a:noFill/>
              </a:ln>
              <a:solidFill>
                <a:srgbClr val="002060"/>
              </a:solidFill>
              <a:effectLst/>
              <a:latin typeface="Arial" pitchFamily="34" charset="0"/>
              <a:cs typeface="Arial" pitchFamily="34" charset="0"/>
            </a:endParaRPr>
          </a:p>
        </p:txBody>
      </p:sp>
      <p:sp>
        <p:nvSpPr>
          <p:cNvPr id="19459" name="Rectangle 3"/>
          <p:cNvSpPr>
            <a:spLocks noChangeArrowheads="1"/>
          </p:cNvSpPr>
          <p:nvPr/>
        </p:nvSpPr>
        <p:spPr bwMode="auto">
          <a:xfrm>
            <a:off x="1071538" y="2121823"/>
            <a:ext cx="6236766"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558925" algn="l"/>
              </a:tabLst>
            </a:pPr>
            <a:r>
              <a:rPr kumimoji="0" lang="en-US" b="1" i="0" u="sng" strike="noStrike" cap="none" normalizeH="0" baseline="0" dirty="0">
                <a:ln>
                  <a:noFill/>
                </a:ln>
                <a:solidFill>
                  <a:srgbClr val="FF0000"/>
                </a:solidFill>
                <a:effectLst/>
                <a:latin typeface="Times New Roman" pitchFamily="18" charset="0"/>
                <a:ea typeface="Calibri" pitchFamily="34" charset="0"/>
                <a:cs typeface="Times New Roman" pitchFamily="18" charset="0"/>
              </a:rPr>
              <a:t>Example 1</a:t>
            </a:r>
            <a:r>
              <a:rPr kumimoji="0" lang="en-US" b="0"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In an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ionic compounds AX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having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co-ordination number three</a:t>
            </a:r>
            <a:r>
              <a:rPr kumimoji="0" lang="en-US" b="0"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where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three X- ions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are in contact with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one A</a:t>
            </a:r>
            <a:r>
              <a:rPr kumimoji="0" lang="en-US" b="1" i="0" u="none" strike="noStrike" cap="none" normalizeH="0" baseline="30000" dirty="0">
                <a:ln>
                  <a:noFill/>
                </a:ln>
                <a:solidFill>
                  <a:srgbClr val="FF0000"/>
                </a:solidFill>
                <a:effectLst/>
                <a:latin typeface="Times New Roman" pitchFamily="18" charset="0"/>
                <a:ea typeface="Calibri" pitchFamily="34" charset="0"/>
                <a:cs typeface="Times New Roman" pitchFamily="18" charset="0"/>
              </a:rPr>
              <a:t>+</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 </a:t>
            </a:r>
            <a:r>
              <a:rPr kumimoji="0" lang="en-US" b="0"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ion</a:t>
            </a:r>
            <a:r>
              <a:rPr kumimoji="0" lang="en-US" b="0"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but these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three</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X</a:t>
            </a:r>
            <a:r>
              <a:rPr kumimoji="0" lang="en-US" b="1" i="0" u="none" strike="noStrike" cap="none" normalizeH="0" baseline="30000" dirty="0">
                <a:ln>
                  <a:noFill/>
                </a:ln>
                <a:solidFill>
                  <a:srgbClr val="FF0000"/>
                </a:solidFill>
                <a:effectLst/>
                <a:latin typeface="Times New Roman" pitchFamily="18" charset="0"/>
                <a:ea typeface="Calibri" pitchFamily="34" charset="0"/>
                <a:cs typeface="Times New Roman" pitchFamily="18" charset="0"/>
              </a:rPr>
              <a:t>-</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 ions do not touches to each</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other then                         by simple geometry gives radius ratio as </a:t>
            </a:r>
            <a:endParaRPr kumimoji="0" lang="en-US" b="0" i="0" u="none" strike="noStrike" cap="none" normalizeH="0" baseline="0" dirty="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558925" algn="l"/>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19458"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216301" y="5783793"/>
            <a:ext cx="762000" cy="361950"/>
          </a:xfrm>
          <a:prstGeom prst="rect">
            <a:avLst/>
          </a:prstGeom>
          <a:noFill/>
        </p:spPr>
      </p:pic>
      <p:pic>
        <p:nvPicPr>
          <p:cNvPr id="8" name="Picture 7" descr="C:\Users\a\Desktop\CHEMISTRY\Chemistry Figures\fig 33.jpg"/>
          <p:cNvPicPr/>
          <p:nvPr/>
        </p:nvPicPr>
        <p:blipFill rotWithShape="1">
          <a:blip r:embed="rId3" cstate="print">
            <a:biLevel thresh="75000"/>
            <a:extLst>
              <a:ext uri="{28A0092B-C50C-407E-A947-70E740481C1C}">
                <a14:useLocalDpi xmlns:a14="http://schemas.microsoft.com/office/drawing/2010/main" val="0"/>
              </a:ext>
            </a:extLst>
          </a:blip>
          <a:srcRect l="1" r="70268" b="38411"/>
          <a:stretch/>
        </p:blipFill>
        <p:spPr bwMode="auto">
          <a:xfrm>
            <a:off x="7107100" y="1844824"/>
            <a:ext cx="1857388" cy="1643074"/>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6607034" y="3429000"/>
            <a:ext cx="2357454" cy="523220"/>
          </a:xfrm>
          <a:prstGeom prst="rect">
            <a:avLst/>
          </a:prstGeom>
        </p:spPr>
        <p:txBody>
          <a:bodyPr wrap="square">
            <a:spAutoFit/>
          </a:bodyPr>
          <a:lstStyle/>
          <a:p>
            <a:r>
              <a:rPr lang="en-US" sz="1400" b="1" dirty="0">
                <a:solidFill>
                  <a:srgbClr val="055B19"/>
                </a:solidFill>
                <a:latin typeface="Times New Roman" pitchFamily="18" charset="0"/>
                <a:cs typeface="Times New Roman" pitchFamily="18" charset="0"/>
              </a:rPr>
              <a:t>The stable structure of ionic compound AX with CN =3</a:t>
            </a:r>
            <a:endParaRPr lang="en-IN" sz="1400" dirty="0">
              <a:solidFill>
                <a:srgbClr val="055B19"/>
              </a:solidFill>
              <a:latin typeface="Times New Roman" pitchFamily="18" charset="0"/>
              <a:cs typeface="Times New Roman" pitchFamily="18" charset="0"/>
            </a:endParaRPr>
          </a:p>
        </p:txBody>
      </p:sp>
      <p:sp>
        <p:nvSpPr>
          <p:cNvPr id="19462" name="Rectangle 6"/>
          <p:cNvSpPr>
            <a:spLocks noChangeArrowheads="1"/>
          </p:cNvSpPr>
          <p:nvPr/>
        </p:nvSpPr>
        <p:spPr bwMode="auto">
          <a:xfrm>
            <a:off x="1071537" y="4487440"/>
            <a:ext cx="6092751"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sng" strike="noStrike" cap="none" normalizeH="0" baseline="0" dirty="0">
                <a:ln>
                  <a:noFill/>
                </a:ln>
                <a:solidFill>
                  <a:srgbClr val="002060"/>
                </a:solidFill>
                <a:effectLst/>
                <a:latin typeface="Times New Roman" pitchFamily="18" charset="0"/>
                <a:ea typeface="Calibri" pitchFamily="34" charset="0"/>
                <a:cs typeface="Times New Roman" pitchFamily="18" charset="0"/>
              </a:rPr>
              <a:t>Example 2</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In an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ionic compounds AX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having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co-ordination number three</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where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three X- ions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are in contact with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one A+ ion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and these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three X- ions also in contact with each other</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then by simple geometry gives radius ratio as </a:t>
            </a:r>
            <a:endParaRPr kumimoji="0" lang="en-US" b="0" i="0" u="none" strike="noStrike" cap="none" normalizeH="0" baseline="0" dirty="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19461" name="Picture 5"/>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214414" y="3356992"/>
            <a:ext cx="762000" cy="361950"/>
          </a:xfrm>
          <a:prstGeom prst="rect">
            <a:avLst/>
          </a:prstGeom>
          <a:noFill/>
        </p:spPr>
      </p:pic>
      <p:pic>
        <p:nvPicPr>
          <p:cNvPr id="13" name="Picture 12" descr="C:\Users\a\Desktop\CHEMISTRY\Chemistry Figures\fig 33.jpg"/>
          <p:cNvPicPr/>
          <p:nvPr/>
        </p:nvPicPr>
        <p:blipFill rotWithShape="1">
          <a:blip r:embed="rId4" cstate="print">
            <a:biLevel thresh="75000"/>
            <a:extLst>
              <a:ext uri="{28A0092B-C50C-407E-A947-70E740481C1C}">
                <a14:useLocalDpi xmlns:a14="http://schemas.microsoft.com/office/drawing/2010/main" val="0"/>
              </a:ext>
            </a:extLst>
          </a:blip>
          <a:srcRect l="39730" t="5960" r="36485" b="38411"/>
          <a:stretch/>
        </p:blipFill>
        <p:spPr bwMode="auto">
          <a:xfrm rot="21396762">
            <a:off x="7051781" y="4219999"/>
            <a:ext cx="1718230" cy="1758859"/>
          </a:xfrm>
          <a:prstGeom prst="rect">
            <a:avLst/>
          </a:prstGeom>
          <a:noFill/>
          <a:ln>
            <a:noFill/>
          </a:ln>
          <a:extLst>
            <a:ext uri="{53640926-AAD7-44D8-BBD7-CCE9431645EC}">
              <a14:shadowObscured xmlns:a14="http://schemas.microsoft.com/office/drawing/2010/main"/>
            </a:ext>
          </a:extLst>
        </p:spPr>
      </p:pic>
      <p:sp>
        <p:nvSpPr>
          <p:cNvPr id="14" name="Rectangle 13"/>
          <p:cNvSpPr/>
          <p:nvPr/>
        </p:nvSpPr>
        <p:spPr>
          <a:xfrm>
            <a:off x="7038512" y="5929330"/>
            <a:ext cx="2286016" cy="738664"/>
          </a:xfrm>
          <a:prstGeom prst="rect">
            <a:avLst/>
          </a:prstGeom>
        </p:spPr>
        <p:txBody>
          <a:bodyPr wrap="square">
            <a:spAutoFit/>
          </a:bodyPr>
          <a:lstStyle/>
          <a:p>
            <a:r>
              <a:rPr lang="en-US" sz="1400" b="1" dirty="0">
                <a:solidFill>
                  <a:srgbClr val="055B19"/>
                </a:solidFill>
                <a:latin typeface="Times New Roman" pitchFamily="18" charset="0"/>
                <a:cs typeface="Times New Roman" pitchFamily="18" charset="0"/>
              </a:rPr>
              <a:t>The stable structure of ionic compound AX with CN =3</a:t>
            </a:r>
            <a:endParaRPr lang="en-IN" sz="1400" dirty="0">
              <a:solidFill>
                <a:srgbClr val="055B19"/>
              </a:solidFill>
              <a:latin typeface="Times New Roman" pitchFamily="18" charset="0"/>
              <a:cs typeface="Times New Roman" pitchFamily="18" charset="0"/>
            </a:endParaRPr>
          </a:p>
        </p:txBody>
      </p:sp>
      <p:sp>
        <p:nvSpPr>
          <p:cNvPr id="15" name="Rectangle 14"/>
          <p:cNvSpPr/>
          <p:nvPr/>
        </p:nvSpPr>
        <p:spPr>
          <a:xfrm>
            <a:off x="1971835" y="3356992"/>
            <a:ext cx="867983" cy="307777"/>
          </a:xfrm>
          <a:prstGeom prst="rect">
            <a:avLst/>
          </a:prstGeom>
        </p:spPr>
        <p:txBody>
          <a:bodyPr wrap="square">
            <a:spAutoFit/>
          </a:bodyPr>
          <a:lstStyle/>
          <a:p>
            <a:r>
              <a:rPr lang="en-US" sz="1400" b="1" dirty="0">
                <a:latin typeface="Times New Roman" pitchFamily="18" charset="0"/>
                <a:cs typeface="Times New Roman" pitchFamily="18" charset="0"/>
              </a:rPr>
              <a:t>= 0.225</a:t>
            </a:r>
            <a:endParaRPr lang="en-IN" sz="1400" b="1" dirty="0">
              <a:latin typeface="Times New Roman" pitchFamily="18" charset="0"/>
              <a:cs typeface="Times New Roman" pitchFamily="18" charset="0"/>
            </a:endParaRPr>
          </a:p>
        </p:txBody>
      </p:sp>
      <p:sp>
        <p:nvSpPr>
          <p:cNvPr id="16" name="Rectangle 15"/>
          <p:cNvSpPr/>
          <p:nvPr/>
        </p:nvSpPr>
        <p:spPr>
          <a:xfrm>
            <a:off x="1987224" y="5790830"/>
            <a:ext cx="713657" cy="307777"/>
          </a:xfrm>
          <a:prstGeom prst="rect">
            <a:avLst/>
          </a:prstGeom>
        </p:spPr>
        <p:txBody>
          <a:bodyPr wrap="none">
            <a:spAutoFit/>
          </a:bodyPr>
          <a:lstStyle/>
          <a:p>
            <a:r>
              <a:rPr lang="en-US" sz="1200" dirty="0">
                <a:latin typeface="Times New Roman" pitchFamily="18" charset="0"/>
                <a:cs typeface="Times New Roman" pitchFamily="18" charset="0"/>
              </a:rPr>
              <a:t>= </a:t>
            </a:r>
            <a:r>
              <a:rPr lang="en-US" sz="1400" b="1" dirty="0">
                <a:latin typeface="Times New Roman" pitchFamily="18" charset="0"/>
                <a:cs typeface="Times New Roman" pitchFamily="18" charset="0"/>
              </a:rPr>
              <a:t>0.155</a:t>
            </a:r>
            <a:endParaRPr lang="en-IN" sz="1200" b="1" dirty="0">
              <a:latin typeface="Times New Roman" pitchFamily="18" charset="0"/>
              <a:cs typeface="Times New Roman" pitchFamily="18" charset="0"/>
            </a:endParaRPr>
          </a:p>
        </p:txBody>
      </p:sp>
      <p:sp>
        <p:nvSpPr>
          <p:cNvPr id="19464" name="Rectangle 8"/>
          <p:cNvSpPr>
            <a:spLocks noChangeArrowheads="1"/>
          </p:cNvSpPr>
          <p:nvPr/>
        </p:nvSpPr>
        <p:spPr bwMode="auto">
          <a:xfrm>
            <a:off x="2938288" y="3310551"/>
            <a:ext cx="3675829"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   0.225 is the higher limit for CN = 3</a:t>
            </a:r>
            <a:endParaRPr kumimoji="0" lang="en-US" sz="2400" b="1" i="0" u="none" strike="noStrike" cap="none" normalizeH="0" baseline="0" dirty="0">
              <a:ln>
                <a:noFill/>
              </a:ln>
              <a:solidFill>
                <a:srgbClr val="FF0000"/>
              </a:solidFill>
              <a:effectLst/>
              <a:latin typeface="Arial" pitchFamily="34" charset="0"/>
              <a:cs typeface="Arial" pitchFamily="34" charset="0"/>
            </a:endParaRPr>
          </a:p>
        </p:txBody>
      </p:sp>
      <p:sp>
        <p:nvSpPr>
          <p:cNvPr id="18" name="Rectangle 8"/>
          <p:cNvSpPr>
            <a:spLocks noChangeArrowheads="1"/>
          </p:cNvSpPr>
          <p:nvPr/>
        </p:nvSpPr>
        <p:spPr bwMode="auto">
          <a:xfrm>
            <a:off x="2643502" y="5744663"/>
            <a:ext cx="3853762"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        0.155 is the lower limit for CN = 3</a:t>
            </a:r>
            <a:endParaRPr kumimoji="0" lang="en-US" sz="2400" b="1" i="0" u="none" strike="noStrike" cap="none" normalizeH="0" baseline="0" dirty="0">
              <a:ln>
                <a:noFill/>
              </a:ln>
              <a:solidFill>
                <a:srgbClr val="FF0000"/>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10200" y="762000"/>
            <a:ext cx="3733800" cy="3505200"/>
          </a:xfrm>
        </p:spPr>
        <p:txBody>
          <a:bodyPr>
            <a:normAutofit/>
          </a:bodyPr>
          <a:lstStyle/>
          <a:p>
            <a:pPr marL="0" indent="0">
              <a:buNone/>
            </a:pPr>
            <a:endParaRPr lang="en-US" sz="2400" dirty="0">
              <a:latin typeface="Times New Roman" pitchFamily="18" charset="0"/>
              <a:cs typeface="Times New Roman" pitchFamily="18" charset="0"/>
            </a:endParaRPr>
          </a:p>
          <a:p>
            <a:pPr marL="0" indent="0">
              <a:buNone/>
            </a:pPr>
            <a:endParaRPr lang="en-US" sz="2800" dirty="0">
              <a:latin typeface="Times New Roman" pitchFamily="18" charset="0"/>
              <a:cs typeface="Times New Roman" pitchFamily="18"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8434" name="Rectangle 2"/>
          <p:cNvSpPr>
            <a:spLocks noChangeArrowheads="1"/>
          </p:cNvSpPr>
          <p:nvPr/>
        </p:nvSpPr>
        <p:spPr bwMode="auto">
          <a:xfrm>
            <a:off x="1071538" y="281352"/>
            <a:ext cx="5876726"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b="1" i="0" u="sng" strike="noStrike" cap="none" normalizeH="0" baseline="0" dirty="0">
                <a:ln>
                  <a:noFill/>
                </a:ln>
                <a:solidFill>
                  <a:srgbClr val="002060"/>
                </a:solidFill>
                <a:effectLst/>
                <a:latin typeface="Times New Roman" pitchFamily="18" charset="0"/>
                <a:ea typeface="Calibri" pitchFamily="34" charset="0"/>
                <a:cs typeface="Times New Roman" pitchFamily="18" charset="0"/>
              </a:rPr>
              <a:t>Example 3</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In an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ionic compounds AX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having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co-ordination number three</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where three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X</a:t>
            </a:r>
            <a:r>
              <a:rPr kumimoji="0" lang="en-US" b="1" i="0" u="none" strike="noStrike" cap="none" normalizeH="0" baseline="30000" dirty="0">
                <a:ln>
                  <a:noFill/>
                </a:ln>
                <a:solidFill>
                  <a:srgbClr val="FF0000"/>
                </a:solidFill>
                <a:effectLst/>
                <a:latin typeface="Times New Roman" pitchFamily="18" charset="0"/>
                <a:ea typeface="Calibri" pitchFamily="34" charset="0"/>
                <a:cs typeface="Times New Roman" pitchFamily="18" charset="0"/>
              </a:rPr>
              <a:t>-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ions</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are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not in contact with one A</a:t>
            </a:r>
            <a:r>
              <a:rPr kumimoji="0" lang="en-US" b="1" i="0" u="none" strike="noStrike" cap="none" normalizeH="0" baseline="30000" dirty="0">
                <a:ln>
                  <a:noFill/>
                </a:ln>
                <a:solidFill>
                  <a:srgbClr val="FF0000"/>
                </a:solidFill>
                <a:effectLst/>
                <a:latin typeface="Times New Roman" pitchFamily="18" charset="0"/>
                <a:ea typeface="Calibri" pitchFamily="34" charset="0"/>
                <a:cs typeface="Times New Roman" pitchFamily="18" charset="0"/>
              </a:rPr>
              <a:t>+</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 ion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and these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three</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a:t>
            </a:r>
            <a:r>
              <a:rPr lang="en-US" b="1" dirty="0">
                <a:solidFill>
                  <a:srgbClr val="FF0000"/>
                </a:solidFill>
                <a:latin typeface="Times New Roman" pitchFamily="18" charset="0"/>
                <a:ea typeface="Calibri" pitchFamily="34" charset="0"/>
                <a:cs typeface="Times New Roman" pitchFamily="18" charset="0"/>
              </a:rPr>
              <a:t>X</a:t>
            </a:r>
            <a:r>
              <a:rPr lang="en-US" b="1" baseline="30000" dirty="0">
                <a:solidFill>
                  <a:srgbClr val="FF0000"/>
                </a:solidFill>
                <a:latin typeface="Times New Roman" pitchFamily="18" charset="0"/>
                <a:ea typeface="Calibri" pitchFamily="34" charset="0"/>
                <a:cs typeface="Times New Roman" pitchFamily="18" charset="0"/>
              </a:rPr>
              <a:t>- </a:t>
            </a:r>
            <a:r>
              <a:rPr lang="en-US" b="1" dirty="0">
                <a:solidFill>
                  <a:srgbClr val="FF0000"/>
                </a:solidFill>
                <a:latin typeface="Times New Roman" pitchFamily="18" charset="0"/>
                <a:ea typeface="Calibri" pitchFamily="34" charset="0"/>
                <a:cs typeface="Times New Roman" pitchFamily="18" charset="0"/>
              </a:rPr>
              <a:t>ions</a:t>
            </a:r>
            <a:r>
              <a:rPr lang="en-US" dirty="0">
                <a:solidFill>
                  <a:srgbClr val="002060"/>
                </a:solidFill>
                <a:latin typeface="Times New Roman" pitchFamily="18" charset="0"/>
                <a:ea typeface="Calibri" pitchFamily="34" charset="0"/>
                <a:cs typeface="Times New Roman" pitchFamily="18" charset="0"/>
              </a:rPr>
              <a:t> are </a:t>
            </a:r>
            <a:r>
              <a:rPr kumimoji="0" lang="en-US"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in contact with each other</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then by simple geometry gives radius ratio as </a:t>
            </a:r>
            <a:endParaRPr kumimoji="0" lang="en-US" b="0" i="0" u="none" strike="noStrike" cap="none" normalizeH="0" baseline="0" dirty="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1843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187624" y="1628800"/>
            <a:ext cx="762000" cy="361950"/>
          </a:xfrm>
          <a:prstGeom prst="rect">
            <a:avLst/>
          </a:prstGeom>
          <a:noFill/>
        </p:spPr>
      </p:pic>
      <p:sp>
        <p:nvSpPr>
          <p:cNvPr id="18435" name="Rectangle 3"/>
          <p:cNvSpPr>
            <a:spLocks noChangeArrowheads="1"/>
          </p:cNvSpPr>
          <p:nvPr/>
        </p:nvSpPr>
        <p:spPr bwMode="auto">
          <a:xfrm>
            <a:off x="1093840" y="2084934"/>
            <a:ext cx="544463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noFill/>
                </a:ln>
                <a:solidFill>
                  <a:srgbClr val="CC0099"/>
                </a:solidFill>
                <a:effectLst/>
                <a:latin typeface="Times New Roman" pitchFamily="18" charset="0"/>
                <a:ea typeface="Calibri" pitchFamily="34" charset="0"/>
                <a:cs typeface="Times New Roman" pitchFamily="18" charset="0"/>
              </a:rPr>
              <a:t>The radius ratio less than 0.155 indicate that </a:t>
            </a:r>
            <a:r>
              <a:rPr kumimoji="0" lang="en-US" b="1"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A</a:t>
            </a:r>
            <a:r>
              <a:rPr kumimoji="0" lang="en-US" sz="2000" b="1" i="0" u="none" strike="noStrike" cap="none" normalizeH="0" baseline="30000" dirty="0">
                <a:ln>
                  <a:noFill/>
                </a:ln>
                <a:solidFill>
                  <a:srgbClr val="002060"/>
                </a:solidFill>
                <a:effectLst/>
                <a:latin typeface="Times New Roman" pitchFamily="18" charset="0"/>
                <a:ea typeface="Calibri" pitchFamily="34" charset="0"/>
                <a:cs typeface="Times New Roman" pitchFamily="18" charset="0"/>
              </a:rPr>
              <a:t>+</a:t>
            </a:r>
            <a:r>
              <a:rPr kumimoji="0" lang="en-US" b="1"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ion  is trapped in the hole </a:t>
            </a:r>
            <a:r>
              <a:rPr kumimoji="0" lang="en-US" b="1" i="0" u="none" strike="noStrike" cap="none" normalizeH="0" baseline="0" dirty="0">
                <a:ln>
                  <a:noFill/>
                </a:ln>
                <a:solidFill>
                  <a:srgbClr val="CC0099"/>
                </a:solidFill>
                <a:effectLst/>
                <a:latin typeface="Times New Roman" pitchFamily="18" charset="0"/>
                <a:ea typeface="Calibri" pitchFamily="34" charset="0"/>
                <a:cs typeface="Times New Roman" pitchFamily="18" charset="0"/>
              </a:rPr>
              <a:t>and </a:t>
            </a:r>
            <a:r>
              <a:rPr kumimoji="0" lang="en-US" b="1"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structure becomes unstable</a:t>
            </a:r>
            <a:r>
              <a:rPr kumimoji="0" lang="en-US" b="1" i="0" u="none" strike="noStrike" cap="none" normalizeH="0" baseline="0" dirty="0">
                <a:ln>
                  <a:noFill/>
                </a:ln>
                <a:solidFill>
                  <a:srgbClr val="CC0099"/>
                </a:solidFill>
                <a:effectLst/>
                <a:latin typeface="Times New Roman" pitchFamily="18" charset="0"/>
                <a:ea typeface="Calibri" pitchFamily="34" charset="0"/>
                <a:cs typeface="Times New Roman" pitchFamily="18" charset="0"/>
              </a:rPr>
              <a:t>.</a:t>
            </a:r>
            <a:endParaRPr kumimoji="0" lang="en-US" sz="2800" b="1" i="0" u="none" strike="noStrike" cap="none" normalizeH="0" baseline="0" dirty="0">
              <a:ln>
                <a:noFill/>
              </a:ln>
              <a:solidFill>
                <a:srgbClr val="CC0099"/>
              </a:solidFill>
              <a:effectLst/>
              <a:latin typeface="Arial" pitchFamily="34" charset="0"/>
              <a:cs typeface="Arial" pitchFamily="34" charset="0"/>
            </a:endParaRPr>
          </a:p>
        </p:txBody>
      </p:sp>
      <p:sp>
        <p:nvSpPr>
          <p:cNvPr id="14" name="Rectangle 13"/>
          <p:cNvSpPr/>
          <p:nvPr/>
        </p:nvSpPr>
        <p:spPr>
          <a:xfrm>
            <a:off x="1965897" y="1628800"/>
            <a:ext cx="792205" cy="338554"/>
          </a:xfrm>
          <a:prstGeom prst="rect">
            <a:avLst/>
          </a:prstGeom>
        </p:spPr>
        <p:txBody>
          <a:bodyPr wrap="none">
            <a:spAutoFit/>
          </a:bodyPr>
          <a:lstStyle/>
          <a:p>
            <a:pPr lvl="0" fontAlgn="base">
              <a:spcBef>
                <a:spcPct val="0"/>
              </a:spcBef>
              <a:spcAft>
                <a:spcPct val="0"/>
              </a:spcAft>
            </a:pPr>
            <a:r>
              <a:rPr lang="en-US" sz="1400" dirty="0">
                <a:latin typeface="Times New Roman" pitchFamily="18" charset="0"/>
                <a:ea typeface="Calibri" pitchFamily="34" charset="0"/>
                <a:cs typeface="Times New Roman" pitchFamily="18" charset="0"/>
              </a:rPr>
              <a:t>&lt; </a:t>
            </a:r>
            <a:r>
              <a:rPr lang="en-US" sz="1600" b="1" dirty="0">
                <a:latin typeface="Times New Roman" pitchFamily="18" charset="0"/>
                <a:ea typeface="Calibri" pitchFamily="34" charset="0"/>
                <a:cs typeface="Times New Roman" pitchFamily="18" charset="0"/>
              </a:rPr>
              <a:t>0.155</a:t>
            </a:r>
            <a:endParaRPr lang="en-US" sz="1200" b="1" dirty="0">
              <a:latin typeface="Arial" pitchFamily="34" charset="0"/>
              <a:cs typeface="Arial" pitchFamily="34" charset="0"/>
            </a:endParaRPr>
          </a:p>
        </p:txBody>
      </p:sp>
      <p:pic>
        <p:nvPicPr>
          <p:cNvPr id="15" name="Picture 14" descr="C:\Users\a\Desktop\CHEMISTRY\Chemistry Figures\fig 33.jpg"/>
          <p:cNvPicPr/>
          <p:nvPr/>
        </p:nvPicPr>
        <p:blipFill rotWithShape="1">
          <a:blip r:embed="rId3" cstate="print">
            <a:biLevel thresh="75000"/>
            <a:extLst>
              <a:ext uri="{28A0092B-C50C-407E-A947-70E740481C1C}">
                <a14:useLocalDpi xmlns:a14="http://schemas.microsoft.com/office/drawing/2010/main" val="0"/>
              </a:ext>
            </a:extLst>
          </a:blip>
          <a:srcRect l="72975" t="5298" r="3241" b="38411"/>
          <a:stretch/>
        </p:blipFill>
        <p:spPr bwMode="auto">
          <a:xfrm rot="21427603">
            <a:off x="6843571" y="47414"/>
            <a:ext cx="2072678" cy="1976631"/>
          </a:xfrm>
          <a:prstGeom prst="rect">
            <a:avLst/>
          </a:prstGeom>
          <a:noFill/>
          <a:ln>
            <a:noFill/>
          </a:ln>
          <a:extLst>
            <a:ext uri="{53640926-AAD7-44D8-BBD7-CCE9431645EC}">
              <a14:shadowObscured xmlns:a14="http://schemas.microsoft.com/office/drawing/2010/main"/>
            </a:ext>
          </a:extLst>
        </p:spPr>
      </p:pic>
      <p:sp>
        <p:nvSpPr>
          <p:cNvPr id="16" name="Rectangle 15"/>
          <p:cNvSpPr/>
          <p:nvPr/>
        </p:nvSpPr>
        <p:spPr>
          <a:xfrm>
            <a:off x="6538478" y="1988840"/>
            <a:ext cx="2786050" cy="523220"/>
          </a:xfrm>
          <a:prstGeom prst="rect">
            <a:avLst/>
          </a:prstGeom>
        </p:spPr>
        <p:txBody>
          <a:bodyPr wrap="square">
            <a:spAutoFit/>
          </a:bodyPr>
          <a:lstStyle/>
          <a:p>
            <a:r>
              <a:rPr lang="en-US" sz="1400" b="1" dirty="0">
                <a:solidFill>
                  <a:srgbClr val="055B19"/>
                </a:solidFill>
                <a:latin typeface="Times New Roman" pitchFamily="18" charset="0"/>
                <a:cs typeface="Times New Roman" pitchFamily="18" charset="0"/>
              </a:rPr>
              <a:t>The Unstable structure of ionic compound AX with CN =3</a:t>
            </a:r>
            <a:endParaRPr lang="en-IN" sz="1400" dirty="0">
              <a:solidFill>
                <a:srgbClr val="055B19"/>
              </a:solidFill>
              <a:latin typeface="Times New Roman" pitchFamily="18" charset="0"/>
              <a:cs typeface="Times New Roman" pitchFamily="18" charset="0"/>
            </a:endParaRPr>
          </a:p>
        </p:txBody>
      </p:sp>
      <p:graphicFrame>
        <p:nvGraphicFramePr>
          <p:cNvPr id="18" name="Table 17">
            <a:extLst>
              <a:ext uri="{FF2B5EF4-FFF2-40B4-BE49-F238E27FC236}">
                <a16:creationId xmlns:a16="http://schemas.microsoft.com/office/drawing/2014/main" id="{CAAED182-6BC2-4286-8DDE-CC17700C68F2}"/>
              </a:ext>
            </a:extLst>
          </p:cNvPr>
          <p:cNvGraphicFramePr>
            <a:graphicFrameLocks noGrp="1"/>
          </p:cNvGraphicFramePr>
          <p:nvPr>
            <p:extLst>
              <p:ext uri="{D42A27DB-BD31-4B8C-83A1-F6EECF244321}">
                <p14:modId xmlns:p14="http://schemas.microsoft.com/office/powerpoint/2010/main" val="1913957131"/>
              </p:ext>
            </p:extLst>
          </p:nvPr>
        </p:nvGraphicFramePr>
        <p:xfrm>
          <a:off x="1115616" y="3645024"/>
          <a:ext cx="7848872" cy="3214307"/>
        </p:xfrm>
        <a:graphic>
          <a:graphicData uri="http://schemas.openxmlformats.org/drawingml/2006/table">
            <a:tbl>
              <a:tblPr firstRow="1" firstCol="1" bandRow="1">
                <a:tableStyleId>{5C22544A-7EE6-4342-B048-85BDC9FD1C3A}</a:tableStyleId>
              </a:tblPr>
              <a:tblGrid>
                <a:gridCol w="1512168">
                  <a:extLst>
                    <a:ext uri="{9D8B030D-6E8A-4147-A177-3AD203B41FA5}">
                      <a16:colId xmlns:a16="http://schemas.microsoft.com/office/drawing/2014/main" val="51146048"/>
                    </a:ext>
                  </a:extLst>
                </a:gridCol>
                <a:gridCol w="1008112">
                  <a:extLst>
                    <a:ext uri="{9D8B030D-6E8A-4147-A177-3AD203B41FA5}">
                      <a16:colId xmlns:a16="http://schemas.microsoft.com/office/drawing/2014/main" val="1815491281"/>
                    </a:ext>
                  </a:extLst>
                </a:gridCol>
                <a:gridCol w="1368152">
                  <a:extLst>
                    <a:ext uri="{9D8B030D-6E8A-4147-A177-3AD203B41FA5}">
                      <a16:colId xmlns:a16="http://schemas.microsoft.com/office/drawing/2014/main" val="1322104118"/>
                    </a:ext>
                  </a:extLst>
                </a:gridCol>
                <a:gridCol w="3960440">
                  <a:extLst>
                    <a:ext uri="{9D8B030D-6E8A-4147-A177-3AD203B41FA5}">
                      <a16:colId xmlns:a16="http://schemas.microsoft.com/office/drawing/2014/main" val="1495446269"/>
                    </a:ext>
                  </a:extLst>
                </a:gridCol>
              </a:tblGrid>
              <a:tr h="0">
                <a:tc>
                  <a:txBody>
                    <a:bodyPr/>
                    <a:lstStyle/>
                    <a:p>
                      <a:pPr marL="128270" marR="0">
                        <a:lnSpc>
                          <a:spcPct val="115000"/>
                        </a:lnSpc>
                        <a:spcBef>
                          <a:spcPts val="0"/>
                        </a:spcBef>
                        <a:spcAft>
                          <a:spcPts val="0"/>
                        </a:spcAft>
                      </a:pPr>
                      <a:r>
                        <a:rPr lang="en-US" sz="1400" kern="1200" dirty="0">
                          <a:solidFill>
                            <a:srgbClr val="0B550F"/>
                          </a:solidFill>
                          <a:effectLst/>
                          <a:latin typeface="Times New Roman" panose="02020603050405020304" pitchFamily="18" charset="0"/>
                          <a:cs typeface="Times New Roman" panose="02020603050405020304" pitchFamily="18" charset="0"/>
                        </a:rPr>
                        <a:t>Limiting Radius Ratios  (r</a:t>
                      </a:r>
                      <a:r>
                        <a:rPr lang="en-US" sz="1400" kern="1200" baseline="30000" dirty="0">
                          <a:solidFill>
                            <a:srgbClr val="0B550F"/>
                          </a:solidFill>
                          <a:effectLst/>
                          <a:latin typeface="Times New Roman" panose="02020603050405020304" pitchFamily="18" charset="0"/>
                          <a:cs typeface="Times New Roman" panose="02020603050405020304" pitchFamily="18" charset="0"/>
                        </a:rPr>
                        <a:t>+</a:t>
                      </a:r>
                      <a:r>
                        <a:rPr lang="en-US" sz="1400" kern="1200" dirty="0">
                          <a:solidFill>
                            <a:srgbClr val="0B550F"/>
                          </a:solidFill>
                          <a:effectLst/>
                          <a:latin typeface="Times New Roman" panose="02020603050405020304" pitchFamily="18" charset="0"/>
                          <a:cs typeface="Times New Roman" panose="02020603050405020304" pitchFamily="18" charset="0"/>
                        </a:rPr>
                        <a:t> / r </a:t>
                      </a:r>
                      <a:r>
                        <a:rPr lang="en-US" sz="1400" kern="1200" baseline="30000" dirty="0">
                          <a:solidFill>
                            <a:srgbClr val="0B550F"/>
                          </a:solidFill>
                          <a:effectLst/>
                          <a:latin typeface="Times New Roman" panose="02020603050405020304" pitchFamily="18" charset="0"/>
                          <a:cs typeface="Times New Roman" panose="02020603050405020304" pitchFamily="18" charset="0"/>
                        </a:rPr>
                        <a:t>-</a:t>
                      </a:r>
                      <a:r>
                        <a:rPr lang="en-US" sz="1400" kern="1200" dirty="0">
                          <a:solidFill>
                            <a:srgbClr val="0B550F"/>
                          </a:solidFill>
                          <a:effectLst/>
                          <a:latin typeface="Times New Roman" panose="02020603050405020304" pitchFamily="18" charset="0"/>
                          <a:cs typeface="Times New Roman" panose="02020603050405020304" pitchFamily="18" charset="0"/>
                        </a:rPr>
                        <a:t>)</a:t>
                      </a:r>
                      <a:endParaRPr lang="en-US" sz="140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0B550F"/>
                          </a:solidFill>
                          <a:effectLst/>
                          <a:latin typeface="Times New Roman" panose="02020603050405020304" pitchFamily="18" charset="0"/>
                          <a:cs typeface="Times New Roman" panose="02020603050405020304" pitchFamily="18" charset="0"/>
                        </a:rPr>
                        <a:t>Permitted CN</a:t>
                      </a:r>
                      <a:endParaRPr lang="en-US" sz="140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0B550F"/>
                          </a:solidFill>
                          <a:effectLst/>
                          <a:latin typeface="Times New Roman" panose="02020603050405020304" pitchFamily="18" charset="0"/>
                          <a:cs typeface="Times New Roman" panose="02020603050405020304" pitchFamily="18" charset="0"/>
                        </a:rPr>
                        <a:t>Structural Arrangement</a:t>
                      </a:r>
                      <a:endParaRPr lang="en-US" sz="140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kern="1200" dirty="0">
                          <a:solidFill>
                            <a:srgbClr val="0B550F"/>
                          </a:solidFill>
                          <a:effectLst/>
                          <a:latin typeface="Times New Roman" panose="02020603050405020304" pitchFamily="18" charset="0"/>
                          <a:cs typeface="Times New Roman" panose="02020603050405020304" pitchFamily="18" charset="0"/>
                        </a:rPr>
                        <a:t>Example</a:t>
                      </a:r>
                      <a:endParaRPr lang="en-US" sz="140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5857491"/>
                  </a:ext>
                </a:extLst>
              </a:tr>
              <a:tr h="457200">
                <a:tc>
                  <a:txBody>
                    <a:bodyPr/>
                    <a:lstStyle/>
                    <a:p>
                      <a:pPr marL="0" marR="0">
                        <a:lnSpc>
                          <a:spcPct val="150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  Less than 0·155 </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2</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Linear</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BeH</a:t>
                      </a:r>
                      <a:r>
                        <a:rPr lang="en-US" sz="1400" kern="1200" baseline="-25000" dirty="0">
                          <a:solidFill>
                            <a:srgbClr val="FF0000"/>
                          </a:solidFill>
                          <a:effectLst/>
                          <a:latin typeface="Times New Roman" panose="02020603050405020304" pitchFamily="18" charset="0"/>
                          <a:cs typeface="Times New Roman" panose="02020603050405020304" pitchFamily="18" charset="0"/>
                        </a:rPr>
                        <a:t>2</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2817056"/>
                  </a:ext>
                </a:extLst>
              </a:tr>
              <a:tr h="457200">
                <a:tc>
                  <a:txBody>
                    <a:bodyPr/>
                    <a:lstStyle/>
                    <a:p>
                      <a:pPr marL="73025" marR="0">
                        <a:lnSpc>
                          <a:spcPct val="150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0·155 – 0.225 </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3 </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Plane trigonal </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a:solidFill>
                            <a:srgbClr val="FF0000"/>
                          </a:solidFill>
                          <a:effectLst/>
                          <a:latin typeface="Times New Roman" panose="02020603050405020304" pitchFamily="18" charset="0"/>
                          <a:cs typeface="Times New Roman" panose="02020603050405020304" pitchFamily="18" charset="0"/>
                        </a:rPr>
                        <a:t>Boron oxide, BO</a:t>
                      </a:r>
                      <a:r>
                        <a:rPr lang="en-US" sz="1400" kern="1200" baseline="-25000" dirty="0">
                          <a:solidFill>
                            <a:srgbClr val="FF0000"/>
                          </a:solidFill>
                          <a:effectLst/>
                          <a:latin typeface="Times New Roman" panose="02020603050405020304" pitchFamily="18" charset="0"/>
                          <a:cs typeface="Times New Roman" panose="02020603050405020304" pitchFamily="18" charset="0"/>
                        </a:rPr>
                        <a:t>3</a:t>
                      </a:r>
                      <a:r>
                        <a:rPr lang="en-US" sz="1400" kern="1200" baseline="30000" dirty="0">
                          <a:solidFill>
                            <a:srgbClr val="FF0000"/>
                          </a:solidFill>
                          <a:effectLst/>
                          <a:latin typeface="Times New Roman" panose="02020603050405020304" pitchFamily="18" charset="0"/>
                          <a:cs typeface="Times New Roman" panose="02020603050405020304" pitchFamily="18" charset="0"/>
                        </a:rPr>
                        <a:t>3-</a:t>
                      </a:r>
                      <a:r>
                        <a:rPr lang="en-US" sz="1400" kern="1200" dirty="0">
                          <a:solidFill>
                            <a:srgbClr val="FF0000"/>
                          </a:solidFill>
                          <a:effectLst/>
                          <a:latin typeface="Times New Roman" panose="02020603050405020304" pitchFamily="18" charset="0"/>
                          <a:cs typeface="Times New Roman" panose="02020603050405020304" pitchFamily="18" charset="0"/>
                        </a:rPr>
                        <a:t>, Boron nitride (BN)</a:t>
                      </a:r>
                      <a:endParaRPr lang="en-US"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0954585"/>
                  </a:ext>
                </a:extLst>
              </a:tr>
              <a:tr h="457200">
                <a:tc>
                  <a:txBody>
                    <a:bodyPr/>
                    <a:lstStyle/>
                    <a:p>
                      <a:pPr marL="128270" marR="0">
                        <a:lnSpc>
                          <a:spcPct val="150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0.225 – 0.414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4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Tetrahedral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ZnS type structure e.g. </a:t>
                      </a:r>
                      <a:r>
                        <a:rPr lang="en-US" sz="1400" kern="1200" dirty="0" err="1">
                          <a:solidFill>
                            <a:srgbClr val="7030A0"/>
                          </a:solidFill>
                          <a:effectLst/>
                          <a:latin typeface="Times New Roman" panose="02020603050405020304" pitchFamily="18" charset="0"/>
                          <a:cs typeface="Times New Roman" panose="02020603050405020304" pitchFamily="18" charset="0"/>
                        </a:rPr>
                        <a:t>ZnO</a:t>
                      </a:r>
                      <a:r>
                        <a:rPr lang="en-US" sz="1400" kern="1200" dirty="0">
                          <a:solidFill>
                            <a:srgbClr val="7030A0"/>
                          </a:solidFill>
                          <a:effectLst/>
                          <a:latin typeface="Times New Roman" panose="02020603050405020304" pitchFamily="18" charset="0"/>
                          <a:cs typeface="Times New Roman" panose="02020603050405020304" pitchFamily="18" charset="0"/>
                        </a:rPr>
                        <a:t>, </a:t>
                      </a:r>
                      <a:r>
                        <a:rPr lang="en-US" sz="1400" kern="1200" dirty="0" err="1">
                          <a:solidFill>
                            <a:srgbClr val="7030A0"/>
                          </a:solidFill>
                          <a:effectLst/>
                          <a:latin typeface="Times New Roman" panose="02020603050405020304" pitchFamily="18" charset="0"/>
                          <a:cs typeface="Times New Roman" panose="02020603050405020304" pitchFamily="18" charset="0"/>
                        </a:rPr>
                        <a:t>CuCl</a:t>
                      </a:r>
                      <a:r>
                        <a:rPr lang="en-US" sz="1400" kern="1200" dirty="0">
                          <a:solidFill>
                            <a:srgbClr val="7030A0"/>
                          </a:solidFill>
                          <a:effectLst/>
                          <a:latin typeface="Times New Roman" panose="02020603050405020304" pitchFamily="18" charset="0"/>
                          <a:cs typeface="Times New Roman" panose="02020603050405020304" pitchFamily="18" charset="0"/>
                        </a:rPr>
                        <a:t>, </a:t>
                      </a:r>
                      <a:r>
                        <a:rPr lang="en-US" sz="1400" kern="1200" dirty="0" err="1">
                          <a:solidFill>
                            <a:srgbClr val="7030A0"/>
                          </a:solidFill>
                          <a:effectLst/>
                          <a:latin typeface="Times New Roman" panose="02020603050405020304" pitchFamily="18" charset="0"/>
                          <a:cs typeface="Times New Roman" panose="02020603050405020304" pitchFamily="18" charset="0"/>
                        </a:rPr>
                        <a:t>CuBr</a:t>
                      </a:r>
                      <a:r>
                        <a:rPr lang="en-US" sz="1400" kern="1200" dirty="0">
                          <a:solidFill>
                            <a:srgbClr val="7030A0"/>
                          </a:solidFill>
                          <a:effectLst/>
                          <a:latin typeface="Times New Roman" panose="02020603050405020304" pitchFamily="18" charset="0"/>
                          <a:cs typeface="Times New Roman" panose="02020603050405020304" pitchFamily="18" charset="0"/>
                        </a:rPr>
                        <a:t>, </a:t>
                      </a:r>
                      <a:r>
                        <a:rPr lang="en-US" sz="1400" kern="1200" dirty="0" err="1">
                          <a:solidFill>
                            <a:srgbClr val="7030A0"/>
                          </a:solidFill>
                          <a:effectLst/>
                          <a:latin typeface="Times New Roman" panose="02020603050405020304" pitchFamily="18" charset="0"/>
                          <a:cs typeface="Times New Roman" panose="02020603050405020304" pitchFamily="18" charset="0"/>
                        </a:rPr>
                        <a:t>CuI</a:t>
                      </a:r>
                      <a:r>
                        <a:rPr lang="en-US" sz="1400" kern="1200" dirty="0">
                          <a:solidFill>
                            <a:srgbClr val="7030A0"/>
                          </a:solidFill>
                          <a:effectLst/>
                          <a:latin typeface="Times New Roman" panose="02020603050405020304" pitchFamily="18" charset="0"/>
                          <a:cs typeface="Times New Roman" panose="02020603050405020304" pitchFamily="18" charset="0"/>
                        </a:rPr>
                        <a:t>, SiO</a:t>
                      </a:r>
                      <a:r>
                        <a:rPr lang="en-US" sz="1400" kern="1200" baseline="-25000" dirty="0">
                          <a:solidFill>
                            <a:srgbClr val="7030A0"/>
                          </a:solidFill>
                          <a:effectLst/>
                          <a:latin typeface="Times New Roman" panose="02020603050405020304" pitchFamily="18" charset="0"/>
                          <a:cs typeface="Times New Roman" panose="02020603050405020304" pitchFamily="18" charset="0"/>
                        </a:rPr>
                        <a:t>4</a:t>
                      </a:r>
                      <a:r>
                        <a:rPr lang="en-US" sz="1400" kern="1200" baseline="30000" dirty="0">
                          <a:solidFill>
                            <a:srgbClr val="7030A0"/>
                          </a:solidFill>
                          <a:effectLst/>
                          <a:latin typeface="Times New Roman" panose="02020603050405020304" pitchFamily="18" charset="0"/>
                          <a:cs typeface="Times New Roman" panose="02020603050405020304" pitchFamily="18" charset="0"/>
                        </a:rPr>
                        <a:t>2-</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0182437"/>
                  </a:ext>
                </a:extLst>
              </a:tr>
              <a:tr h="457200">
                <a:tc>
                  <a:txBody>
                    <a:bodyPr/>
                    <a:lstStyle/>
                    <a:p>
                      <a:pPr marL="128270" marR="0">
                        <a:lnSpc>
                          <a:spcPct val="150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0.225 – 0·414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4</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a:solidFill>
                            <a:srgbClr val="7030A0"/>
                          </a:solidFill>
                          <a:effectLst/>
                          <a:latin typeface="Times New Roman" panose="02020603050405020304" pitchFamily="18" charset="0"/>
                          <a:cs typeface="Times New Roman" panose="02020603050405020304" pitchFamily="18" charset="0"/>
                        </a:rPr>
                        <a:t>Square planar</a:t>
                      </a:r>
                      <a:endParaRPr lang="en-US" sz="140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02630891"/>
                  </a:ext>
                </a:extLst>
              </a:tr>
              <a:tr h="457200">
                <a:tc>
                  <a:txBody>
                    <a:bodyPr/>
                    <a:lstStyle/>
                    <a:p>
                      <a:pPr marL="128270" marR="0">
                        <a:lnSpc>
                          <a:spcPct val="150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0.414 – 0·732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6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Octahedral</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err="1">
                          <a:solidFill>
                            <a:srgbClr val="7030A0"/>
                          </a:solidFill>
                          <a:effectLst/>
                          <a:latin typeface="Times New Roman" panose="02020603050405020304" pitchFamily="18" charset="0"/>
                          <a:cs typeface="Times New Roman" panose="02020603050405020304" pitchFamily="18" charset="0"/>
                        </a:rPr>
                        <a:t>NaCl</a:t>
                      </a:r>
                      <a:r>
                        <a:rPr lang="en-US" sz="1400" kern="1200" dirty="0">
                          <a:solidFill>
                            <a:srgbClr val="7030A0"/>
                          </a:solidFill>
                          <a:effectLst/>
                          <a:latin typeface="Times New Roman" panose="02020603050405020304" pitchFamily="18" charset="0"/>
                          <a:cs typeface="Times New Roman" panose="02020603050405020304" pitchFamily="18" charset="0"/>
                        </a:rPr>
                        <a:t> type structure e.g. </a:t>
                      </a:r>
                      <a:r>
                        <a:rPr lang="en-US" sz="1400" kern="1200" dirty="0" err="1">
                          <a:solidFill>
                            <a:srgbClr val="7030A0"/>
                          </a:solidFill>
                          <a:effectLst/>
                          <a:latin typeface="Times New Roman" panose="02020603050405020304" pitchFamily="18" charset="0"/>
                          <a:cs typeface="Times New Roman" panose="02020603050405020304" pitchFamily="18" charset="0"/>
                        </a:rPr>
                        <a:t>AgF</a:t>
                      </a:r>
                      <a:r>
                        <a:rPr lang="en-US" sz="1400" kern="1200" dirty="0">
                          <a:solidFill>
                            <a:srgbClr val="7030A0"/>
                          </a:solidFill>
                          <a:effectLst/>
                          <a:latin typeface="Times New Roman" panose="02020603050405020304" pitchFamily="18" charset="0"/>
                          <a:cs typeface="Times New Roman" panose="02020603050405020304" pitchFamily="18" charset="0"/>
                        </a:rPr>
                        <a:t>, AgCl, </a:t>
                      </a:r>
                      <a:r>
                        <a:rPr lang="en-US" sz="1400" kern="1200" dirty="0" err="1">
                          <a:solidFill>
                            <a:srgbClr val="7030A0"/>
                          </a:solidFill>
                          <a:effectLst/>
                          <a:latin typeface="Times New Roman" panose="02020603050405020304" pitchFamily="18" charset="0"/>
                          <a:cs typeface="Times New Roman" panose="02020603050405020304" pitchFamily="18" charset="0"/>
                        </a:rPr>
                        <a:t>AgBr</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04390973"/>
                  </a:ext>
                </a:extLst>
              </a:tr>
              <a:tr h="457200">
                <a:tc>
                  <a:txBody>
                    <a:bodyPr/>
                    <a:lstStyle/>
                    <a:p>
                      <a:pPr marL="128270" marR="0">
                        <a:lnSpc>
                          <a:spcPct val="150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0.732 – 1.0</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415" marR="0" algn="ctr">
                        <a:lnSpc>
                          <a:spcPct val="115000"/>
                        </a:lnSpc>
                        <a:spcBef>
                          <a:spcPts val="0"/>
                        </a:spcBef>
                        <a:spcAft>
                          <a:spcPts val="0"/>
                        </a:spcAft>
                      </a:pPr>
                      <a:r>
                        <a:rPr lang="en-US" sz="1400" kern="1200">
                          <a:solidFill>
                            <a:srgbClr val="7030A0"/>
                          </a:solidFill>
                          <a:effectLst/>
                          <a:latin typeface="Times New Roman" panose="02020603050405020304" pitchFamily="18" charset="0"/>
                          <a:cs typeface="Times New Roman" panose="02020603050405020304" pitchFamily="18" charset="0"/>
                        </a:rPr>
                        <a:t>8 </a:t>
                      </a:r>
                      <a:endParaRPr lang="en-US" sz="140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28270" marR="0">
                        <a:lnSpc>
                          <a:spcPct val="115000"/>
                        </a:lnSpc>
                        <a:spcBef>
                          <a:spcPts val="0"/>
                        </a:spcBef>
                        <a:spcAft>
                          <a:spcPts val="0"/>
                        </a:spcAft>
                      </a:pPr>
                      <a:r>
                        <a:rPr lang="en-US" sz="1400" kern="1200" dirty="0">
                          <a:solidFill>
                            <a:srgbClr val="7030A0"/>
                          </a:solidFill>
                          <a:effectLst/>
                          <a:latin typeface="Times New Roman" panose="02020603050405020304" pitchFamily="18" charset="0"/>
                          <a:cs typeface="Times New Roman" panose="02020603050405020304" pitchFamily="18" charset="0"/>
                        </a:rPr>
                        <a:t>Cubic </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15000"/>
                        </a:lnSpc>
                        <a:spcBef>
                          <a:spcPts val="0"/>
                        </a:spcBef>
                        <a:spcAft>
                          <a:spcPts val="0"/>
                        </a:spcAft>
                      </a:pPr>
                      <a:r>
                        <a:rPr lang="en-US" sz="1400" kern="1200" dirty="0" err="1">
                          <a:solidFill>
                            <a:srgbClr val="7030A0"/>
                          </a:solidFill>
                          <a:effectLst/>
                          <a:latin typeface="Times New Roman" panose="02020603050405020304" pitchFamily="18" charset="0"/>
                          <a:cs typeface="Times New Roman" panose="02020603050405020304" pitchFamily="18" charset="0"/>
                        </a:rPr>
                        <a:t>CsCl</a:t>
                      </a:r>
                      <a:r>
                        <a:rPr lang="en-US" sz="1400" kern="1200" dirty="0">
                          <a:solidFill>
                            <a:srgbClr val="7030A0"/>
                          </a:solidFill>
                          <a:effectLst/>
                          <a:latin typeface="Times New Roman" panose="02020603050405020304" pitchFamily="18" charset="0"/>
                          <a:cs typeface="Times New Roman" panose="02020603050405020304" pitchFamily="18" charset="0"/>
                        </a:rPr>
                        <a:t> type structure e.g. </a:t>
                      </a:r>
                      <a:r>
                        <a:rPr lang="en-US" sz="1400" kern="1200" dirty="0" err="1">
                          <a:solidFill>
                            <a:srgbClr val="7030A0"/>
                          </a:solidFill>
                          <a:effectLst/>
                          <a:latin typeface="Times New Roman" panose="02020603050405020304" pitchFamily="18" charset="0"/>
                          <a:cs typeface="Times New Roman" panose="02020603050405020304" pitchFamily="18" charset="0"/>
                        </a:rPr>
                        <a:t>CsBr</a:t>
                      </a:r>
                      <a:r>
                        <a:rPr lang="en-US" sz="1400" kern="1200" dirty="0">
                          <a:solidFill>
                            <a:srgbClr val="7030A0"/>
                          </a:solidFill>
                          <a:effectLst/>
                          <a:latin typeface="Times New Roman" panose="02020603050405020304" pitchFamily="18" charset="0"/>
                          <a:cs typeface="Times New Roman" panose="02020603050405020304" pitchFamily="18" charset="0"/>
                        </a:rPr>
                        <a:t>, </a:t>
                      </a:r>
                      <a:r>
                        <a:rPr lang="en-US" sz="1400" kern="1200" dirty="0" err="1">
                          <a:solidFill>
                            <a:srgbClr val="7030A0"/>
                          </a:solidFill>
                          <a:effectLst/>
                          <a:latin typeface="Times New Roman" panose="02020603050405020304" pitchFamily="18" charset="0"/>
                          <a:cs typeface="Times New Roman" panose="02020603050405020304" pitchFamily="18" charset="0"/>
                        </a:rPr>
                        <a:t>CsI</a:t>
                      </a:r>
                      <a:r>
                        <a:rPr lang="en-US" sz="1400" kern="1200" dirty="0">
                          <a:solidFill>
                            <a:srgbClr val="7030A0"/>
                          </a:solidFill>
                          <a:effectLst/>
                          <a:latin typeface="Times New Roman" panose="02020603050405020304" pitchFamily="18" charset="0"/>
                          <a:cs typeface="Times New Roman" panose="02020603050405020304" pitchFamily="18" charset="0"/>
                        </a:rPr>
                        <a:t>, </a:t>
                      </a:r>
                      <a:r>
                        <a:rPr lang="en-US" sz="1400" kern="1200" dirty="0" err="1">
                          <a:solidFill>
                            <a:srgbClr val="7030A0"/>
                          </a:solidFill>
                          <a:effectLst/>
                          <a:latin typeface="Times New Roman" panose="02020603050405020304" pitchFamily="18" charset="0"/>
                          <a:cs typeface="Times New Roman" panose="02020603050405020304" pitchFamily="18" charset="0"/>
                        </a:rPr>
                        <a:t>TlCl</a:t>
                      </a:r>
                      <a:r>
                        <a:rPr lang="en-US" sz="1400" kern="1200" dirty="0">
                          <a:solidFill>
                            <a:srgbClr val="7030A0"/>
                          </a:solidFill>
                          <a:effectLst/>
                          <a:latin typeface="Times New Roman" panose="02020603050405020304" pitchFamily="18" charset="0"/>
                          <a:cs typeface="Times New Roman" panose="02020603050405020304" pitchFamily="18" charset="0"/>
                        </a:rPr>
                        <a:t>, </a:t>
                      </a:r>
                      <a:r>
                        <a:rPr lang="en-US" sz="1400" kern="1200" dirty="0" err="1">
                          <a:solidFill>
                            <a:srgbClr val="7030A0"/>
                          </a:solidFill>
                          <a:effectLst/>
                          <a:latin typeface="Times New Roman" panose="02020603050405020304" pitchFamily="18" charset="0"/>
                          <a:cs typeface="Times New Roman" panose="02020603050405020304" pitchFamily="18" charset="0"/>
                        </a:rPr>
                        <a:t>TlBr</a:t>
                      </a:r>
                      <a:endParaRPr lang="en-US" sz="1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23584572"/>
                  </a:ext>
                </a:extLst>
              </a:tr>
            </a:tbl>
          </a:graphicData>
        </a:graphic>
      </p:graphicFrame>
      <p:sp>
        <p:nvSpPr>
          <p:cNvPr id="2" name="Rectangle 1">
            <a:extLst>
              <a:ext uri="{FF2B5EF4-FFF2-40B4-BE49-F238E27FC236}">
                <a16:creationId xmlns:a16="http://schemas.microsoft.com/office/drawing/2014/main" id="{F09CF4FF-3846-413D-B6B4-C6DA0807E052}"/>
              </a:ext>
            </a:extLst>
          </p:cNvPr>
          <p:cNvSpPr/>
          <p:nvPr/>
        </p:nvSpPr>
        <p:spPr>
          <a:xfrm>
            <a:off x="1093840" y="2721694"/>
            <a:ext cx="7870648" cy="923330"/>
          </a:xfrm>
          <a:prstGeom prst="rect">
            <a:avLst/>
          </a:prstGeom>
        </p:spPr>
        <p:txBody>
          <a:bodyPr wrap="square">
            <a:spAutoFit/>
          </a:bodyPr>
          <a:lstStyle/>
          <a:p>
            <a:pPr lvl="0" fontAlgn="base">
              <a:spcBef>
                <a:spcPct val="0"/>
              </a:spcBef>
              <a:spcAft>
                <a:spcPct val="0"/>
              </a:spcAft>
            </a:pPr>
            <a:r>
              <a:rPr lang="en-US"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Relation between radius ratio, co-ordination number and geometry</a:t>
            </a:r>
            <a:r>
              <a:rPr lang="en-US"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p>
          <a:p>
            <a:pPr lvl="0" fontAlgn="base">
              <a:spcBef>
                <a:spcPct val="0"/>
              </a:spcBef>
              <a:spcAft>
                <a:spcPct val="0"/>
              </a:spcAft>
            </a:pPr>
            <a:r>
              <a:rPr 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The permitted coordination numbers and structural arrangements of anions around cations for different radius ratios are given in the following Table </a:t>
            </a:r>
            <a:endParaRPr lang="en-US" sz="16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A1F2F60-AB89-4EB7-BC50-B942DEFF1863}"/>
              </a:ext>
            </a:extLst>
          </p:cNvPr>
          <p:cNvSpPr/>
          <p:nvPr/>
        </p:nvSpPr>
        <p:spPr>
          <a:xfrm>
            <a:off x="1115616" y="188640"/>
            <a:ext cx="7920880" cy="6540252"/>
          </a:xfrm>
          <a:prstGeom prst="rect">
            <a:avLst/>
          </a:prstGeom>
        </p:spPr>
        <p:txBody>
          <a:bodyPr wrap="square">
            <a:spAutoFit/>
          </a:bodyPr>
          <a:lstStyle/>
          <a:p>
            <a:pPr marL="342900" marR="0" lvl="0" indent="-342900" algn="just">
              <a:lnSpc>
                <a:spcPct val="115000"/>
              </a:lnSpc>
              <a:spcBef>
                <a:spcPts val="600"/>
              </a:spcBef>
              <a:spcAft>
                <a:spcPts val="600"/>
              </a:spcAft>
              <a:buFont typeface="Symbol" panose="05050102010706020507" pitchFamily="18" charset="2"/>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If the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radius ratio is greater than 0.155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then it is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possible to fit three X- ions around the A+ ion.</a:t>
            </a:r>
            <a:endParaRPr lang="en-US" sz="1600" b="1" dirty="0">
              <a:solidFill>
                <a:srgbClr val="CC0099"/>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If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difference in the size of two ions increases then radius ratio also increases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and at same point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when ratio exceeds 0.225) it becomes possible to fit 4 ions around one ion or  6 ions around one ion or 8  ions around one ion</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co-ordination number 3, 4, 6,  8 are common and limiting radius ratio can be determined from simple geometry</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If ionic radius of cations and anions are known then radius ratio can be calculated and from radius ratio co-ordination number as well as geometry (shape or structure) may be predicted</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radius ratio is a very important factor in determining the most stable form of arrangement of ions in the crystal lattice of an ionic solid.</a:t>
            </a:r>
          </a:p>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According to radius ratio,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maximum stability is attained for the structure of ionic solids when every ion is surrounded by maximum possible ions of opposite charge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i.e.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by maximum co-ordination number</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This assumption is simple but difficult to apply.</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If the </a:t>
            </a:r>
            <a:r>
              <a:rPr lang="en-US" b="1" dirty="0">
                <a:solidFill>
                  <a:srgbClr val="CC0099"/>
                </a:solidFill>
                <a:latin typeface="Times New Roman" panose="02020603050405020304" pitchFamily="18" charset="0"/>
                <a:ea typeface="Times New Roman" panose="02020603050405020304" pitchFamily="18" charset="0"/>
              </a:rPr>
              <a:t>positive ion is not touching any of the negative ions</a:t>
            </a:r>
            <a:r>
              <a:rPr lang="en-US" dirty="0">
                <a:solidFill>
                  <a:srgbClr val="002060"/>
                </a:solidFill>
                <a:latin typeface="Times New Roman" panose="02020603050405020304" pitchFamily="18" charset="0"/>
                <a:ea typeface="Times New Roman" panose="02020603050405020304" pitchFamily="18" charset="0"/>
              </a:rPr>
              <a:t> then </a:t>
            </a:r>
            <a:r>
              <a:rPr lang="en-US" b="1" dirty="0">
                <a:solidFill>
                  <a:srgbClr val="CC0099"/>
                </a:solidFill>
                <a:latin typeface="Times New Roman" panose="02020603050405020304" pitchFamily="18" charset="0"/>
                <a:ea typeface="Times New Roman" panose="02020603050405020304" pitchFamily="18" charset="0"/>
              </a:rPr>
              <a:t>the force of attraction is weak</a:t>
            </a:r>
            <a:r>
              <a:rPr lang="en-US" dirty="0">
                <a:solidFill>
                  <a:srgbClr val="002060"/>
                </a:solidFill>
                <a:latin typeface="Times New Roman" panose="02020603050405020304" pitchFamily="18" charset="0"/>
                <a:ea typeface="Times New Roman" panose="02020603050405020304" pitchFamily="18" charset="0"/>
              </a:rPr>
              <a:t>. At the same time </a:t>
            </a:r>
            <a:r>
              <a:rPr lang="en-US" b="1" dirty="0">
                <a:solidFill>
                  <a:srgbClr val="CC0099"/>
                </a:solidFill>
                <a:latin typeface="Times New Roman" panose="02020603050405020304" pitchFamily="18" charset="0"/>
                <a:ea typeface="Times New Roman" panose="02020603050405020304" pitchFamily="18" charset="0"/>
              </a:rPr>
              <a:t>the negative ions are in direct contact with one another</a:t>
            </a:r>
            <a:r>
              <a:rPr lang="en-US" dirty="0">
                <a:solidFill>
                  <a:srgbClr val="002060"/>
                </a:solidFill>
                <a:latin typeface="Times New Roman" panose="02020603050405020304" pitchFamily="18" charset="0"/>
                <a:ea typeface="Times New Roman" panose="02020603050405020304" pitchFamily="18" charset="0"/>
              </a:rPr>
              <a:t>, therefore </a:t>
            </a:r>
            <a:r>
              <a:rPr lang="en-US" b="1" dirty="0">
                <a:solidFill>
                  <a:srgbClr val="CC0099"/>
                </a:solidFill>
                <a:latin typeface="Times New Roman" panose="02020603050405020304" pitchFamily="18" charset="0"/>
                <a:ea typeface="Times New Roman" panose="02020603050405020304" pitchFamily="18" charset="0"/>
              </a:rPr>
              <a:t>force of repulsion will be strong</a:t>
            </a:r>
            <a:r>
              <a:rPr lang="en-US" dirty="0">
                <a:solidFill>
                  <a:srgbClr val="002060"/>
                </a:solidFill>
                <a:latin typeface="Times New Roman" panose="02020603050405020304" pitchFamily="18" charset="0"/>
                <a:ea typeface="Times New Roman" panose="02020603050405020304" pitchFamily="18" charset="0"/>
              </a:rPr>
              <a:t>. Hence, such a </a:t>
            </a:r>
            <a:r>
              <a:rPr lang="en-US" b="1" dirty="0">
                <a:solidFill>
                  <a:srgbClr val="CC0099"/>
                </a:solidFill>
                <a:latin typeface="Times New Roman" panose="02020603050405020304" pitchFamily="18" charset="0"/>
                <a:ea typeface="Times New Roman" panose="02020603050405020304" pitchFamily="18" charset="0"/>
              </a:rPr>
              <a:t>structure is unstable and cannot exist</a:t>
            </a:r>
            <a:r>
              <a:rPr lang="en-US" dirty="0">
                <a:solidFill>
                  <a:srgbClr val="002060"/>
                </a:solidFill>
                <a:latin typeface="Times New Roman" panose="02020603050405020304" pitchFamily="18" charset="0"/>
                <a:ea typeface="Times New Roman" panose="02020603050405020304" pitchFamily="18" charset="0"/>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56F726-8AF2-421F-8B7B-0A4D72D4630A}"/>
              </a:ext>
            </a:extLst>
          </p:cNvPr>
          <p:cNvSpPr/>
          <p:nvPr/>
        </p:nvSpPr>
        <p:spPr>
          <a:xfrm>
            <a:off x="1115616" y="44624"/>
            <a:ext cx="7776864" cy="5918030"/>
          </a:xfrm>
          <a:prstGeom prst="rect">
            <a:avLst/>
          </a:prstGeom>
        </p:spPr>
        <p:txBody>
          <a:bodyPr wrap="square">
            <a:spAutoFit/>
          </a:bodyPr>
          <a:lstStyle/>
          <a:p>
            <a:pPr>
              <a:lnSpc>
                <a:spcPct val="115000"/>
              </a:lnSpc>
            </a:pPr>
            <a:r>
              <a:rPr lang="en-US" b="1" dirty="0">
                <a:solidFill>
                  <a:srgbClr val="FF0000"/>
                </a:solidFill>
                <a:latin typeface="Times New Roman" panose="02020603050405020304" pitchFamily="18" charset="0"/>
                <a:ea typeface="Times New Roman" panose="02020603050405020304" pitchFamily="18" charset="0"/>
              </a:rPr>
              <a:t>It would be useful to remember that </a:t>
            </a:r>
          </a:p>
          <a:p>
            <a:pPr marL="342900" marR="15240" lvl="0" indent="-342900">
              <a:lnSpc>
                <a:spcPct val="115000"/>
              </a:lnSpc>
              <a:spcBef>
                <a:spcPts val="380"/>
              </a:spcBef>
              <a:spcAft>
                <a:spcPts val="0"/>
              </a:spcAft>
              <a:buFont typeface="+mj-lt"/>
              <a:buAutoNum type="arabicPeriod"/>
            </a:pPr>
            <a:r>
              <a:rPr lang="en-US" spc="50" dirty="0">
                <a:solidFill>
                  <a:srgbClr val="002060"/>
                </a:solidFill>
                <a:latin typeface="Times New Roman" panose="02020603050405020304" pitchFamily="18" charset="0"/>
                <a:ea typeface="Times New Roman" panose="02020603050405020304" pitchFamily="18" charset="0"/>
              </a:rPr>
              <a:t>For coordination number 3, the lowest i.e. the limiting radius ratio is 0·155.</a:t>
            </a:r>
          </a:p>
          <a:p>
            <a:pPr marL="342900" marR="15240" lvl="0" indent="-342900" algn="just">
              <a:lnSpc>
                <a:spcPct val="115000"/>
              </a:lnSpc>
              <a:spcBef>
                <a:spcPts val="380"/>
              </a:spcBef>
              <a:spcAft>
                <a:spcPts val="0"/>
              </a:spcAft>
              <a:buFont typeface="+mj-lt"/>
              <a:buAutoNum type="arabicPeriod"/>
            </a:pPr>
            <a:r>
              <a:rPr lang="en-US" b="1" spc="50" dirty="0">
                <a:solidFill>
                  <a:srgbClr val="FF0000"/>
                </a:solidFill>
                <a:latin typeface="Times New Roman" panose="02020603050405020304" pitchFamily="18" charset="0"/>
                <a:ea typeface="Times New Roman" panose="02020603050405020304" pitchFamily="18" charset="0"/>
              </a:rPr>
              <a:t>For AX type crystals, </a:t>
            </a:r>
          </a:p>
          <a:p>
            <a:pPr marL="342900" marR="15240" lvl="0" indent="-342900" algn="just">
              <a:lnSpc>
                <a:spcPct val="115000"/>
              </a:lnSpc>
              <a:spcBef>
                <a:spcPts val="38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if the </a:t>
            </a:r>
            <a:r>
              <a:rPr lang="en-US" b="1" dirty="0">
                <a:solidFill>
                  <a:srgbClr val="0B550F"/>
                </a:solidFill>
                <a:latin typeface="Times New Roman" panose="02020603050405020304" pitchFamily="18" charset="0"/>
                <a:ea typeface="Times New Roman" panose="02020603050405020304" pitchFamily="18" charset="0"/>
              </a:rPr>
              <a:t>radius ratios is 0.732 or above</a:t>
            </a:r>
            <a:r>
              <a:rPr lang="en-US" dirty="0">
                <a:solidFill>
                  <a:srgbClr val="0B550F"/>
                </a:solidFill>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then </a:t>
            </a:r>
            <a:r>
              <a:rPr lang="en-US" b="1" dirty="0">
                <a:solidFill>
                  <a:srgbClr val="0B550F"/>
                </a:solidFill>
                <a:latin typeface="Times New Roman" panose="02020603050405020304" pitchFamily="18" charset="0"/>
                <a:ea typeface="Times New Roman" panose="02020603050405020304" pitchFamily="18" charset="0"/>
              </a:rPr>
              <a:t>crystal</a:t>
            </a:r>
            <a:r>
              <a:rPr lang="en-US" dirty="0">
                <a:solidFill>
                  <a:srgbClr val="002060"/>
                </a:solidFill>
                <a:latin typeface="Times New Roman" panose="02020603050405020304" pitchFamily="18" charset="0"/>
                <a:ea typeface="Times New Roman" panose="02020603050405020304" pitchFamily="18" charset="0"/>
              </a:rPr>
              <a:t> would have </a:t>
            </a:r>
            <a:r>
              <a:rPr lang="en-US" b="1" dirty="0" err="1">
                <a:solidFill>
                  <a:srgbClr val="0B550F"/>
                </a:solidFill>
                <a:latin typeface="Times New Roman" panose="02020603050405020304" pitchFamily="18" charset="0"/>
                <a:ea typeface="Times New Roman" panose="02020603050405020304" pitchFamily="18" charset="0"/>
              </a:rPr>
              <a:t>CsCl</a:t>
            </a:r>
            <a:r>
              <a:rPr lang="en-US" b="1" dirty="0">
                <a:solidFill>
                  <a:srgbClr val="0B550F"/>
                </a:solidFill>
                <a:latin typeface="Times New Roman" panose="02020603050405020304" pitchFamily="18" charset="0"/>
                <a:ea typeface="Times New Roman" panose="02020603050405020304" pitchFamily="18" charset="0"/>
              </a:rPr>
              <a:t> type structure i.e. body- centered cubic structure in which each ion has CN = 8</a:t>
            </a:r>
            <a:r>
              <a:rPr lang="en-US" dirty="0">
                <a:solidFill>
                  <a:srgbClr val="002060"/>
                </a:solidFill>
                <a:latin typeface="Times New Roman" panose="02020603050405020304" pitchFamily="18" charset="0"/>
                <a:ea typeface="Times New Roman" panose="02020603050405020304" pitchFamily="18" charset="0"/>
              </a:rPr>
              <a:t>.</a:t>
            </a:r>
          </a:p>
          <a:p>
            <a:pPr marL="342900" marR="15240" lvl="0" indent="-342900" algn="just">
              <a:lnSpc>
                <a:spcPct val="115000"/>
              </a:lnSpc>
              <a:spcBef>
                <a:spcPts val="38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 If the </a:t>
            </a:r>
            <a:r>
              <a:rPr lang="en-US" b="1" dirty="0">
                <a:solidFill>
                  <a:srgbClr val="CC0099"/>
                </a:solidFill>
                <a:latin typeface="Times New Roman" panose="02020603050405020304" pitchFamily="18" charset="0"/>
                <a:ea typeface="Times New Roman" panose="02020603050405020304" pitchFamily="18" charset="0"/>
              </a:rPr>
              <a:t>radius ratio is less than 0·732</a:t>
            </a:r>
            <a:r>
              <a:rPr lang="en-US" dirty="0">
                <a:solidFill>
                  <a:srgbClr val="002060"/>
                </a:solidFill>
                <a:latin typeface="Times New Roman" panose="02020603050405020304" pitchFamily="18" charset="0"/>
                <a:ea typeface="Times New Roman" panose="02020603050405020304" pitchFamily="18" charset="0"/>
              </a:rPr>
              <a:t> but </a:t>
            </a:r>
            <a:r>
              <a:rPr lang="en-US" b="1" dirty="0">
                <a:solidFill>
                  <a:srgbClr val="CC0099"/>
                </a:solidFill>
                <a:latin typeface="Times New Roman" panose="02020603050405020304" pitchFamily="18" charset="0"/>
                <a:ea typeface="Times New Roman" panose="02020603050405020304" pitchFamily="18" charset="0"/>
              </a:rPr>
              <a:t>equal to or greater than 0·414 </a:t>
            </a:r>
            <a:r>
              <a:rPr lang="en-US" dirty="0">
                <a:solidFill>
                  <a:srgbClr val="002060"/>
                </a:solidFill>
                <a:latin typeface="Times New Roman" panose="02020603050405020304" pitchFamily="18" charset="0"/>
                <a:ea typeface="Times New Roman" panose="02020603050405020304" pitchFamily="18" charset="0"/>
              </a:rPr>
              <a:t>then </a:t>
            </a:r>
            <a:r>
              <a:rPr lang="en-US" b="1" dirty="0">
                <a:solidFill>
                  <a:srgbClr val="CC0099"/>
                </a:solidFill>
                <a:latin typeface="Times New Roman" panose="02020603050405020304" pitchFamily="18" charset="0"/>
                <a:ea typeface="Times New Roman" panose="02020603050405020304" pitchFamily="18" charset="0"/>
              </a:rPr>
              <a:t>crystal would have </a:t>
            </a:r>
            <a:r>
              <a:rPr lang="en-US" b="1" dirty="0" err="1">
                <a:solidFill>
                  <a:srgbClr val="CC0099"/>
                </a:solidFill>
                <a:latin typeface="Times New Roman" panose="02020603050405020304" pitchFamily="18" charset="0"/>
                <a:ea typeface="Times New Roman" panose="02020603050405020304" pitchFamily="18" charset="0"/>
              </a:rPr>
              <a:t>NaCl</a:t>
            </a:r>
            <a:r>
              <a:rPr lang="en-US" b="1" dirty="0">
                <a:solidFill>
                  <a:srgbClr val="CC0099"/>
                </a:solidFill>
                <a:latin typeface="Times New Roman" panose="02020603050405020304" pitchFamily="18" charset="0"/>
                <a:ea typeface="Times New Roman" panose="02020603050405020304" pitchFamily="18" charset="0"/>
              </a:rPr>
              <a:t> type structure in which each ion has a CN= 6</a:t>
            </a:r>
            <a:r>
              <a:rPr lang="en-US" dirty="0">
                <a:solidFill>
                  <a:srgbClr val="002060"/>
                </a:solidFill>
                <a:latin typeface="Times New Roman" panose="02020603050405020304" pitchFamily="18" charset="0"/>
                <a:ea typeface="Times New Roman" panose="02020603050405020304" pitchFamily="18" charset="0"/>
              </a:rPr>
              <a:t>. </a:t>
            </a:r>
          </a:p>
          <a:p>
            <a:pPr marL="342900" marR="15240" lvl="0" indent="-342900" algn="just">
              <a:lnSpc>
                <a:spcPct val="115000"/>
              </a:lnSpc>
              <a:spcBef>
                <a:spcPts val="38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If the </a:t>
            </a:r>
            <a:r>
              <a:rPr lang="en-US" b="1" dirty="0">
                <a:solidFill>
                  <a:srgbClr val="055B19"/>
                </a:solidFill>
                <a:latin typeface="Times New Roman" panose="02020603050405020304" pitchFamily="18" charset="0"/>
                <a:ea typeface="Times New Roman" panose="02020603050405020304" pitchFamily="18" charset="0"/>
              </a:rPr>
              <a:t>radius ratio is less than 0·414 </a:t>
            </a:r>
            <a:r>
              <a:rPr lang="en-US" dirty="0">
                <a:solidFill>
                  <a:srgbClr val="002060"/>
                </a:solidFill>
                <a:latin typeface="Times New Roman" panose="02020603050405020304" pitchFamily="18" charset="0"/>
                <a:ea typeface="Times New Roman" panose="02020603050405020304" pitchFamily="18" charset="0"/>
              </a:rPr>
              <a:t>but </a:t>
            </a:r>
            <a:r>
              <a:rPr lang="en-US" b="1" dirty="0">
                <a:solidFill>
                  <a:srgbClr val="055B19"/>
                </a:solidFill>
                <a:latin typeface="Times New Roman" panose="02020603050405020304" pitchFamily="18" charset="0"/>
                <a:ea typeface="Times New Roman" panose="02020603050405020304" pitchFamily="18" charset="0"/>
              </a:rPr>
              <a:t>equal to or higher than 0.225 </a:t>
            </a:r>
            <a:r>
              <a:rPr lang="en-US" dirty="0">
                <a:solidFill>
                  <a:srgbClr val="002060"/>
                </a:solidFill>
                <a:latin typeface="Times New Roman" panose="02020603050405020304" pitchFamily="18" charset="0"/>
                <a:ea typeface="Times New Roman" panose="02020603050405020304" pitchFamily="18" charset="0"/>
              </a:rPr>
              <a:t>then </a:t>
            </a:r>
            <a:r>
              <a:rPr lang="en-US" b="1" dirty="0">
                <a:solidFill>
                  <a:srgbClr val="055B19"/>
                </a:solidFill>
                <a:latin typeface="Times New Roman" panose="02020603050405020304" pitchFamily="18" charset="0"/>
                <a:ea typeface="Times New Roman" panose="02020603050405020304" pitchFamily="18" charset="0"/>
              </a:rPr>
              <a:t>crystal would have a ZnS type structure in which each ion has a CN = 4</a:t>
            </a:r>
          </a:p>
          <a:p>
            <a:pPr marL="342900" marR="15240" lvl="0" indent="-342900" algn="just">
              <a:lnSpc>
                <a:spcPct val="115000"/>
              </a:lnSpc>
              <a:spcBef>
                <a:spcPts val="38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 If the </a:t>
            </a:r>
            <a:r>
              <a:rPr lang="en-US" b="1" dirty="0">
                <a:solidFill>
                  <a:srgbClr val="055B19"/>
                </a:solidFill>
                <a:latin typeface="Times New Roman" panose="02020603050405020304" pitchFamily="18" charset="0"/>
                <a:ea typeface="Times New Roman" panose="02020603050405020304" pitchFamily="18" charset="0"/>
              </a:rPr>
              <a:t>radius ratio </a:t>
            </a:r>
            <a:r>
              <a:rPr lang="en-US" b="1" dirty="0">
                <a:solidFill>
                  <a:srgbClr val="0B550F"/>
                </a:solidFill>
                <a:latin typeface="Times New Roman" panose="02020603050405020304" pitchFamily="18" charset="0"/>
                <a:ea typeface="Times New Roman" panose="02020603050405020304" pitchFamily="18" charset="0"/>
              </a:rPr>
              <a:t>is less than 0.225 </a:t>
            </a:r>
            <a:r>
              <a:rPr lang="en-US" dirty="0">
                <a:solidFill>
                  <a:srgbClr val="002060"/>
                </a:solidFill>
                <a:latin typeface="Times New Roman" panose="02020603050405020304" pitchFamily="18" charset="0"/>
                <a:ea typeface="Times New Roman" panose="02020603050405020304" pitchFamily="18" charset="0"/>
              </a:rPr>
              <a:t>but </a:t>
            </a:r>
            <a:r>
              <a:rPr lang="en-US" b="1" dirty="0">
                <a:solidFill>
                  <a:srgbClr val="CC0099"/>
                </a:solidFill>
                <a:latin typeface="Times New Roman" panose="02020603050405020304" pitchFamily="18" charset="0"/>
                <a:ea typeface="Times New Roman" panose="02020603050405020304" pitchFamily="18" charset="0"/>
              </a:rPr>
              <a:t>equal to or higher than 0.155 </a:t>
            </a:r>
            <a:r>
              <a:rPr lang="en-US" dirty="0">
                <a:solidFill>
                  <a:srgbClr val="002060"/>
                </a:solidFill>
                <a:latin typeface="Times New Roman" panose="02020603050405020304" pitchFamily="18" charset="0"/>
                <a:ea typeface="Times New Roman" panose="02020603050405020304" pitchFamily="18" charset="0"/>
              </a:rPr>
              <a:t>then </a:t>
            </a:r>
            <a:r>
              <a:rPr lang="en-US" b="1" dirty="0">
                <a:solidFill>
                  <a:srgbClr val="CC0099"/>
                </a:solidFill>
                <a:latin typeface="Times New Roman" panose="02020603050405020304" pitchFamily="18" charset="0"/>
                <a:ea typeface="Times New Roman" panose="02020603050405020304" pitchFamily="18" charset="0"/>
              </a:rPr>
              <a:t>crystal would adopt a planar trigonal structure in which the CN of each ion is 3</a:t>
            </a:r>
            <a:r>
              <a:rPr lang="en-US" dirty="0">
                <a:solidFill>
                  <a:srgbClr val="002060"/>
                </a:solidFill>
                <a:latin typeface="Times New Roman" panose="02020603050405020304" pitchFamily="18" charset="0"/>
                <a:ea typeface="Times New Roman" panose="02020603050405020304" pitchFamily="18" charset="0"/>
              </a:rPr>
              <a:t>.</a:t>
            </a:r>
          </a:p>
          <a:p>
            <a:pPr marR="15240" lvl="0" algn="just">
              <a:lnSpc>
                <a:spcPct val="115000"/>
              </a:lnSpc>
              <a:spcBef>
                <a:spcPts val="380"/>
              </a:spcBef>
              <a:spcAft>
                <a:spcPts val="0"/>
              </a:spcAft>
            </a:pPr>
            <a:r>
              <a:rPr lang="en-US" b="1" spc="50" dirty="0">
                <a:solidFill>
                  <a:srgbClr val="CC0099"/>
                </a:solidFill>
                <a:latin typeface="Times New Roman" panose="02020603050405020304" pitchFamily="18" charset="0"/>
                <a:ea typeface="Times New Roman" panose="02020603050405020304" pitchFamily="18" charset="0"/>
              </a:rPr>
              <a:t>3.  </a:t>
            </a:r>
            <a:r>
              <a:rPr lang="en-US" b="1" spc="50" dirty="0">
                <a:solidFill>
                  <a:srgbClr val="FF0000"/>
                </a:solidFill>
                <a:latin typeface="Times New Roman" panose="02020603050405020304" pitchFamily="18" charset="0"/>
                <a:ea typeface="Times New Roman" panose="02020603050405020304" pitchFamily="18" charset="0"/>
              </a:rPr>
              <a:t>For AX</a:t>
            </a:r>
            <a:r>
              <a:rPr lang="en-US" b="1" spc="50" baseline="-25000" dirty="0">
                <a:solidFill>
                  <a:srgbClr val="FF0000"/>
                </a:solidFill>
                <a:latin typeface="Times New Roman" panose="02020603050405020304" pitchFamily="18" charset="0"/>
                <a:ea typeface="Times New Roman" panose="02020603050405020304" pitchFamily="18" charset="0"/>
              </a:rPr>
              <a:t>2</a:t>
            </a:r>
            <a:r>
              <a:rPr lang="en-US" b="1" spc="50" dirty="0">
                <a:solidFill>
                  <a:srgbClr val="FF0000"/>
                </a:solidFill>
                <a:latin typeface="Times New Roman" panose="02020603050405020304" pitchFamily="18" charset="0"/>
                <a:ea typeface="Times New Roman" panose="02020603050405020304" pitchFamily="18" charset="0"/>
              </a:rPr>
              <a:t> type crystals,</a:t>
            </a:r>
          </a:p>
          <a:p>
            <a:pPr marL="342900" marR="15240" indent="-342900" algn="just">
              <a:lnSpc>
                <a:spcPct val="115000"/>
              </a:lnSpc>
              <a:spcBef>
                <a:spcPts val="380"/>
              </a:spcBef>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If the </a:t>
            </a:r>
            <a:r>
              <a:rPr lang="en-US" b="1" dirty="0">
                <a:solidFill>
                  <a:srgbClr val="0B550F"/>
                </a:solidFill>
                <a:latin typeface="Times New Roman" panose="02020603050405020304" pitchFamily="18" charset="0"/>
                <a:ea typeface="Times New Roman" panose="02020603050405020304" pitchFamily="18" charset="0"/>
              </a:rPr>
              <a:t>radius ratio lies between 0·414 and 0.732</a:t>
            </a:r>
            <a:r>
              <a:rPr lang="en-US" dirty="0">
                <a:solidFill>
                  <a:srgbClr val="0B550F"/>
                </a:solidFill>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the</a:t>
            </a:r>
            <a:r>
              <a:rPr lang="en-US" dirty="0">
                <a:solidFill>
                  <a:srgbClr val="0B550F"/>
                </a:solidFill>
                <a:latin typeface="Times New Roman" panose="02020603050405020304" pitchFamily="18" charset="0"/>
                <a:ea typeface="Times New Roman" panose="02020603050405020304" pitchFamily="18" charset="0"/>
              </a:rPr>
              <a:t> </a:t>
            </a:r>
            <a:r>
              <a:rPr lang="en-US" b="1" dirty="0">
                <a:solidFill>
                  <a:srgbClr val="0B550F"/>
                </a:solidFill>
                <a:latin typeface="Times New Roman" panose="02020603050405020304" pitchFamily="18" charset="0"/>
                <a:ea typeface="Times New Roman" panose="02020603050405020304" pitchFamily="18" charset="0"/>
              </a:rPr>
              <a:t>crystal would adopt rutile (TiO</a:t>
            </a:r>
            <a:r>
              <a:rPr lang="en-US" b="1" baseline="-25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type structure </a:t>
            </a:r>
            <a:r>
              <a:rPr lang="en-US" dirty="0">
                <a:solidFill>
                  <a:srgbClr val="002060"/>
                </a:solidFill>
                <a:latin typeface="Times New Roman" panose="02020603050405020304" pitchFamily="18" charset="0"/>
                <a:ea typeface="Times New Roman" panose="02020603050405020304" pitchFamily="18" charset="0"/>
              </a:rPr>
              <a:t>in which </a:t>
            </a:r>
            <a:r>
              <a:rPr lang="en-US" b="1" dirty="0">
                <a:solidFill>
                  <a:srgbClr val="0B550F"/>
                </a:solidFill>
                <a:latin typeface="Times New Roman" panose="02020603050405020304" pitchFamily="18" charset="0"/>
                <a:ea typeface="Times New Roman" panose="02020603050405020304" pitchFamily="18" charset="0"/>
              </a:rPr>
              <a:t>coordination number of cation is 6 and that of anion is 3</a:t>
            </a:r>
            <a:r>
              <a:rPr lang="en-US" dirty="0">
                <a:solidFill>
                  <a:srgbClr val="0B550F"/>
                </a:solidFill>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097861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5616" y="381000"/>
            <a:ext cx="7818072" cy="5867400"/>
          </a:xfrm>
        </p:spPr>
        <p:txBody>
          <a:bodyPr/>
          <a:lstStyle/>
          <a:p>
            <a:pPr lvl="0">
              <a:lnSpc>
                <a:spcPct val="200000"/>
              </a:lnSpc>
            </a:pPr>
            <a:endParaRPr lang="en-IN" sz="2800" dirty="0">
              <a:latin typeface="Times New Roman" panose="02020603050405020304" pitchFamily="18" charset="0"/>
              <a:cs typeface="Times New Roman" panose="02020603050405020304" pitchFamily="18" charset="0"/>
            </a:endParaRPr>
          </a:p>
          <a:p>
            <a:pPr marL="82296" indent="0">
              <a:lnSpc>
                <a:spcPct val="200000"/>
              </a:lnSpc>
              <a:buNone/>
            </a:pPr>
            <a:endParaRPr lang="en-US" sz="2800" dirty="0">
              <a:latin typeface="Times New Roman" panose="02020603050405020304" pitchFamily="18" charset="0"/>
              <a:cs typeface="Times New Roman" panose="02020603050405020304" pitchFamily="18" charset="0"/>
            </a:endParaRPr>
          </a:p>
          <a:p>
            <a:endParaRPr lang="en-US" dirty="0"/>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67684B5A-9E1C-44A5-B385-54991066A8E4}"/>
                  </a:ext>
                </a:extLst>
              </p:cNvPr>
              <p:cNvSpPr/>
              <p:nvPr/>
            </p:nvSpPr>
            <p:spPr>
              <a:xfrm>
                <a:off x="1115616" y="233023"/>
                <a:ext cx="7818072" cy="5139164"/>
              </a:xfrm>
              <a:prstGeom prst="rect">
                <a:avLst/>
              </a:prstGeom>
            </p:spPr>
            <p:txBody>
              <a:bodyPr wrap="square">
                <a:spAutoFit/>
              </a:bodyPr>
              <a:lstStyle/>
              <a:p>
                <a:pPr marL="342900" marR="15240" lvl="0" indent="-342900" algn="just">
                  <a:lnSpc>
                    <a:spcPct val="115000"/>
                  </a:lnSpc>
                  <a:spcBef>
                    <a:spcPts val="38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If the </a:t>
                </a:r>
                <a:r>
                  <a:rPr lang="en-US" b="1" dirty="0">
                    <a:solidFill>
                      <a:srgbClr val="CC0099"/>
                    </a:solidFill>
                    <a:latin typeface="Times New Roman" panose="02020603050405020304" pitchFamily="18" charset="0"/>
                    <a:ea typeface="Times New Roman" panose="02020603050405020304" pitchFamily="18" charset="0"/>
                  </a:rPr>
                  <a:t>radius ratio is 0·732 or above</a:t>
                </a:r>
                <a:r>
                  <a:rPr lang="en-US" dirty="0">
                    <a:solidFill>
                      <a:srgbClr val="002060"/>
                    </a:solidFill>
                    <a:latin typeface="Times New Roman" panose="02020603050405020304" pitchFamily="18" charset="0"/>
                    <a:ea typeface="Times New Roman" panose="02020603050405020304" pitchFamily="18" charset="0"/>
                  </a:rPr>
                  <a:t>then</a:t>
                </a:r>
                <a:r>
                  <a:rPr lang="en-US" b="1" dirty="0">
                    <a:solidFill>
                      <a:srgbClr val="CC0099"/>
                    </a:solidFill>
                    <a:latin typeface="Times New Roman" panose="02020603050405020304" pitchFamily="18" charset="0"/>
                    <a:ea typeface="Times New Roman" panose="02020603050405020304" pitchFamily="18" charset="0"/>
                  </a:rPr>
                  <a:t>crystal would have </a:t>
                </a:r>
                <a:r>
                  <a:rPr lang="en-US" b="1" dirty="0" err="1">
                    <a:solidFill>
                      <a:srgbClr val="CC0099"/>
                    </a:solidFill>
                    <a:latin typeface="Times New Roman" panose="02020603050405020304" pitchFamily="18" charset="0"/>
                    <a:ea typeface="Times New Roman" panose="02020603050405020304" pitchFamily="18" charset="0"/>
                  </a:rPr>
                  <a:t>flourite</a:t>
                </a:r>
                <a:r>
                  <a:rPr lang="en-US" b="1" dirty="0">
                    <a:solidFill>
                      <a:srgbClr val="CC0099"/>
                    </a:solidFill>
                    <a:latin typeface="Times New Roman" panose="02020603050405020304" pitchFamily="18" charset="0"/>
                    <a:ea typeface="Times New Roman" panose="02020603050405020304" pitchFamily="18" charset="0"/>
                  </a:rPr>
                  <a:t> (CaF</a:t>
                </a:r>
                <a:r>
                  <a:rPr lang="en-US" b="1" baseline="-25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type of structure in which coordination number of cation is 8 and that of anion is 4</a:t>
                </a:r>
                <a:r>
                  <a:rPr lang="en-US" dirty="0">
                    <a:solidFill>
                      <a:srgbClr val="CC0099"/>
                    </a:solidFill>
                    <a:latin typeface="Times New Roman" panose="02020603050405020304" pitchFamily="18" charset="0"/>
                    <a:ea typeface="Times New Roman" panose="02020603050405020304" pitchFamily="18" charset="0"/>
                  </a:rPr>
                  <a:t>. </a:t>
                </a:r>
              </a:p>
              <a:p>
                <a:pPr marR="15240" algn="just">
                  <a:lnSpc>
                    <a:spcPct val="115000"/>
                  </a:lnSpc>
                  <a:spcBef>
                    <a:spcPts val="380"/>
                  </a:spcBef>
                </a:pPr>
                <a:r>
                  <a:rPr lang="en-US" dirty="0">
                    <a:solidFill>
                      <a:srgbClr val="002060"/>
                    </a:solidFill>
                    <a:latin typeface="Times New Roman" panose="02020603050405020304" pitchFamily="18" charset="0"/>
                    <a:ea typeface="Times New Roman" panose="02020603050405020304" pitchFamily="18" charset="0"/>
                  </a:rPr>
                  <a:t>Therefore </a:t>
                </a:r>
              </a:p>
              <a:p>
                <a:pPr marL="285750" marR="15240" indent="-285750" algn="just">
                  <a:lnSpc>
                    <a:spcPct val="115000"/>
                  </a:lnSpc>
                  <a:spcBef>
                    <a:spcPts val="380"/>
                  </a:spcBef>
                  <a:buFont typeface="Arial" panose="020B0604020202020204" pitchFamily="34" charset="0"/>
                  <a:buChar char="•"/>
                </a:pPr>
                <a:r>
                  <a:rPr lang="en-US" b="1" dirty="0">
                    <a:solidFill>
                      <a:srgbClr val="0B550F"/>
                    </a:solidFill>
                    <a:latin typeface="Times New Roman" panose="02020603050405020304" pitchFamily="18" charset="0"/>
                    <a:ea typeface="Times New Roman" panose="02020603050405020304" pitchFamily="18" charset="0"/>
                  </a:rPr>
                  <a:t>radius ratios are useful to predict the shapes of ionic crystals</a:t>
                </a:r>
                <a:r>
                  <a:rPr lang="en-US" dirty="0">
                    <a:solidFill>
                      <a:srgbClr val="002060"/>
                    </a:solidFill>
                    <a:latin typeface="Times New Roman" panose="02020603050405020304" pitchFamily="18" charset="0"/>
                    <a:ea typeface="Times New Roman" panose="02020603050405020304" pitchFamily="18" charset="0"/>
                  </a:rPr>
                  <a:t>. </a:t>
                </a:r>
              </a:p>
              <a:p>
                <a:pPr marL="285750" marR="15240" indent="-285750" algn="just">
                  <a:lnSpc>
                    <a:spcPct val="115000"/>
                  </a:lnSpc>
                  <a:spcBef>
                    <a:spcPts val="380"/>
                  </a:spcBef>
                  <a:buFont typeface="Arial" panose="020B0604020202020204" pitchFamily="34" charset="0"/>
                  <a:buChar char="•"/>
                </a:pPr>
                <a:r>
                  <a:rPr lang="en-US" dirty="0">
                    <a:solidFill>
                      <a:srgbClr val="002060"/>
                    </a:solidFill>
                    <a:latin typeface="Times New Roman" panose="02020603050405020304" pitchFamily="18" charset="0"/>
                    <a:ea typeface="Times New Roman" panose="02020603050405020304" pitchFamily="18" charset="0"/>
                  </a:rPr>
                  <a:t>Since </a:t>
                </a:r>
                <a:r>
                  <a:rPr lang="en-US" b="1" dirty="0">
                    <a:solidFill>
                      <a:srgbClr val="0B550F"/>
                    </a:solidFill>
                    <a:latin typeface="Times New Roman" panose="02020603050405020304" pitchFamily="18" charset="0"/>
                    <a:ea typeface="Times New Roman" panose="02020603050405020304" pitchFamily="18" charset="0"/>
                  </a:rPr>
                  <a:t>cations are commonly monovalent and divalent</a:t>
                </a:r>
                <a:r>
                  <a:rPr lang="en-US" dirty="0">
                    <a:solidFill>
                      <a:srgbClr val="002060"/>
                    </a:solidFill>
                    <a:latin typeface="Times New Roman" panose="02020603050405020304" pitchFamily="18" charset="0"/>
                    <a:ea typeface="Times New Roman" panose="02020603050405020304" pitchFamily="18" charset="0"/>
                  </a:rPr>
                  <a:t>, </a:t>
                </a:r>
              </a:p>
              <a:p>
                <a:pPr marL="285750" marR="15240" indent="-285750" algn="just">
                  <a:lnSpc>
                    <a:spcPct val="115000"/>
                  </a:lnSpc>
                  <a:spcBef>
                    <a:spcPts val="380"/>
                  </a:spcBef>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Times New Roman" panose="02020603050405020304" pitchFamily="18" charset="0"/>
                  </a:rPr>
                  <a:t>the </a:t>
                </a:r>
                <a:r>
                  <a:rPr lang="en-US" b="1" dirty="0">
                    <a:solidFill>
                      <a:srgbClr val="0B550F"/>
                    </a:solidFill>
                    <a:latin typeface="Times New Roman" panose="02020603050405020304" pitchFamily="18" charset="0"/>
                    <a:ea typeface="Times New Roman" panose="02020603050405020304" pitchFamily="18" charset="0"/>
                  </a:rPr>
                  <a:t>ionic crystals are commonly of the type AX and AX</a:t>
                </a:r>
                <a:r>
                  <a:rPr lang="en-US" b="1" baseline="-25000" dirty="0">
                    <a:solidFill>
                      <a:srgbClr val="0B550F"/>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a:t>
                </a:r>
              </a:p>
              <a:p>
                <a:pPr marR="106680">
                  <a:lnSpc>
                    <a:spcPct val="115000"/>
                  </a:lnSpc>
                  <a:spcBef>
                    <a:spcPts val="120"/>
                  </a:spcBef>
                </a:pPr>
                <a:r>
                  <a:rPr lang="en-US" b="1" u="sng" dirty="0">
                    <a:solidFill>
                      <a:srgbClr val="FF0000"/>
                    </a:solidFill>
                    <a:latin typeface="Times New Roman" panose="02020603050405020304" pitchFamily="18" charset="0"/>
                    <a:ea typeface="Times New Roman" panose="02020603050405020304" pitchFamily="18" charset="0"/>
                  </a:rPr>
                  <a:t>The application of radius ratio rule has been further illustrated below.</a:t>
                </a:r>
                <a:br>
                  <a:rPr lang="en-US" b="1" u="sng" dirty="0">
                    <a:solidFill>
                      <a:srgbClr val="FF0000"/>
                    </a:solidFill>
                    <a:latin typeface="Times New Roman" panose="02020603050405020304" pitchFamily="18" charset="0"/>
                    <a:ea typeface="Times New Roman" panose="02020603050405020304" pitchFamily="18" charset="0"/>
                  </a:rPr>
                </a:br>
                <a:r>
                  <a:rPr lang="en-US" b="1" u="sng" dirty="0">
                    <a:solidFill>
                      <a:srgbClr val="002060"/>
                    </a:solidFill>
                    <a:latin typeface="Times New Roman" panose="02020603050405020304" pitchFamily="18" charset="0"/>
                    <a:ea typeface="Times New Roman" panose="02020603050405020304" pitchFamily="18" charset="0"/>
                  </a:rPr>
                  <a:t>Example 1</a:t>
                </a:r>
                <a:r>
                  <a:rPr lang="en-US" b="1" dirty="0">
                    <a:solidFill>
                      <a:srgbClr val="002060"/>
                    </a:solidFill>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The radius of Na</a:t>
                </a:r>
                <a:r>
                  <a:rPr lang="en-US" baseline="30000" dirty="0">
                    <a:solidFill>
                      <a:srgbClr val="002060"/>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 ion is 0.95 A</a:t>
                </a:r>
                <a:r>
                  <a:rPr lang="en-US" baseline="30000" dirty="0">
                    <a:solidFill>
                      <a:srgbClr val="002060"/>
                    </a:solidFill>
                    <a:latin typeface="Times New Roman" panose="02020603050405020304" pitchFamily="18" charset="0"/>
                    <a:ea typeface="Times New Roman" panose="02020603050405020304" pitchFamily="18" charset="0"/>
                  </a:rPr>
                  <a:t>0</a:t>
                </a:r>
                <a:r>
                  <a:rPr lang="en-US" dirty="0">
                    <a:solidFill>
                      <a:srgbClr val="002060"/>
                    </a:solidFill>
                    <a:latin typeface="Times New Roman" panose="02020603050405020304" pitchFamily="18" charset="0"/>
                    <a:ea typeface="Times New Roman" panose="02020603050405020304" pitchFamily="18" charset="0"/>
                  </a:rPr>
                  <a:t> and that of Cl</a:t>
                </a:r>
                <a:r>
                  <a:rPr lang="en-US" baseline="30000" dirty="0">
                    <a:solidFill>
                      <a:srgbClr val="002060"/>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 ion is 1.81 A</a:t>
                </a:r>
                <a:r>
                  <a:rPr lang="en-US" baseline="30000" dirty="0">
                    <a:solidFill>
                      <a:srgbClr val="002060"/>
                    </a:solidFill>
                    <a:latin typeface="Times New Roman" panose="02020603050405020304" pitchFamily="18" charset="0"/>
                    <a:ea typeface="Times New Roman" panose="02020603050405020304" pitchFamily="18" charset="0"/>
                  </a:rPr>
                  <a:t>0. </a:t>
                </a:r>
                <a:r>
                  <a:rPr lang="en-US" dirty="0">
                    <a:solidFill>
                      <a:srgbClr val="002060"/>
                    </a:solidFill>
                    <a:latin typeface="Times New Roman" panose="02020603050405020304" pitchFamily="18" charset="0"/>
                    <a:ea typeface="Times New Roman" panose="02020603050405020304" pitchFamily="18" charset="0"/>
                  </a:rPr>
                  <a:t>Calculate the radius ratio.</a:t>
                </a:r>
              </a:p>
              <a:p>
                <a:pPr marR="106680">
                  <a:lnSpc>
                    <a:spcPct val="115000"/>
                  </a:lnSpc>
                  <a:spcBef>
                    <a:spcPts val="120"/>
                  </a:spcBef>
                </a:pPr>
                <a:r>
                  <a:rPr lang="en-US" b="1" dirty="0">
                    <a:solidFill>
                      <a:srgbClr val="002060"/>
                    </a:solidFill>
                    <a:latin typeface="Times New Roman" panose="02020603050405020304" pitchFamily="18" charset="0"/>
                    <a:ea typeface="Times New Roman" panose="02020603050405020304" pitchFamily="18" charset="0"/>
                  </a:rPr>
                  <a:t>Answer- Radius ratio = </a:t>
                </a:r>
                <a14:m>
                  <m:oMath xmlns:m="http://schemas.openxmlformats.org/officeDocument/2006/math">
                    <m:f>
                      <m:fPr>
                        <m:ctrlPr>
                          <a:rPr lang="en-US" sz="2000" i="1">
                            <a:solidFill>
                              <a:srgbClr val="002060"/>
                            </a:solidFill>
                            <a:latin typeface="Cambria Math" panose="02040503050406030204" pitchFamily="18" charset="0"/>
                            <a:ea typeface="Times New Roman" panose="02020603050405020304" pitchFamily="18" charset="0"/>
                          </a:rPr>
                        </m:ctrlPr>
                      </m:fPr>
                      <m:num>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A</m:t>
                            </m:r>
                          </m:e>
                          <m:sup>
                            <m:r>
                              <a:rPr lang="en-US" sz="2000" baseline="30000">
                                <a:solidFill>
                                  <a:srgbClr val="002060"/>
                                </a:solidFill>
                                <a:latin typeface="Cambria Math" panose="02040503050406030204" pitchFamily="18" charset="0"/>
                                <a:ea typeface="Times New Roman" panose="02020603050405020304" pitchFamily="18" charset="0"/>
                              </a:rPr>
                              <m:t>+</m:t>
                            </m:r>
                          </m:sup>
                        </m:sSup>
                      </m:num>
                      <m:den>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X</m:t>
                            </m:r>
                          </m:e>
                          <m:sup>
                            <m:r>
                              <a:rPr lang="en-US" sz="2000" i="1" baseline="30000">
                                <a:solidFill>
                                  <a:srgbClr val="002060"/>
                                </a:solidFill>
                                <a:latin typeface="Cambria Math" panose="02040503050406030204" pitchFamily="18" charset="0"/>
                                <a:ea typeface="Times New Roman" panose="02020603050405020304" pitchFamily="18" charset="0"/>
                              </a:rPr>
                              <m:t>−</m:t>
                            </m:r>
                          </m:sup>
                        </m:sSup>
                      </m:den>
                    </m:f>
                  </m:oMath>
                </a14:m>
                <a:r>
                  <a:rPr lang="en-US"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a:solidFill>
                              <a:srgbClr val="002060"/>
                            </a:solidFill>
                            <a:latin typeface="Cambria Math" panose="02040503050406030204" pitchFamily="18" charset="0"/>
                            <a:ea typeface="Times New Roman" panose="02020603050405020304" pitchFamily="18" charset="0"/>
                          </a:rPr>
                        </m:ctrlPr>
                      </m:fPr>
                      <m:num>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Na</m:t>
                            </m:r>
                          </m:e>
                          <m:sup>
                            <m:r>
                              <a:rPr lang="en-US" sz="2000" baseline="30000">
                                <a:solidFill>
                                  <a:srgbClr val="002060"/>
                                </a:solidFill>
                                <a:latin typeface="Cambria Math" panose="02040503050406030204" pitchFamily="18" charset="0"/>
                                <a:ea typeface="Times New Roman" panose="02020603050405020304" pitchFamily="18" charset="0"/>
                              </a:rPr>
                              <m:t>+</m:t>
                            </m:r>
                          </m:sup>
                        </m:sSup>
                      </m:num>
                      <m:den>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Cl</m:t>
                            </m:r>
                          </m:e>
                          <m:sup>
                            <m:r>
                              <a:rPr lang="en-US" sz="2000" i="1" baseline="30000">
                                <a:solidFill>
                                  <a:srgbClr val="002060"/>
                                </a:solidFill>
                                <a:latin typeface="Cambria Math" panose="02040503050406030204" pitchFamily="18" charset="0"/>
                                <a:ea typeface="Times New Roman" panose="02020603050405020304" pitchFamily="18" charset="0"/>
                              </a:rPr>
                              <m:t>−</m:t>
                            </m:r>
                          </m:sup>
                        </m:sSup>
                      </m:den>
                    </m:f>
                  </m:oMath>
                </a14:m>
                <a:r>
                  <a:rPr lang="en-US" sz="2000"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a:solidFill>
                              <a:srgbClr val="002060"/>
                            </a:solidFill>
                            <a:latin typeface="Cambria Math" panose="02040503050406030204" pitchFamily="18" charset="0"/>
                            <a:ea typeface="Times New Roman" panose="02020603050405020304" pitchFamily="18" charset="0"/>
                          </a:rPr>
                        </m:ctrlPr>
                      </m:fPr>
                      <m:num>
                        <m:r>
                          <a:rPr lang="en-US" sz="2000" b="1" i="1" u="sng">
                            <a:solidFill>
                              <a:srgbClr val="002060"/>
                            </a:solidFill>
                            <a:latin typeface="Cambria Math" panose="02040503050406030204" pitchFamily="18" charset="0"/>
                            <a:ea typeface="Times New Roman" panose="02020603050405020304" pitchFamily="18" charset="0"/>
                          </a:rPr>
                          <m:t>𝟎</m:t>
                        </m:r>
                        <m:r>
                          <a:rPr lang="en-US" sz="2000" b="1" i="1" u="sng">
                            <a:solidFill>
                              <a:srgbClr val="002060"/>
                            </a:solidFill>
                            <a:latin typeface="Cambria Math" panose="02040503050406030204" pitchFamily="18" charset="0"/>
                            <a:ea typeface="Times New Roman" panose="02020603050405020304" pitchFamily="18" charset="0"/>
                          </a:rPr>
                          <m:t>.</m:t>
                        </m:r>
                        <m:r>
                          <a:rPr lang="en-US" sz="2000" b="1" i="1" u="sng">
                            <a:solidFill>
                              <a:srgbClr val="002060"/>
                            </a:solidFill>
                            <a:latin typeface="Cambria Math" panose="02040503050406030204" pitchFamily="18" charset="0"/>
                            <a:ea typeface="Times New Roman" panose="02020603050405020304" pitchFamily="18" charset="0"/>
                          </a:rPr>
                          <m:t>𝟗𝟓</m:t>
                        </m:r>
                      </m:num>
                      <m:den>
                        <m:r>
                          <a:rPr lang="en-US" sz="2000" b="1" i="1" u="sng">
                            <a:solidFill>
                              <a:srgbClr val="002060"/>
                            </a:solidFill>
                            <a:latin typeface="Cambria Math" panose="02040503050406030204" pitchFamily="18" charset="0"/>
                            <a:ea typeface="Times New Roman" panose="02020603050405020304" pitchFamily="18" charset="0"/>
                          </a:rPr>
                          <m:t>𝟏</m:t>
                        </m:r>
                        <m:r>
                          <a:rPr lang="en-US" sz="2000" b="1" i="1" u="sng">
                            <a:solidFill>
                              <a:srgbClr val="002060"/>
                            </a:solidFill>
                            <a:latin typeface="Cambria Math" panose="02040503050406030204" pitchFamily="18" charset="0"/>
                            <a:ea typeface="Times New Roman" panose="02020603050405020304" pitchFamily="18" charset="0"/>
                          </a:rPr>
                          <m:t>.</m:t>
                        </m:r>
                        <m:r>
                          <a:rPr lang="en-US" sz="2000" b="1" i="1" u="sng">
                            <a:solidFill>
                              <a:srgbClr val="002060"/>
                            </a:solidFill>
                            <a:latin typeface="Cambria Math" panose="02040503050406030204" pitchFamily="18" charset="0"/>
                            <a:ea typeface="Times New Roman" panose="02020603050405020304" pitchFamily="18" charset="0"/>
                          </a:rPr>
                          <m:t>𝟖𝟏</m:t>
                        </m:r>
                      </m:den>
                    </m:f>
                  </m:oMath>
                </a14:m>
                <a:r>
                  <a:rPr lang="en-US" sz="2000" dirty="0">
                    <a:solidFill>
                      <a:srgbClr val="002060"/>
                    </a:solidFill>
                    <a:latin typeface="Times New Roman" panose="02020603050405020304" pitchFamily="18" charset="0"/>
                    <a:ea typeface="Times New Roman" panose="02020603050405020304" pitchFamily="18" charset="0"/>
                  </a:rPr>
                  <a:t> = </a:t>
                </a:r>
                <a:r>
                  <a:rPr lang="en-US" b="1" dirty="0">
                    <a:solidFill>
                      <a:srgbClr val="FF0000"/>
                    </a:solidFill>
                    <a:latin typeface="Times New Roman" panose="02020603050405020304" pitchFamily="18" charset="0"/>
                    <a:ea typeface="Times New Roman" panose="02020603050405020304" pitchFamily="18" charset="0"/>
                  </a:rPr>
                  <a:t>0.524</a:t>
                </a:r>
              </a:p>
              <a:p>
                <a:pPr marR="106680">
                  <a:lnSpc>
                    <a:spcPct val="115000"/>
                  </a:lnSpc>
                  <a:spcBef>
                    <a:spcPts val="600"/>
                  </a:spcBef>
                </a:pPr>
                <a:r>
                  <a:rPr lang="en-US" dirty="0">
                    <a:solidFill>
                      <a:srgbClr val="002060"/>
                    </a:solidFill>
                    <a:latin typeface="Times New Roman" panose="02020603050405020304" pitchFamily="18" charset="0"/>
                    <a:ea typeface="Times New Roman" panose="02020603050405020304" pitchFamily="18" charset="0"/>
                  </a:rPr>
                  <a:t>The </a:t>
                </a:r>
                <a:r>
                  <a:rPr lang="en-US" b="1" dirty="0">
                    <a:solidFill>
                      <a:srgbClr val="FF0000"/>
                    </a:solidFill>
                    <a:latin typeface="Times New Roman" panose="02020603050405020304" pitchFamily="18" charset="0"/>
                    <a:ea typeface="Times New Roman" panose="02020603050405020304" pitchFamily="18" charset="0"/>
                  </a:rPr>
                  <a:t>radius ratio 0.524 is in between 0.414 to 0.732 </a:t>
                </a:r>
                <a:r>
                  <a:rPr lang="en-US" dirty="0">
                    <a:solidFill>
                      <a:srgbClr val="002060"/>
                    </a:solidFill>
                    <a:latin typeface="Times New Roman" panose="02020603050405020304" pitchFamily="18" charset="0"/>
                    <a:ea typeface="Times New Roman" panose="02020603050405020304" pitchFamily="18" charset="0"/>
                  </a:rPr>
                  <a:t>then </a:t>
                </a:r>
                <a:r>
                  <a:rPr lang="en-US" b="1" dirty="0">
                    <a:solidFill>
                      <a:srgbClr val="FF0000"/>
                    </a:solidFill>
                    <a:latin typeface="Times New Roman" panose="02020603050405020304" pitchFamily="18" charset="0"/>
                    <a:ea typeface="Times New Roman" panose="02020603050405020304" pitchFamily="18" charset="0"/>
                  </a:rPr>
                  <a:t>Na</a:t>
                </a:r>
                <a:r>
                  <a:rPr lang="en-US" b="1" baseline="30000" dirty="0">
                    <a:solidFill>
                      <a:srgbClr val="FF0000"/>
                    </a:solidFill>
                    <a:latin typeface="Times New Roman" panose="02020603050405020304" pitchFamily="18" charset="0"/>
                    <a:ea typeface="Times New Roman" panose="02020603050405020304" pitchFamily="18" charset="0"/>
                  </a:rPr>
                  <a:t>+</a:t>
                </a:r>
                <a:r>
                  <a:rPr lang="en-US" b="1" dirty="0">
                    <a:solidFill>
                      <a:srgbClr val="FF0000"/>
                    </a:solidFill>
                    <a:latin typeface="Times New Roman" panose="02020603050405020304" pitchFamily="18" charset="0"/>
                    <a:ea typeface="Times New Roman" panose="02020603050405020304" pitchFamily="18" charset="0"/>
                  </a:rPr>
                  <a:t> ion prefers to occupy octahedral site having co-ordination number 6 in closed packed lattice of Cl</a:t>
                </a:r>
                <a:r>
                  <a:rPr lang="en-US" b="1" baseline="30000" dirty="0">
                    <a:solidFill>
                      <a:srgbClr val="FF0000"/>
                    </a:solidFill>
                    <a:latin typeface="Times New Roman" panose="02020603050405020304" pitchFamily="18" charset="0"/>
                    <a:ea typeface="Times New Roman" panose="02020603050405020304" pitchFamily="18" charset="0"/>
                  </a:rPr>
                  <a:t>-</a:t>
                </a:r>
                <a:r>
                  <a:rPr lang="en-US" b="1" dirty="0">
                    <a:solidFill>
                      <a:srgbClr val="FF0000"/>
                    </a:solidFill>
                    <a:latin typeface="Times New Roman" panose="02020603050405020304" pitchFamily="18" charset="0"/>
                    <a:ea typeface="Times New Roman" panose="02020603050405020304" pitchFamily="18" charset="0"/>
                  </a:rPr>
                  <a:t> ions.</a:t>
                </a:r>
              </a:p>
            </p:txBody>
          </p:sp>
        </mc:Choice>
        <mc:Fallback xmlns="">
          <p:sp>
            <p:nvSpPr>
              <p:cNvPr id="2" name="Rectangle 1">
                <a:extLst>
                  <a:ext uri="{FF2B5EF4-FFF2-40B4-BE49-F238E27FC236}">
                    <a16:creationId xmlns:a14="http://schemas.microsoft.com/office/drawing/2010/main" xmlns="" xmlns:a16="http://schemas.microsoft.com/office/drawing/2014/main" id="{67684B5A-9E1C-44A5-B385-54991066A8E4}"/>
                  </a:ext>
                </a:extLst>
              </p:cNvPr>
              <p:cNvSpPr>
                <a:spLocks noRot="1" noChangeAspect="1" noMove="1" noResize="1" noEditPoints="1" noAdjustHandles="1" noChangeArrowheads="1" noChangeShapeType="1" noTextEdit="1"/>
              </p:cNvSpPr>
              <p:nvPr/>
            </p:nvSpPr>
            <p:spPr>
              <a:xfrm>
                <a:off x="1115616" y="233023"/>
                <a:ext cx="7818072" cy="5139164"/>
              </a:xfrm>
              <a:prstGeom prst="rect">
                <a:avLst/>
              </a:prstGeom>
              <a:blipFill>
                <a:blip r:embed="rId2"/>
                <a:stretch>
                  <a:fillRect l="-624" t="-356" r="-468" b="-474"/>
                </a:stretch>
              </a:blipFill>
            </p:spPr>
            <p:txBody>
              <a:bodyPr/>
              <a:lstStyle/>
              <a:p>
                <a:r>
                  <a:rPr lang="en-US">
                    <a:noFill/>
                  </a:rPr>
                  <a:t> </a:t>
                </a:r>
              </a:p>
            </p:txBody>
          </p:sp>
        </mc:Fallback>
      </mc:AlternateContent>
    </p:spTree>
    <p:extLst>
      <p:ext uri="{BB962C8B-B14F-4D97-AF65-F5344CB8AC3E}">
        <p14:creationId xmlns:p14="http://schemas.microsoft.com/office/powerpoint/2010/main" val="1690930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E3075458-28D7-4C9A-A3DD-4B6D82F7C271}"/>
                  </a:ext>
                </a:extLst>
              </p:cNvPr>
              <p:cNvSpPr/>
              <p:nvPr/>
            </p:nvSpPr>
            <p:spPr>
              <a:xfrm>
                <a:off x="1187624" y="641656"/>
                <a:ext cx="7776864" cy="4381392"/>
              </a:xfrm>
              <a:prstGeom prst="rect">
                <a:avLst/>
              </a:prstGeom>
            </p:spPr>
            <p:txBody>
              <a:bodyPr wrap="square">
                <a:spAutoFit/>
              </a:bodyPr>
              <a:lstStyle/>
              <a:p>
                <a:pPr marR="106680">
                  <a:lnSpc>
                    <a:spcPct val="115000"/>
                  </a:lnSpc>
                  <a:spcBef>
                    <a:spcPts val="120"/>
                  </a:spcBef>
                </a:pPr>
                <a:r>
                  <a:rPr lang="en-US" b="1" u="sng" dirty="0">
                    <a:solidFill>
                      <a:srgbClr val="002060"/>
                    </a:solidFill>
                    <a:latin typeface="Times New Roman" panose="02020603050405020304" pitchFamily="18" charset="0"/>
                    <a:ea typeface="Times New Roman" panose="02020603050405020304" pitchFamily="18" charset="0"/>
                  </a:rPr>
                  <a:t>Example 2</a:t>
                </a:r>
                <a:r>
                  <a:rPr lang="en-US" b="1" dirty="0">
                    <a:solidFill>
                      <a:srgbClr val="002060"/>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The radius of Mg</a:t>
                </a:r>
                <a:r>
                  <a:rPr lang="en-US" baseline="30000" dirty="0">
                    <a:solidFill>
                      <a:srgbClr val="002060"/>
                    </a:solidFill>
                    <a:latin typeface="Times New Roman" panose="02020603050405020304" pitchFamily="18" charset="0"/>
                    <a:ea typeface="Times New Roman" panose="02020603050405020304" pitchFamily="18" charset="0"/>
                  </a:rPr>
                  <a:t>2+ </a:t>
                </a:r>
                <a:r>
                  <a:rPr lang="en-US" dirty="0">
                    <a:solidFill>
                      <a:srgbClr val="002060"/>
                    </a:solidFill>
                    <a:latin typeface="Times New Roman" panose="02020603050405020304" pitchFamily="18" charset="0"/>
                    <a:ea typeface="Times New Roman" panose="02020603050405020304" pitchFamily="18" charset="0"/>
                  </a:rPr>
                  <a:t> ion is 0.66 A</a:t>
                </a:r>
                <a:r>
                  <a:rPr lang="en-US" baseline="30000" dirty="0">
                    <a:solidFill>
                      <a:srgbClr val="002060"/>
                    </a:solidFill>
                    <a:latin typeface="Times New Roman" panose="02020603050405020304" pitchFamily="18" charset="0"/>
                    <a:ea typeface="Times New Roman" panose="02020603050405020304" pitchFamily="18" charset="0"/>
                  </a:rPr>
                  <a:t>0</a:t>
                </a:r>
                <a:r>
                  <a:rPr lang="en-US" dirty="0">
                    <a:solidFill>
                      <a:srgbClr val="002060"/>
                    </a:solidFill>
                    <a:latin typeface="Times New Roman" panose="02020603050405020304" pitchFamily="18" charset="0"/>
                    <a:ea typeface="Times New Roman" panose="02020603050405020304" pitchFamily="18" charset="0"/>
                  </a:rPr>
                  <a:t> and that of  O</a:t>
                </a:r>
                <a:r>
                  <a:rPr lang="en-US" baseline="30000" dirty="0">
                    <a:solidFill>
                      <a:srgbClr val="002060"/>
                    </a:solidFill>
                    <a:latin typeface="Times New Roman" panose="02020603050405020304" pitchFamily="18" charset="0"/>
                    <a:ea typeface="Times New Roman" panose="02020603050405020304" pitchFamily="18" charset="0"/>
                  </a:rPr>
                  <a:t>2- </a:t>
                </a:r>
                <a:r>
                  <a:rPr lang="en-US" dirty="0">
                    <a:solidFill>
                      <a:srgbClr val="002060"/>
                    </a:solidFill>
                    <a:latin typeface="Times New Roman" panose="02020603050405020304" pitchFamily="18" charset="0"/>
                    <a:ea typeface="Times New Roman" panose="02020603050405020304" pitchFamily="18" charset="0"/>
                  </a:rPr>
                  <a:t> ion is 1.40A</a:t>
                </a:r>
                <a:r>
                  <a:rPr lang="en-US" baseline="30000" dirty="0">
                    <a:solidFill>
                      <a:srgbClr val="002060"/>
                    </a:solidFill>
                    <a:latin typeface="Times New Roman" panose="02020603050405020304" pitchFamily="18" charset="0"/>
                    <a:ea typeface="Times New Roman" panose="02020603050405020304" pitchFamily="18" charset="0"/>
                  </a:rPr>
                  <a:t>0 </a:t>
                </a:r>
                <a:r>
                  <a:rPr lang="en-US" dirty="0">
                    <a:solidFill>
                      <a:srgbClr val="002060"/>
                    </a:solidFill>
                    <a:latin typeface="Times New Roman" panose="02020603050405020304" pitchFamily="18" charset="0"/>
                    <a:ea typeface="Times New Roman" panose="02020603050405020304" pitchFamily="18" charset="0"/>
                  </a:rPr>
                  <a:t>Calculate the radius ratio.</a:t>
                </a:r>
              </a:p>
              <a:p>
                <a:pPr marR="106680">
                  <a:lnSpc>
                    <a:spcPct val="150000"/>
                  </a:lnSpc>
                  <a:spcBef>
                    <a:spcPts val="120"/>
                  </a:spcBef>
                </a:pPr>
                <a:r>
                  <a:rPr lang="en-US" b="1" dirty="0">
                    <a:solidFill>
                      <a:srgbClr val="002060"/>
                    </a:solidFill>
                    <a:latin typeface="Times New Roman" panose="02020603050405020304" pitchFamily="18" charset="0"/>
                    <a:ea typeface="Times New Roman" panose="02020603050405020304" pitchFamily="18" charset="0"/>
                  </a:rPr>
                  <a:t>Answer- Radius ratio =</a:t>
                </a:r>
                <a14:m>
                  <m:oMath xmlns:m="http://schemas.openxmlformats.org/officeDocument/2006/math">
                    <m:f>
                      <m:fPr>
                        <m:ctrlPr>
                          <a:rPr lang="en-US" sz="2000" i="1">
                            <a:solidFill>
                              <a:srgbClr val="002060"/>
                            </a:solidFill>
                            <a:latin typeface="Cambria Math" panose="02040503050406030204" pitchFamily="18" charset="0"/>
                            <a:ea typeface="Times New Roman" panose="02020603050405020304" pitchFamily="18" charset="0"/>
                          </a:rPr>
                        </m:ctrlPr>
                      </m:fPr>
                      <m:num>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A</m:t>
                            </m:r>
                          </m:e>
                          <m:sup>
                            <m:r>
                              <a:rPr lang="en-US" sz="2000" baseline="30000">
                                <a:solidFill>
                                  <a:srgbClr val="002060"/>
                                </a:solidFill>
                                <a:latin typeface="Cambria Math" panose="02040503050406030204" pitchFamily="18" charset="0"/>
                                <a:ea typeface="Times New Roman" panose="02020603050405020304" pitchFamily="18" charset="0"/>
                              </a:rPr>
                              <m:t>+</m:t>
                            </m:r>
                          </m:sup>
                        </m:sSup>
                      </m:num>
                      <m:den>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X</m:t>
                            </m:r>
                          </m:e>
                          <m:sup>
                            <m:r>
                              <a:rPr lang="en-US" sz="2000" i="1" baseline="30000">
                                <a:solidFill>
                                  <a:srgbClr val="002060"/>
                                </a:solidFill>
                                <a:latin typeface="Cambria Math" panose="02040503050406030204" pitchFamily="18" charset="0"/>
                                <a:ea typeface="Times New Roman" panose="02020603050405020304" pitchFamily="18" charset="0"/>
                              </a:rPr>
                              <m:t>−</m:t>
                            </m:r>
                          </m:sup>
                        </m:sSup>
                      </m:den>
                    </m:f>
                  </m:oMath>
                </a14:m>
                <a:r>
                  <a:rPr lang="en-US"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a:solidFill>
                              <a:srgbClr val="002060"/>
                            </a:solidFill>
                            <a:latin typeface="Cambria Math" panose="02040503050406030204" pitchFamily="18" charset="0"/>
                            <a:ea typeface="Times New Roman" panose="02020603050405020304" pitchFamily="18" charset="0"/>
                          </a:rPr>
                        </m:ctrlPr>
                      </m:fPr>
                      <m:num>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Mg</m:t>
                            </m:r>
                          </m:e>
                          <m:sup>
                            <m:r>
                              <a:rPr lang="en-US" sz="2000" baseline="30000">
                                <a:solidFill>
                                  <a:srgbClr val="002060"/>
                                </a:solidFill>
                                <a:latin typeface="Cambria Math" panose="02040503050406030204" pitchFamily="18" charset="0"/>
                                <a:ea typeface="Times New Roman" panose="02020603050405020304" pitchFamily="18" charset="0"/>
                              </a:rPr>
                              <m:t>+2</m:t>
                            </m:r>
                          </m:sup>
                        </m:sSup>
                      </m:num>
                      <m:den>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m:t>
                            </m:r>
                          </m:e>
                          <m:sup>
                            <m:r>
                              <a:rPr lang="en-US" sz="2000" baseline="30000">
                                <a:solidFill>
                                  <a:srgbClr val="002060"/>
                                </a:solidFill>
                                <a:latin typeface="Cambria Math" panose="02040503050406030204" pitchFamily="18" charset="0"/>
                                <a:ea typeface="Times New Roman" panose="02020603050405020304" pitchFamily="18" charset="0"/>
                              </a:rPr>
                              <m:t>2</m:t>
                            </m:r>
                            <m:r>
                              <a:rPr lang="en-US" sz="2000" i="1" baseline="30000">
                                <a:solidFill>
                                  <a:srgbClr val="002060"/>
                                </a:solidFill>
                                <a:latin typeface="Cambria Math" panose="02040503050406030204" pitchFamily="18" charset="0"/>
                                <a:ea typeface="Times New Roman" panose="02020603050405020304" pitchFamily="18" charset="0"/>
                              </a:rPr>
                              <m:t>−</m:t>
                            </m:r>
                          </m:sup>
                        </m:sSup>
                      </m:den>
                    </m:f>
                  </m:oMath>
                </a14:m>
                <a:r>
                  <a:rPr lang="en-US" sz="2000"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a:solidFill>
                              <a:srgbClr val="002060"/>
                            </a:solidFill>
                            <a:latin typeface="Cambria Math" panose="02040503050406030204" pitchFamily="18" charset="0"/>
                            <a:ea typeface="Times New Roman" panose="02020603050405020304" pitchFamily="18" charset="0"/>
                          </a:rPr>
                        </m:ctrlPr>
                      </m:fPr>
                      <m:num>
                        <m:r>
                          <a:rPr lang="en-US" sz="2000" b="1" i="1" u="sng">
                            <a:solidFill>
                              <a:srgbClr val="002060"/>
                            </a:solidFill>
                            <a:latin typeface="Cambria Math" panose="02040503050406030204" pitchFamily="18" charset="0"/>
                            <a:ea typeface="Times New Roman" panose="02020603050405020304" pitchFamily="18" charset="0"/>
                          </a:rPr>
                          <m:t>𝟎</m:t>
                        </m:r>
                        <m:r>
                          <a:rPr lang="en-US" sz="2000" b="1" i="1" u="sng">
                            <a:solidFill>
                              <a:srgbClr val="002060"/>
                            </a:solidFill>
                            <a:latin typeface="Cambria Math" panose="02040503050406030204" pitchFamily="18" charset="0"/>
                            <a:ea typeface="Times New Roman" panose="02020603050405020304" pitchFamily="18" charset="0"/>
                          </a:rPr>
                          <m:t>.</m:t>
                        </m:r>
                        <m:r>
                          <a:rPr lang="en-US" sz="2000" b="1" i="1" u="sng">
                            <a:solidFill>
                              <a:srgbClr val="002060"/>
                            </a:solidFill>
                            <a:latin typeface="Cambria Math" panose="02040503050406030204" pitchFamily="18" charset="0"/>
                            <a:ea typeface="Times New Roman" panose="02020603050405020304" pitchFamily="18" charset="0"/>
                          </a:rPr>
                          <m:t>𝟔𝟔</m:t>
                        </m:r>
                      </m:num>
                      <m:den>
                        <m:r>
                          <a:rPr lang="en-US" sz="2000" b="1" i="1" u="sng">
                            <a:solidFill>
                              <a:srgbClr val="002060"/>
                            </a:solidFill>
                            <a:latin typeface="Cambria Math" panose="02040503050406030204" pitchFamily="18" charset="0"/>
                            <a:ea typeface="Times New Roman" panose="02020603050405020304" pitchFamily="18" charset="0"/>
                          </a:rPr>
                          <m:t>𝟏</m:t>
                        </m:r>
                        <m:r>
                          <a:rPr lang="en-US" sz="2000" b="1" i="1" u="sng">
                            <a:solidFill>
                              <a:srgbClr val="002060"/>
                            </a:solidFill>
                            <a:latin typeface="Cambria Math" panose="02040503050406030204" pitchFamily="18" charset="0"/>
                            <a:ea typeface="Times New Roman" panose="02020603050405020304" pitchFamily="18" charset="0"/>
                          </a:rPr>
                          <m:t>.</m:t>
                        </m:r>
                        <m:r>
                          <a:rPr lang="en-US" sz="2000" b="1" i="1" u="sng">
                            <a:solidFill>
                              <a:srgbClr val="002060"/>
                            </a:solidFill>
                            <a:latin typeface="Cambria Math" panose="02040503050406030204" pitchFamily="18" charset="0"/>
                            <a:ea typeface="Times New Roman" panose="02020603050405020304" pitchFamily="18" charset="0"/>
                          </a:rPr>
                          <m:t>𝟒𝟎</m:t>
                        </m:r>
                      </m:den>
                    </m:f>
                  </m:oMath>
                </a14:m>
                <a:r>
                  <a:rPr lang="en-US" sz="2000" dirty="0">
                    <a:solidFill>
                      <a:srgbClr val="002060"/>
                    </a:solidFill>
                    <a:latin typeface="Times New Roman" panose="02020603050405020304" pitchFamily="18" charset="0"/>
                    <a:ea typeface="Times New Roman" panose="02020603050405020304" pitchFamily="18" charset="0"/>
                  </a:rPr>
                  <a:t> = </a:t>
                </a:r>
                <a:r>
                  <a:rPr lang="en-US" b="1" dirty="0">
                    <a:solidFill>
                      <a:srgbClr val="FF0000"/>
                    </a:solidFill>
                    <a:latin typeface="Times New Roman" panose="02020603050405020304" pitchFamily="18" charset="0"/>
                    <a:ea typeface="Times New Roman" panose="02020603050405020304" pitchFamily="18" charset="0"/>
                  </a:rPr>
                  <a:t>0.472</a:t>
                </a:r>
              </a:p>
              <a:p>
                <a:pPr marR="106680">
                  <a:spcBef>
                    <a:spcPts val="600"/>
                  </a:spcBef>
                  <a:spcAft>
                    <a:spcPts val="1200"/>
                  </a:spcAft>
                </a:pPr>
                <a:r>
                  <a:rPr lang="en-US" dirty="0">
                    <a:solidFill>
                      <a:srgbClr val="002060"/>
                    </a:solidFill>
                    <a:latin typeface="Times New Roman" panose="02020603050405020304" pitchFamily="18" charset="0"/>
                    <a:ea typeface="Times New Roman" panose="02020603050405020304" pitchFamily="18" charset="0"/>
                  </a:rPr>
                  <a:t>The </a:t>
                </a:r>
                <a:r>
                  <a:rPr lang="en-US" b="1" dirty="0">
                    <a:solidFill>
                      <a:srgbClr val="FF0000"/>
                    </a:solidFill>
                    <a:latin typeface="Times New Roman" panose="02020603050405020304" pitchFamily="18" charset="0"/>
                    <a:ea typeface="Times New Roman" panose="02020603050405020304" pitchFamily="18" charset="0"/>
                  </a:rPr>
                  <a:t>radius ratio 0.472 is in between 0.414 to 0.732</a:t>
                </a:r>
                <a:r>
                  <a:rPr lang="en-US" dirty="0">
                    <a:solidFill>
                      <a:srgbClr val="002060"/>
                    </a:solidFill>
                    <a:latin typeface="Times New Roman" panose="02020603050405020304" pitchFamily="18" charset="0"/>
                    <a:ea typeface="Times New Roman" panose="02020603050405020304" pitchFamily="18" charset="0"/>
                  </a:rPr>
                  <a:t>then </a:t>
                </a:r>
                <a:r>
                  <a:rPr lang="en-US" b="1" dirty="0">
                    <a:solidFill>
                      <a:srgbClr val="FF0000"/>
                    </a:solidFill>
                    <a:latin typeface="Times New Roman" panose="02020603050405020304" pitchFamily="18" charset="0"/>
                    <a:ea typeface="Times New Roman" panose="02020603050405020304" pitchFamily="18" charset="0"/>
                  </a:rPr>
                  <a:t>Mg</a:t>
                </a:r>
                <a:r>
                  <a:rPr lang="en-US" b="1" baseline="30000" dirty="0">
                    <a:solidFill>
                      <a:srgbClr val="FF0000"/>
                    </a:solidFill>
                    <a:latin typeface="Times New Roman" panose="02020603050405020304" pitchFamily="18" charset="0"/>
                    <a:ea typeface="Times New Roman" panose="02020603050405020304" pitchFamily="18" charset="0"/>
                  </a:rPr>
                  <a:t>2+ </a:t>
                </a:r>
                <a:r>
                  <a:rPr lang="en-US" b="1" dirty="0">
                    <a:solidFill>
                      <a:srgbClr val="FF0000"/>
                    </a:solidFill>
                    <a:latin typeface="Times New Roman" panose="02020603050405020304" pitchFamily="18" charset="0"/>
                    <a:ea typeface="Times New Roman" panose="02020603050405020304" pitchFamily="18" charset="0"/>
                  </a:rPr>
                  <a:t> ion prefers to occupy octahedral site having co-ordination number 6 in closed packed lattice of O</a:t>
                </a:r>
                <a:r>
                  <a:rPr lang="en-US" b="1" baseline="30000" dirty="0">
                    <a:solidFill>
                      <a:srgbClr val="FF0000"/>
                    </a:solidFill>
                    <a:latin typeface="Times New Roman" panose="02020603050405020304" pitchFamily="18" charset="0"/>
                    <a:ea typeface="Times New Roman" panose="02020603050405020304" pitchFamily="18" charset="0"/>
                  </a:rPr>
                  <a:t>2-</a:t>
                </a:r>
                <a:r>
                  <a:rPr lang="en-US" b="1" dirty="0">
                    <a:solidFill>
                      <a:srgbClr val="FF0000"/>
                    </a:solidFill>
                    <a:latin typeface="Times New Roman" panose="02020603050405020304" pitchFamily="18" charset="0"/>
                    <a:ea typeface="Times New Roman" panose="02020603050405020304" pitchFamily="18" charset="0"/>
                  </a:rPr>
                  <a:t> ions</a:t>
                </a:r>
                <a:r>
                  <a:rPr lang="en-US" dirty="0">
                    <a:solidFill>
                      <a:srgbClr val="002060"/>
                    </a:solidFill>
                    <a:latin typeface="Times New Roman" panose="02020603050405020304" pitchFamily="18" charset="0"/>
                    <a:ea typeface="Times New Roman" panose="02020603050405020304" pitchFamily="18" charset="0"/>
                  </a:rPr>
                  <a:t>.</a:t>
                </a:r>
              </a:p>
              <a:p>
                <a:pPr marR="106680">
                  <a:lnSpc>
                    <a:spcPct val="115000"/>
                  </a:lnSpc>
                  <a:spcBef>
                    <a:spcPts val="120"/>
                  </a:spcBef>
                </a:pPr>
                <a:r>
                  <a:rPr lang="en-US" b="1" u="sng" dirty="0">
                    <a:solidFill>
                      <a:srgbClr val="002060"/>
                    </a:solidFill>
                    <a:latin typeface="Times New Roman" panose="02020603050405020304" pitchFamily="18" charset="0"/>
                    <a:ea typeface="Times New Roman" panose="02020603050405020304" pitchFamily="18" charset="0"/>
                  </a:rPr>
                  <a:t>Example 3</a:t>
                </a:r>
                <a:r>
                  <a:rPr lang="en-US" b="1" dirty="0">
                    <a:solidFill>
                      <a:srgbClr val="002060"/>
                    </a:solidFill>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The radius of B</a:t>
                </a:r>
                <a:r>
                  <a:rPr lang="en-US" baseline="30000" dirty="0">
                    <a:solidFill>
                      <a:srgbClr val="002060"/>
                    </a:solidFill>
                    <a:latin typeface="Times New Roman" panose="02020603050405020304" pitchFamily="18" charset="0"/>
                    <a:ea typeface="Times New Roman" panose="02020603050405020304" pitchFamily="18" charset="0"/>
                  </a:rPr>
                  <a:t>3+ </a:t>
                </a:r>
                <a:r>
                  <a:rPr lang="en-US" dirty="0">
                    <a:solidFill>
                      <a:srgbClr val="002060"/>
                    </a:solidFill>
                    <a:latin typeface="Times New Roman" panose="02020603050405020304" pitchFamily="18" charset="0"/>
                    <a:ea typeface="Times New Roman" panose="02020603050405020304" pitchFamily="18" charset="0"/>
                  </a:rPr>
                  <a:t> ion is 0.23 A</a:t>
                </a:r>
                <a:r>
                  <a:rPr lang="en-US" baseline="30000" dirty="0">
                    <a:solidFill>
                      <a:srgbClr val="002060"/>
                    </a:solidFill>
                    <a:latin typeface="Times New Roman" panose="02020603050405020304" pitchFamily="18" charset="0"/>
                    <a:ea typeface="Times New Roman" panose="02020603050405020304" pitchFamily="18" charset="0"/>
                  </a:rPr>
                  <a:t>0</a:t>
                </a:r>
                <a:r>
                  <a:rPr lang="en-US" dirty="0">
                    <a:solidFill>
                      <a:srgbClr val="002060"/>
                    </a:solidFill>
                    <a:latin typeface="Times New Roman" panose="02020603050405020304" pitchFamily="18" charset="0"/>
                    <a:ea typeface="Times New Roman" panose="02020603050405020304" pitchFamily="18" charset="0"/>
                  </a:rPr>
                  <a:t> and that of  O</a:t>
                </a:r>
                <a:r>
                  <a:rPr lang="en-US" baseline="30000" dirty="0">
                    <a:solidFill>
                      <a:srgbClr val="002060"/>
                    </a:solidFill>
                    <a:latin typeface="Times New Roman" panose="02020603050405020304" pitchFamily="18" charset="0"/>
                    <a:ea typeface="Times New Roman" panose="02020603050405020304" pitchFamily="18" charset="0"/>
                  </a:rPr>
                  <a:t>2- </a:t>
                </a:r>
                <a:r>
                  <a:rPr lang="en-US" dirty="0">
                    <a:solidFill>
                      <a:srgbClr val="002060"/>
                    </a:solidFill>
                    <a:latin typeface="Times New Roman" panose="02020603050405020304" pitchFamily="18" charset="0"/>
                    <a:ea typeface="Times New Roman" panose="02020603050405020304" pitchFamily="18" charset="0"/>
                  </a:rPr>
                  <a:t> ion is 1.40A</a:t>
                </a:r>
                <a:r>
                  <a:rPr lang="en-US" baseline="30000" dirty="0">
                    <a:solidFill>
                      <a:srgbClr val="002060"/>
                    </a:solidFill>
                    <a:latin typeface="Times New Roman" panose="02020603050405020304" pitchFamily="18" charset="0"/>
                    <a:ea typeface="Times New Roman" panose="02020603050405020304" pitchFamily="18" charset="0"/>
                  </a:rPr>
                  <a:t>0 </a:t>
                </a:r>
                <a:r>
                  <a:rPr lang="en-US" dirty="0">
                    <a:solidFill>
                      <a:srgbClr val="002060"/>
                    </a:solidFill>
                    <a:latin typeface="Times New Roman" panose="02020603050405020304" pitchFamily="18" charset="0"/>
                    <a:ea typeface="Times New Roman" panose="02020603050405020304" pitchFamily="18" charset="0"/>
                  </a:rPr>
                  <a:t>Calculate the radius ratio.</a:t>
                </a:r>
              </a:p>
              <a:p>
                <a:pPr marR="106680">
                  <a:lnSpc>
                    <a:spcPct val="115000"/>
                  </a:lnSpc>
                  <a:spcBef>
                    <a:spcPts val="120"/>
                  </a:spcBef>
                </a:pPr>
                <a:r>
                  <a:rPr lang="en-US" b="1" dirty="0">
                    <a:solidFill>
                      <a:srgbClr val="002060"/>
                    </a:solidFill>
                    <a:latin typeface="Times New Roman" panose="02020603050405020304" pitchFamily="18" charset="0"/>
                    <a:ea typeface="Times New Roman" panose="02020603050405020304" pitchFamily="18" charset="0"/>
                  </a:rPr>
                  <a:t>Answer- Radius ratio =</a:t>
                </a:r>
                <a14:m>
                  <m:oMath xmlns:m="http://schemas.openxmlformats.org/officeDocument/2006/math">
                    <m:f>
                      <m:fPr>
                        <m:ctrlPr>
                          <a:rPr lang="en-US" sz="2000" i="1">
                            <a:solidFill>
                              <a:srgbClr val="002060"/>
                            </a:solidFill>
                            <a:latin typeface="Cambria Math" panose="02040503050406030204" pitchFamily="18" charset="0"/>
                            <a:ea typeface="Times New Roman" panose="02020603050405020304" pitchFamily="18" charset="0"/>
                          </a:rPr>
                        </m:ctrlPr>
                      </m:fPr>
                      <m:num>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A</m:t>
                            </m:r>
                          </m:e>
                          <m:sup>
                            <m:r>
                              <a:rPr lang="en-US" sz="2000" baseline="30000">
                                <a:solidFill>
                                  <a:srgbClr val="002060"/>
                                </a:solidFill>
                                <a:latin typeface="Cambria Math" panose="02040503050406030204" pitchFamily="18" charset="0"/>
                                <a:ea typeface="Times New Roman" panose="02020603050405020304" pitchFamily="18" charset="0"/>
                              </a:rPr>
                              <m:t>+</m:t>
                            </m:r>
                          </m:sup>
                        </m:sSup>
                      </m:num>
                      <m:den>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X</m:t>
                            </m:r>
                          </m:e>
                          <m:sup>
                            <m:r>
                              <a:rPr lang="en-US" sz="2000" i="1" baseline="30000">
                                <a:solidFill>
                                  <a:srgbClr val="002060"/>
                                </a:solidFill>
                                <a:latin typeface="Cambria Math" panose="02040503050406030204" pitchFamily="18" charset="0"/>
                                <a:ea typeface="Times New Roman" panose="02020603050405020304" pitchFamily="18" charset="0"/>
                              </a:rPr>
                              <m:t>−</m:t>
                            </m:r>
                          </m:sup>
                        </m:sSup>
                      </m:den>
                    </m:f>
                  </m:oMath>
                </a14:m>
                <a:r>
                  <a:rPr lang="en-US"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a:solidFill>
                              <a:srgbClr val="002060"/>
                            </a:solidFill>
                            <a:latin typeface="Cambria Math" panose="02040503050406030204" pitchFamily="18" charset="0"/>
                            <a:ea typeface="Times New Roman" panose="02020603050405020304" pitchFamily="18" charset="0"/>
                          </a:rPr>
                        </m:ctrlPr>
                      </m:fPr>
                      <m:num>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B</m:t>
                            </m:r>
                          </m:e>
                          <m:sup>
                            <m:r>
                              <a:rPr lang="en-US" sz="2000" baseline="30000">
                                <a:solidFill>
                                  <a:srgbClr val="002060"/>
                                </a:solidFill>
                                <a:latin typeface="Cambria Math" panose="02040503050406030204" pitchFamily="18" charset="0"/>
                                <a:ea typeface="Times New Roman" panose="02020603050405020304" pitchFamily="18" charset="0"/>
                              </a:rPr>
                              <m:t>+3</m:t>
                            </m:r>
                          </m:sup>
                        </m:sSup>
                      </m:num>
                      <m:den>
                        <m:sSup>
                          <m:sSupPr>
                            <m:ctrlPr>
                              <a:rPr lang="en-US" sz="2000" b="1" i="1" u="sng">
                                <a:solidFill>
                                  <a:srgbClr val="002060"/>
                                </a:solidFill>
                                <a:latin typeface="Cambria Math" panose="02040503050406030204" pitchFamily="18" charset="0"/>
                                <a:ea typeface="Times New Roman" panose="02020603050405020304" pitchFamily="18" charset="0"/>
                              </a:rPr>
                            </m:ctrlPr>
                          </m:sSupPr>
                          <m:e>
                            <m:r>
                              <m:rPr>
                                <m:sty m:val="p"/>
                              </m:rPr>
                              <a:rPr lang="en-US" sz="2000">
                                <a:solidFill>
                                  <a:srgbClr val="002060"/>
                                </a:solidFill>
                                <a:latin typeface="Cambria Math" panose="02040503050406030204" pitchFamily="18" charset="0"/>
                                <a:ea typeface="Times New Roman" panose="02020603050405020304" pitchFamily="18" charset="0"/>
                              </a:rPr>
                              <m:t>Radius</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of</m:t>
                            </m:r>
                            <m:r>
                              <a:rPr lang="en-US" sz="2000">
                                <a:solidFill>
                                  <a:srgbClr val="002060"/>
                                </a:solidFill>
                                <a:latin typeface="Cambria Math" panose="02040503050406030204" pitchFamily="18" charset="0"/>
                                <a:ea typeface="Times New Roman" panose="02020603050405020304" pitchFamily="18" charset="0"/>
                              </a:rPr>
                              <m:t> </m:t>
                            </m:r>
                            <m:r>
                              <m:rPr>
                                <m:sty m:val="p"/>
                              </m:rPr>
                              <a:rPr lang="en-US" sz="2000">
                                <a:solidFill>
                                  <a:srgbClr val="002060"/>
                                </a:solidFill>
                                <a:latin typeface="Cambria Math" panose="02040503050406030204" pitchFamily="18" charset="0"/>
                                <a:ea typeface="Times New Roman" panose="02020603050405020304" pitchFamily="18" charset="0"/>
                              </a:rPr>
                              <m:t>O</m:t>
                            </m:r>
                          </m:e>
                          <m:sup>
                            <m:r>
                              <a:rPr lang="en-US" sz="2000" baseline="30000">
                                <a:solidFill>
                                  <a:srgbClr val="002060"/>
                                </a:solidFill>
                                <a:latin typeface="Cambria Math" panose="02040503050406030204" pitchFamily="18" charset="0"/>
                                <a:ea typeface="Times New Roman" panose="02020603050405020304" pitchFamily="18" charset="0"/>
                              </a:rPr>
                              <m:t>2</m:t>
                            </m:r>
                            <m:r>
                              <a:rPr lang="en-US" sz="2000" i="1" baseline="30000">
                                <a:solidFill>
                                  <a:srgbClr val="002060"/>
                                </a:solidFill>
                                <a:latin typeface="Cambria Math" panose="02040503050406030204" pitchFamily="18" charset="0"/>
                                <a:ea typeface="Times New Roman" panose="02020603050405020304" pitchFamily="18" charset="0"/>
                              </a:rPr>
                              <m:t>−</m:t>
                            </m:r>
                          </m:sup>
                        </m:sSup>
                      </m:den>
                    </m:f>
                  </m:oMath>
                </a14:m>
                <a:r>
                  <a:rPr lang="en-US" sz="2000"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a:solidFill>
                              <a:srgbClr val="002060"/>
                            </a:solidFill>
                            <a:latin typeface="Cambria Math" panose="02040503050406030204" pitchFamily="18" charset="0"/>
                            <a:ea typeface="Times New Roman" panose="02020603050405020304" pitchFamily="18" charset="0"/>
                          </a:rPr>
                        </m:ctrlPr>
                      </m:fPr>
                      <m:num>
                        <m:r>
                          <a:rPr lang="en-US" sz="2000" b="1" i="1" u="sng">
                            <a:solidFill>
                              <a:srgbClr val="002060"/>
                            </a:solidFill>
                            <a:latin typeface="Cambria Math" panose="02040503050406030204" pitchFamily="18" charset="0"/>
                            <a:ea typeface="Times New Roman" panose="02020603050405020304" pitchFamily="18" charset="0"/>
                          </a:rPr>
                          <m:t>𝟎</m:t>
                        </m:r>
                        <m:r>
                          <a:rPr lang="en-US" sz="2000" b="1" i="1" u="sng">
                            <a:solidFill>
                              <a:srgbClr val="002060"/>
                            </a:solidFill>
                            <a:latin typeface="Cambria Math" panose="02040503050406030204" pitchFamily="18" charset="0"/>
                            <a:ea typeface="Times New Roman" panose="02020603050405020304" pitchFamily="18" charset="0"/>
                          </a:rPr>
                          <m:t>.</m:t>
                        </m:r>
                        <m:r>
                          <a:rPr lang="en-US" sz="2000" b="1" i="1" u="sng">
                            <a:solidFill>
                              <a:srgbClr val="002060"/>
                            </a:solidFill>
                            <a:latin typeface="Cambria Math" panose="02040503050406030204" pitchFamily="18" charset="0"/>
                            <a:ea typeface="Times New Roman" panose="02020603050405020304" pitchFamily="18" charset="0"/>
                          </a:rPr>
                          <m:t>𝟐𝟑</m:t>
                        </m:r>
                      </m:num>
                      <m:den>
                        <m:r>
                          <a:rPr lang="en-US" sz="2000" b="1" i="1" u="sng">
                            <a:solidFill>
                              <a:srgbClr val="002060"/>
                            </a:solidFill>
                            <a:latin typeface="Cambria Math" panose="02040503050406030204" pitchFamily="18" charset="0"/>
                            <a:ea typeface="Times New Roman" panose="02020603050405020304" pitchFamily="18" charset="0"/>
                          </a:rPr>
                          <m:t>𝟏</m:t>
                        </m:r>
                        <m:r>
                          <a:rPr lang="en-US" sz="2000" b="1" i="1" u="sng">
                            <a:solidFill>
                              <a:srgbClr val="002060"/>
                            </a:solidFill>
                            <a:latin typeface="Cambria Math" panose="02040503050406030204" pitchFamily="18" charset="0"/>
                            <a:ea typeface="Times New Roman" panose="02020603050405020304" pitchFamily="18" charset="0"/>
                          </a:rPr>
                          <m:t>.</m:t>
                        </m:r>
                        <m:r>
                          <a:rPr lang="en-US" sz="2000" b="1" i="1" u="sng">
                            <a:solidFill>
                              <a:srgbClr val="002060"/>
                            </a:solidFill>
                            <a:latin typeface="Cambria Math" panose="02040503050406030204" pitchFamily="18" charset="0"/>
                            <a:ea typeface="Times New Roman" panose="02020603050405020304" pitchFamily="18" charset="0"/>
                          </a:rPr>
                          <m:t>𝟒𝟎</m:t>
                        </m:r>
                      </m:den>
                    </m:f>
                  </m:oMath>
                </a14:m>
                <a:r>
                  <a:rPr lang="en-US" sz="2000" dirty="0">
                    <a:solidFill>
                      <a:srgbClr val="002060"/>
                    </a:solidFill>
                    <a:latin typeface="Times New Roman" panose="02020603050405020304" pitchFamily="18" charset="0"/>
                    <a:ea typeface="Times New Roman" panose="02020603050405020304" pitchFamily="18" charset="0"/>
                  </a:rPr>
                  <a:t> = </a:t>
                </a:r>
                <a:r>
                  <a:rPr lang="en-US" b="1" dirty="0">
                    <a:solidFill>
                      <a:srgbClr val="FF0000"/>
                    </a:solidFill>
                    <a:latin typeface="Times New Roman" panose="02020603050405020304" pitchFamily="18" charset="0"/>
                    <a:ea typeface="Times New Roman" panose="02020603050405020304" pitchFamily="18" charset="0"/>
                  </a:rPr>
                  <a:t>0.164</a:t>
                </a:r>
              </a:p>
              <a:p>
                <a:pPr marR="106680">
                  <a:lnSpc>
                    <a:spcPct val="115000"/>
                  </a:lnSpc>
                  <a:spcBef>
                    <a:spcPts val="600"/>
                  </a:spcBef>
                  <a:spcAft>
                    <a:spcPts val="600"/>
                  </a:spcAft>
                </a:pPr>
                <a:r>
                  <a:rPr lang="en-US" dirty="0">
                    <a:solidFill>
                      <a:srgbClr val="002060"/>
                    </a:solidFill>
                    <a:latin typeface="Times New Roman" panose="02020603050405020304" pitchFamily="18" charset="0"/>
                    <a:ea typeface="Times New Roman" panose="02020603050405020304" pitchFamily="18" charset="0"/>
                  </a:rPr>
                  <a:t>The </a:t>
                </a:r>
                <a:r>
                  <a:rPr lang="en-US" b="1" dirty="0">
                    <a:solidFill>
                      <a:srgbClr val="FF0000"/>
                    </a:solidFill>
                    <a:latin typeface="Times New Roman" panose="02020603050405020304" pitchFamily="18" charset="0"/>
                    <a:ea typeface="Times New Roman" panose="02020603050405020304" pitchFamily="18" charset="0"/>
                  </a:rPr>
                  <a:t>radius ratio 0.164 is in between 0.155 to 0.225 </a:t>
                </a:r>
                <a:r>
                  <a:rPr lang="en-US" dirty="0">
                    <a:solidFill>
                      <a:srgbClr val="002060"/>
                    </a:solidFill>
                    <a:latin typeface="Times New Roman" panose="02020603050405020304" pitchFamily="18" charset="0"/>
                    <a:ea typeface="Times New Roman" panose="02020603050405020304" pitchFamily="18" charset="0"/>
                  </a:rPr>
                  <a:t>then</a:t>
                </a:r>
                <a:r>
                  <a:rPr lang="en-US" b="1" dirty="0">
                    <a:solidFill>
                      <a:srgbClr val="FF0000"/>
                    </a:solidFill>
                    <a:latin typeface="Times New Roman" panose="02020603050405020304" pitchFamily="18" charset="0"/>
                    <a:ea typeface="Times New Roman" panose="02020603050405020304" pitchFamily="18" charset="0"/>
                  </a:rPr>
                  <a:t> B</a:t>
                </a:r>
                <a:r>
                  <a:rPr lang="en-US" b="1" baseline="30000" dirty="0">
                    <a:solidFill>
                      <a:srgbClr val="FF0000"/>
                    </a:solidFill>
                    <a:latin typeface="Times New Roman" panose="02020603050405020304" pitchFamily="18" charset="0"/>
                    <a:ea typeface="Times New Roman" panose="02020603050405020304" pitchFamily="18" charset="0"/>
                  </a:rPr>
                  <a:t>3+ </a:t>
                </a:r>
                <a:r>
                  <a:rPr lang="en-US" b="1" dirty="0">
                    <a:solidFill>
                      <a:srgbClr val="FF0000"/>
                    </a:solidFill>
                    <a:latin typeface="Times New Roman" panose="02020603050405020304" pitchFamily="18" charset="0"/>
                    <a:ea typeface="Times New Roman" panose="02020603050405020304" pitchFamily="18" charset="0"/>
                  </a:rPr>
                  <a:t> ion has co-ordination number 3  and boron oxide adopt planar trigonal structure</a:t>
                </a:r>
                <a:r>
                  <a:rPr lang="en-US" dirty="0">
                    <a:solidFill>
                      <a:srgbClr val="002060"/>
                    </a:solidFill>
                    <a:latin typeface="Times New Roman" panose="02020603050405020304" pitchFamily="18" charset="0"/>
                    <a:ea typeface="Times New Roman" panose="02020603050405020304" pitchFamily="18" charset="0"/>
                  </a:rPr>
                  <a:t>.</a:t>
                </a:r>
              </a:p>
            </p:txBody>
          </p:sp>
        </mc:Choice>
        <mc:Fallback xmlns="">
          <p:sp>
            <p:nvSpPr>
              <p:cNvPr id="4" name="Rectangle 3">
                <a:extLst>
                  <a:ext uri="{FF2B5EF4-FFF2-40B4-BE49-F238E27FC236}">
                    <a16:creationId xmlns:a14="http://schemas.microsoft.com/office/drawing/2010/main" xmlns="" xmlns:a16="http://schemas.microsoft.com/office/drawing/2014/main" id="{E3075458-28D7-4C9A-A3DD-4B6D82F7C271}"/>
                  </a:ext>
                </a:extLst>
              </p:cNvPr>
              <p:cNvSpPr>
                <a:spLocks noRot="1" noChangeAspect="1" noMove="1" noResize="1" noEditPoints="1" noAdjustHandles="1" noChangeArrowheads="1" noChangeShapeType="1" noTextEdit="1"/>
              </p:cNvSpPr>
              <p:nvPr/>
            </p:nvSpPr>
            <p:spPr>
              <a:xfrm>
                <a:off x="1187624" y="641656"/>
                <a:ext cx="7776864" cy="4381392"/>
              </a:xfrm>
              <a:prstGeom prst="rect">
                <a:avLst/>
              </a:prstGeom>
              <a:blipFill>
                <a:blip r:embed="rId2"/>
                <a:stretch>
                  <a:fillRect l="-705" t="-278" b="-695"/>
                </a:stretch>
              </a:blipFill>
            </p:spPr>
            <p:txBody>
              <a:bodyPr/>
              <a:lstStyle/>
              <a:p>
                <a:r>
                  <a:rPr lang="en-US">
                    <a:noFill/>
                  </a:rPr>
                  <a:t> </a:t>
                </a:r>
              </a:p>
            </p:txBody>
          </p:sp>
        </mc:Fallback>
      </mc:AlternateContent>
    </p:spTree>
    <p:extLst>
      <p:ext uri="{BB962C8B-B14F-4D97-AF65-F5344CB8AC3E}">
        <p14:creationId xmlns:p14="http://schemas.microsoft.com/office/powerpoint/2010/main" val="1993142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D63A210B-2E03-4642-AB65-B3295CB61257}"/>
              </a:ext>
            </a:extLst>
          </p:cNvPr>
          <p:cNvSpPr>
            <a:spLocks noChangeArrowheads="1"/>
          </p:cNvSpPr>
          <p:nvPr/>
        </p:nvSpPr>
        <p:spPr bwMode="auto">
          <a:xfrm>
            <a:off x="1008054" y="642532"/>
            <a:ext cx="800887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sng" strike="noStrike" cap="none" normalizeH="0" baseline="0" dirty="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 Co-ordination number Three (Planar triangular)</a:t>
            </a:r>
            <a:r>
              <a:rPr kumimoji="0" lang="en-US" altLang="en-US"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smaller positive charge of radius r</a:t>
            </a:r>
            <a:r>
              <a:rPr kumimoji="0" lang="en-US" altLang="en-US" b="0" i="0" u="none" strike="noStrike" cap="none" normalizeH="0" baseline="3000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is in contact with three negative ions of radius r </a:t>
            </a:r>
            <a:r>
              <a:rPr kumimoji="0" lang="en-US" altLang="en-US" b="0" i="0" u="none" strike="noStrike" cap="none" normalizeH="0" baseline="3000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as shown in figure </a:t>
            </a:r>
            <a:endParaRPr kumimoji="0" lang="en-US" altLang="en-US" b="0" i="0" u="none" strike="noStrike" cap="none" normalizeH="0" baseline="0" dirty="0">
              <a:ln>
                <a:noFill/>
              </a:ln>
              <a:solidFill>
                <a:srgbClr val="002060"/>
              </a:solidFill>
              <a:effectLst/>
            </a:endParaRPr>
          </a:p>
        </p:txBody>
      </p:sp>
      <p:sp>
        <p:nvSpPr>
          <p:cNvPr id="8" name="Rectangle 7">
            <a:extLst>
              <a:ext uri="{FF2B5EF4-FFF2-40B4-BE49-F238E27FC236}">
                <a16:creationId xmlns:a16="http://schemas.microsoft.com/office/drawing/2014/main" id="{A946A256-BEA3-43D5-9434-F51985ED4CC2}"/>
              </a:ext>
            </a:extLst>
          </p:cNvPr>
          <p:cNvSpPr/>
          <p:nvPr/>
        </p:nvSpPr>
        <p:spPr>
          <a:xfrm>
            <a:off x="1043608" y="116632"/>
            <a:ext cx="6624736" cy="369332"/>
          </a:xfrm>
          <a:prstGeom prst="rect">
            <a:avLst/>
          </a:prstGeom>
        </p:spPr>
        <p:txBody>
          <a:bodyPr wrap="square">
            <a:spAutoFit/>
          </a:bodyPr>
          <a:lstStyle/>
          <a:p>
            <a:pPr lvl="0" eaLnBrk="0" fontAlgn="base" hangingPunct="0">
              <a:spcBef>
                <a:spcPct val="0"/>
              </a:spcBef>
              <a:spcAft>
                <a:spcPct val="0"/>
              </a:spcAft>
            </a:pPr>
            <a:r>
              <a:rPr lang="en-US" alt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Calculation of some limiting radius ratio values</a:t>
            </a:r>
            <a:r>
              <a:rPr lang="en-US" alt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altLang="en-US" b="1" dirty="0">
              <a:solidFill>
                <a:srgbClr val="FF0000"/>
              </a:solidFill>
            </a:endParaRP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59D05ED-FC9D-4FF0-B510-9DF365725658}"/>
                  </a:ext>
                </a:extLst>
              </p:cNvPr>
              <p:cNvSpPr/>
              <p:nvPr/>
            </p:nvSpPr>
            <p:spPr>
              <a:xfrm>
                <a:off x="3635896" y="1268760"/>
                <a:ext cx="5400600" cy="5500608"/>
              </a:xfrm>
              <a:prstGeom prst="rect">
                <a:avLst/>
              </a:prstGeom>
            </p:spPr>
            <p:txBody>
              <a:bodyPr wrap="square">
                <a:spAutoFit/>
              </a:bodyPr>
              <a:lstStyle/>
              <a:p>
                <a:pPr>
                  <a:lnSpc>
                    <a:spcPct val="115000"/>
                  </a:lnSpc>
                </a:pPr>
                <a:r>
                  <a:rPr lang="en-US" dirty="0">
                    <a:latin typeface="Times New Roman" panose="02020603050405020304" pitchFamily="18" charset="0"/>
                    <a:ea typeface="Calibri" panose="020F0502020204030204" pitchFamily="34" charset="0"/>
                    <a:cs typeface="Times New Roman" panose="02020603050405020304" pitchFamily="18" charset="0"/>
                  </a:rPr>
                  <a:t>As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AB=BC=AC= 2r </a:t>
                </a:r>
                <a:r>
                  <a:rPr lang="en-US" b="1" baseline="30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Times New Roman" panose="02020603050405020304" pitchFamily="18" charset="0"/>
                  </a:rPr>
                  <a:t>                                                                                         Therefore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BE = r </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and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BD = (r</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+r </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solidFill>
                    <a:srgbClr val="CC009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&lt; ABC = 60</a:t>
                </a:r>
                <a:r>
                  <a:rPr lang="en-US" b="1" baseline="30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0 </a:t>
                </a:r>
                <a:r>
                  <a:rPr lang="en-US" dirty="0">
                    <a:latin typeface="Times New Roman" panose="02020603050405020304" pitchFamily="18" charset="0"/>
                    <a:ea typeface="Calibri" panose="020F0502020204030204" pitchFamily="34" charset="0"/>
                    <a:cs typeface="Times New Roman" panose="02020603050405020304" pitchFamily="18" charset="0"/>
                  </a:rPr>
                  <a:t>Therefore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&lt; DBE = ө = 30</a:t>
                </a:r>
                <a:r>
                  <a:rPr lang="en-US" b="1" baseline="30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0</a:t>
                </a:r>
                <a:endParaRPr lang="en-US" sz="1600" b="1" dirty="0">
                  <a:solidFill>
                    <a:srgbClr val="0B550F"/>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dirty="0">
                    <a:latin typeface="Times New Roman" panose="02020603050405020304" pitchFamily="18" charset="0"/>
                    <a:ea typeface="Calibri" panose="020F0502020204030204" pitchFamily="34" charset="0"/>
                    <a:cs typeface="Times New Roman" panose="02020603050405020304" pitchFamily="18" charset="0"/>
                  </a:rPr>
                  <a:t>From Trigonometry consider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Cos (ө) = Cos (30) = </a:t>
                </a:r>
                <a14:m>
                  <m:oMath xmlns:m="http://schemas.openxmlformats.org/officeDocument/2006/math">
                    <m:f>
                      <m:fPr>
                        <m:ctrlP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𝑩𝑬</m:t>
                        </m:r>
                      </m:num>
                      <m:den>
                        <m: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𝑩𝑫</m:t>
                        </m:r>
                      </m:den>
                    </m:f>
                  </m:oMath>
                </a14:m>
                <a:r>
                  <a:rPr lang="en-US" sz="1600" b="1" dirty="0">
                    <a:solidFill>
                      <a:srgbClr val="CC0099"/>
                    </a:solidFill>
                    <a:latin typeface="Calibri" panose="020F0502020204030204" pitchFamily="34" charset="0"/>
                    <a:ea typeface="Calibri" panose="020F0502020204030204" pitchFamily="34" charset="0"/>
                    <a:cs typeface="Times New Roman" panose="02020603050405020304" pitchFamily="18" charset="0"/>
                  </a:rPr>
                  <a:t>        [Since BD= BE/Cos (30)]</a:t>
                </a:r>
              </a:p>
              <a:p>
                <a:pPr>
                  <a:lnSpc>
                    <a:spcPct val="115000"/>
                  </a:lnSpc>
                </a:pPr>
                <a:endParaRPr lang="en-US" sz="1600" b="1" dirty="0">
                  <a:solidFill>
                    <a:srgbClr val="CC009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055B19"/>
                    </a:solidFill>
                    <a:latin typeface="Times New Roman" panose="02020603050405020304" pitchFamily="18" charset="0"/>
                    <a:ea typeface="Times New Roman" panose="02020603050405020304" pitchFamily="18" charset="0"/>
                    <a:cs typeface="Times New Roman" panose="02020603050405020304" pitchFamily="18" charset="0"/>
                  </a:rPr>
                  <a:t>Substitute known values of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Cos (30), </a:t>
                </a:r>
                <a:r>
                  <a:rPr lang="en-US" b="1" dirty="0">
                    <a:solidFill>
                      <a:srgbClr val="055B19"/>
                    </a:solidFill>
                    <a:latin typeface="Times New Roman" panose="02020603050405020304" pitchFamily="18" charset="0"/>
                    <a:ea typeface="Times New Roman" panose="02020603050405020304" pitchFamily="18" charset="0"/>
                    <a:cs typeface="Times New Roman" panose="02020603050405020304" pitchFamily="18" charset="0"/>
                  </a:rPr>
                  <a:t>BE and BD in above relation </a:t>
                </a:r>
                <a:r>
                  <a:rPr lang="en-US" dirty="0">
                    <a:latin typeface="Times New Roman" panose="02020603050405020304" pitchFamily="18" charset="0"/>
                    <a:ea typeface="Times New Roman" panose="02020603050405020304" pitchFamily="18" charset="0"/>
                    <a:cs typeface="Times New Roman" panose="02020603050405020304" pitchFamily="18" charset="0"/>
                  </a:rPr>
                  <a:t>we get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0.866 =  </a:t>
                </a:r>
                <a14:m>
                  <m:oMath xmlns:m="http://schemas.openxmlformats.org/officeDocument/2006/math">
                    <m:f>
                      <m:fPr>
                        <m:ctrlP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smtClean="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num>
                      <m:den>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2000" b="1" i="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 </m:t>
                        </m:r>
                      </m:den>
                    </m:f>
                  </m:oMath>
                </a14:m>
                <a:r>
                  <a:rPr lang="en-US" dirty="0">
                    <a:latin typeface="Times New Roman" panose="02020603050405020304" pitchFamily="18" charset="0"/>
                    <a:ea typeface="Calibri" panose="020F0502020204030204" pitchFamily="34" charset="0"/>
                    <a:cs typeface="Times New Roman" panose="02020603050405020304" pitchFamily="18" charset="0"/>
                  </a:rPr>
                  <a:t>       on rearranging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14:m>
                  <m:oMath xmlns:m="http://schemas.openxmlformats.org/officeDocument/2006/math">
                    <m:f>
                      <m:fPr>
                        <m:ctrlPr>
                          <a:rPr lang="en-US" sz="2000" b="1" i="1" smtClean="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2000" b="1" i="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num>
                      <m:den>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den>
                    </m:f>
                  </m:oMath>
                </a14:m>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f>
                      <m:fPr>
                        <m:ctrlP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𝟏</m:t>
                        </m:r>
                      </m:num>
                      <m:den>
                        <m:r>
                          <a:rPr lang="en-US" sz="2000" b="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𝟎</m:t>
                        </m:r>
                        <m:r>
                          <a:rPr lang="en-US" sz="2000" b="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𝟖𝟔</m:t>
                        </m:r>
                        <m:r>
                          <a:rPr lang="en-US" sz="2000" b="1" i="0" u="sng" smtClean="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𝟔</m:t>
                        </m:r>
                        <m:r>
                          <a:rPr lang="en-US" sz="2000" b="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 </m:t>
                        </m:r>
                      </m:den>
                    </m:f>
                  </m:oMath>
                </a14:m>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14:m>
                  <m:oMath xmlns:m="http://schemas.openxmlformats.org/officeDocument/2006/math">
                    <m:f>
                      <m:fPr>
                        <m:ctrlPr>
                          <a:rPr lang="en-US" sz="2000" b="1" i="1" smtClean="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num>
                      <m:den>
                        <m:sSup>
                          <m:sSupPr>
                            <m:ctrlP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den>
                    </m:f>
                  </m:oMath>
                </a14:m>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+ 1 = 1.155  </a:t>
                </a:r>
                <a:endParaRPr lang="en-US" sz="1600" b="1" dirty="0">
                  <a:solidFill>
                    <a:srgbClr val="CC009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14:m>
                  <m:oMath xmlns:m="http://schemas.openxmlformats.org/officeDocument/2006/math">
                    <m:f>
                      <m:fPr>
                        <m:ctrlPr>
                          <a:rPr lang="en-US" sz="2000" b="1" i="1" smtClean="0">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m:t>
                            </m:r>
                          </m:sup>
                        </m:sSup>
                      </m:num>
                      <m:den>
                        <m:sSup>
                          <m:sSupPr>
                            <m:ctrlP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m:t>
                            </m:r>
                          </m:sup>
                        </m:sSup>
                      </m:den>
                    </m:f>
                  </m:oMath>
                </a14:m>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1.155 – 1</a:t>
                </a:r>
                <a:endParaRPr lang="en-US" sz="1600" b="1" dirty="0">
                  <a:solidFill>
                    <a:srgbClr val="055B19"/>
                  </a:solidFill>
                  <a:effectLst/>
                  <a:latin typeface="Calibri" panose="020F0502020204030204" pitchFamily="34" charset="0"/>
                  <a:ea typeface="Calibri" panose="020F0502020204030204" pitchFamily="34" charset="0"/>
                  <a:cs typeface="Times New Roman" panose="02020603050405020304" pitchFamily="18" charset="0"/>
                </a:endParaRPr>
              </a:p>
              <a:p>
                <a14:m>
                  <m:oMath xmlns:m="http://schemas.openxmlformats.org/officeDocument/2006/math">
                    <m:f>
                      <m:fPr>
                        <m:ctrlPr>
                          <a:rPr lang="en-US" sz="2000" b="1" i="1">
                            <a:solidFill>
                              <a:srgbClr val="CC0099"/>
                            </a:solidFill>
                            <a:effectLst/>
                            <a:latin typeface="Cambria Math" panose="02040503050406030204" pitchFamily="18" charset="0"/>
                            <a:cs typeface="Times New Roman" panose="02020603050405020304" pitchFamily="18" charset="0"/>
                          </a:rPr>
                        </m:ctrlPr>
                      </m:fPr>
                      <m:num>
                        <m:sSup>
                          <m:sSupPr>
                            <m:ctrlPr>
                              <a:rPr lang="en-US" sz="2000" b="1" i="1" u="sng">
                                <a:solidFill>
                                  <a:srgbClr val="CC0099"/>
                                </a:solidFill>
                                <a:effectLst/>
                                <a:latin typeface="Cambria Math" panose="02040503050406030204" pitchFamily="18"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num>
                      <m:den>
                        <m:sSup>
                          <m:sSupPr>
                            <m:ctrlPr>
                              <a:rPr lang="en-US" sz="2000" b="1" i="1" u="sng">
                                <a:solidFill>
                                  <a:srgbClr val="CC0099"/>
                                </a:solidFill>
                                <a:effectLst/>
                                <a:latin typeface="Cambria Math" panose="02040503050406030204" pitchFamily="18"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den>
                    </m:f>
                  </m:oMath>
                </a14:m>
                <a:r>
                  <a:rPr lang="en-US" b="1" dirty="0">
                    <a:solidFill>
                      <a:srgbClr val="CC0099"/>
                    </a:solidFill>
                    <a:latin typeface="Times New Roman" panose="02020603050405020304" pitchFamily="18" charset="0"/>
                    <a:ea typeface="Calibri" panose="020F0502020204030204" pitchFamily="34" charset="0"/>
                  </a:rPr>
                  <a:t>= 0.155</a:t>
                </a:r>
                <a:endParaRPr lang="en-US" b="1" dirty="0"/>
              </a:p>
            </p:txBody>
          </p:sp>
        </mc:Choice>
        <mc:Fallback xmlns="">
          <p:sp>
            <p:nvSpPr>
              <p:cNvPr id="10" name="Rectangle 9">
                <a:extLst>
                  <a:ext uri="{FF2B5EF4-FFF2-40B4-BE49-F238E27FC236}">
                    <a16:creationId xmlns:a14="http://schemas.microsoft.com/office/drawing/2010/main" xmlns="" xmlns:a16="http://schemas.microsoft.com/office/drawing/2014/main" id="{D59D05ED-FC9D-4FF0-B510-9DF365725658}"/>
                  </a:ext>
                </a:extLst>
              </p:cNvPr>
              <p:cNvSpPr>
                <a:spLocks noRot="1" noChangeAspect="1" noMove="1" noResize="1" noEditPoints="1" noAdjustHandles="1" noChangeArrowheads="1" noChangeShapeType="1" noTextEdit="1"/>
              </p:cNvSpPr>
              <p:nvPr/>
            </p:nvSpPr>
            <p:spPr>
              <a:xfrm>
                <a:off x="3635896" y="1268760"/>
                <a:ext cx="5400600" cy="5500608"/>
              </a:xfrm>
              <a:prstGeom prst="rect">
                <a:avLst/>
              </a:prstGeom>
              <a:blipFill>
                <a:blip r:embed="rId2"/>
                <a:stretch>
                  <a:fillRect l="-903" t="-222"/>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F68FCBAE-AE26-4FA2-9B08-9BD1A2F8237B}"/>
              </a:ext>
            </a:extLst>
          </p:cNvPr>
          <p:cNvPicPr>
            <a:picLocks noChangeAspect="1"/>
          </p:cNvPicPr>
          <p:nvPr/>
        </p:nvPicPr>
        <p:blipFill>
          <a:blip r:embed="rId3"/>
          <a:stretch>
            <a:fillRect/>
          </a:stretch>
        </p:blipFill>
        <p:spPr>
          <a:xfrm>
            <a:off x="1259632" y="1774791"/>
            <a:ext cx="2320627" cy="2238375"/>
          </a:xfrm>
          <a:prstGeom prst="rect">
            <a:avLst/>
          </a:prstGeom>
        </p:spPr>
      </p:pic>
    </p:spTree>
    <p:extLst>
      <p:ext uri="{BB962C8B-B14F-4D97-AF65-F5344CB8AC3E}">
        <p14:creationId xmlns:p14="http://schemas.microsoft.com/office/powerpoint/2010/main" val="1243717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380CDA-DD6D-49CB-B6E1-11B41D0DD18B}"/>
              </a:ext>
            </a:extLst>
          </p:cNvPr>
          <p:cNvSpPr/>
          <p:nvPr/>
        </p:nvSpPr>
        <p:spPr>
          <a:xfrm>
            <a:off x="1043608" y="116632"/>
            <a:ext cx="8244408" cy="729430"/>
          </a:xfrm>
          <a:prstGeom prst="rect">
            <a:avLst/>
          </a:prstGeom>
        </p:spPr>
        <p:txBody>
          <a:bodyPr wrap="square">
            <a:spAutoFit/>
          </a:bodyPr>
          <a:lstStyle/>
          <a:p>
            <a:pPr marR="0" lvl="0">
              <a:lnSpc>
                <a:spcPct val="115000"/>
              </a:lnSpc>
              <a:spcBef>
                <a:spcPts val="600"/>
              </a:spcBef>
              <a:spcAft>
                <a:spcPts val="600"/>
              </a:spcAft>
            </a:pPr>
            <a:r>
              <a:rPr 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2) Co-ordination number Four (Tetrahedral)-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smaller positive charge of radius r</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in contact with three negative ions of radius r </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as shown in figure </a:t>
            </a:r>
            <a:endParaRPr lang="en-US"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C:\Users\a\Desktop\CHEMISTRY\P_20161016_201209.jpg">
            <a:extLst>
              <a:ext uri="{FF2B5EF4-FFF2-40B4-BE49-F238E27FC236}">
                <a16:creationId xmlns:a16="http://schemas.microsoft.com/office/drawing/2014/main" id="{29BA1439-2737-4510-BEA3-A556F7C5484F}"/>
              </a:ext>
            </a:extLst>
          </p:cNvPr>
          <p:cNvPicPr/>
          <p:nvPr/>
        </p:nvPicPr>
        <p:blipFill>
          <a:blip r:embed="rId2" cstate="print">
            <a:duotone>
              <a:schemeClr val="accent6">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43608" y="980728"/>
            <a:ext cx="2880320" cy="2453883"/>
          </a:xfrm>
          <a:prstGeom prst="rect">
            <a:avLst/>
          </a:prstGeom>
          <a:noFill/>
        </p:spPr>
      </p:pic>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E5B04D85-A3F6-40D2-B658-F22A3528420C}"/>
                  </a:ext>
                </a:extLst>
              </p:cNvPr>
              <p:cNvSpPr/>
              <p:nvPr/>
            </p:nvSpPr>
            <p:spPr>
              <a:xfrm>
                <a:off x="4067944" y="826561"/>
                <a:ext cx="4968552" cy="6598794"/>
              </a:xfrm>
              <a:prstGeom prst="rect">
                <a:avLst/>
              </a:prstGeom>
            </p:spPr>
            <p:txBody>
              <a:bodyPr wrap="square">
                <a:spAutoFit/>
              </a:bodyPr>
              <a:lstStyle/>
              <a:p>
                <a:pPr>
                  <a:lnSpc>
                    <a:spcPct val="115000"/>
                  </a:lnSpc>
                </a:pPr>
                <a:r>
                  <a:rPr lang="en-US" dirty="0">
                    <a:latin typeface="Times New Roman" panose="02020603050405020304" pitchFamily="18" charset="0"/>
                    <a:ea typeface="Calibri" panose="020F0502020204030204" pitchFamily="34" charset="0"/>
                    <a:cs typeface="Times New Roman" panose="02020603050405020304" pitchFamily="18" charset="0"/>
                  </a:rPr>
                  <a:t>From Figure (b)   As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AB=BC=AC= 2r </a:t>
                </a:r>
                <a:r>
                  <a:rPr lang="en-US"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Times New Roman" panose="02020603050405020304" pitchFamily="18" charset="0"/>
                  </a:rPr>
                  <a:t>                                Therefore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AD = r </a:t>
                </a:r>
                <a:r>
                  <a:rPr lang="en-US"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and</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AE = (r</a:t>
                </a:r>
                <a:r>
                  <a:rPr lang="en-US"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r </a:t>
                </a:r>
                <a:r>
                  <a:rPr lang="en-US"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&lt; ABC = 109</a:t>
                </a:r>
                <a:r>
                  <a:rPr lang="en-US" b="1" baseline="30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0</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28’(</a:t>
                </a:r>
                <a:r>
                  <a:rPr lang="en-US" dirty="0">
                    <a:latin typeface="Times New Roman" panose="02020603050405020304" pitchFamily="18" charset="0"/>
                    <a:ea typeface="Calibri" panose="020F0502020204030204" pitchFamily="34" charset="0"/>
                    <a:cs typeface="Times New Roman" panose="02020603050405020304" pitchFamily="18" charset="0"/>
                  </a:rPr>
                  <a:t>Tetrahedral angle)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&lt; ABD = ө = 54</a:t>
                </a:r>
                <a:r>
                  <a:rPr lang="en-US"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0</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64’ </a:t>
                </a:r>
                <a:r>
                  <a:rPr lang="en-US" dirty="0">
                    <a:latin typeface="Times New Roman" panose="02020603050405020304" pitchFamily="18" charset="0"/>
                    <a:ea typeface="Calibri" panose="020F0502020204030204" pitchFamily="34" charset="0"/>
                    <a:cs typeface="Times New Roman" panose="02020603050405020304" pitchFamily="18" charset="0"/>
                  </a:rPr>
                  <a:t>(Half of Tetrahedral angle)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dirty="0">
                    <a:latin typeface="Times New Roman" panose="02020603050405020304" pitchFamily="18" charset="0"/>
                    <a:ea typeface="Calibri" panose="020F0502020204030204" pitchFamily="34" charset="0"/>
                    <a:cs typeface="Times New Roman" panose="02020603050405020304" pitchFamily="18" charset="0"/>
                  </a:rPr>
                  <a:t>From Trigonometry consider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Sin (ө) = </a:t>
                </a:r>
                <a14:m>
                  <m:oMath xmlns:m="http://schemas.openxmlformats.org/officeDocument/2006/math">
                    <m:f>
                      <m:fPr>
                        <m:ctrlP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𝑨𝑫</m:t>
                        </m:r>
                      </m:num>
                      <m:den>
                        <m: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𝑨𝑩</m:t>
                        </m:r>
                      </m:den>
                    </m:f>
                  </m:oMath>
                </a14:m>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Substitute known values of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Sin (ө), </a:t>
                </a: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AD and AE in above relation </a:t>
                </a:r>
                <a:r>
                  <a:rPr lang="en-US" dirty="0">
                    <a:latin typeface="Times New Roman" panose="02020603050405020304" pitchFamily="18" charset="0"/>
                    <a:ea typeface="Times New Roman" panose="02020603050405020304" pitchFamily="18" charset="0"/>
                    <a:cs typeface="Times New Roman" panose="02020603050405020304" pitchFamily="18" charset="0"/>
                  </a:rPr>
                  <a:t>we get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Sin (54</a:t>
                </a:r>
                <a:r>
                  <a:rPr lang="en-US" b="1" baseline="30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0</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64’) =  </a:t>
                </a:r>
                <a14:m>
                  <m:oMath xmlns:m="http://schemas.openxmlformats.org/officeDocument/2006/math">
                    <m:f>
                      <m:fPr>
                        <m:ctrlP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num>
                      <m:den>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2000" b="1" i="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 </m:t>
                        </m:r>
                      </m:den>
                    </m:f>
                  </m:oMath>
                </a14:m>
                <a:r>
                  <a:rPr lang="en-US" dirty="0">
                    <a:latin typeface="Times New Roman" panose="02020603050405020304" pitchFamily="18" charset="0"/>
                    <a:ea typeface="Times New Roman" panose="02020603050405020304" pitchFamily="18" charset="0"/>
                    <a:cs typeface="Times New Roman" panose="02020603050405020304" pitchFamily="18" charset="0"/>
                  </a:rPr>
                  <a:t>On rearranging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Substitute known values of </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Sin (54</a:t>
                </a:r>
                <a:r>
                  <a:rPr lang="en-US"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0</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64’), </a:t>
                </a: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AD and AE in above relation</a:t>
                </a:r>
                <a:r>
                  <a:rPr lang="en-US" dirty="0">
                    <a:latin typeface="Times New Roman" panose="02020603050405020304" pitchFamily="18" charset="0"/>
                    <a:ea typeface="Times New Roman" panose="02020603050405020304" pitchFamily="18" charset="0"/>
                    <a:cs typeface="Times New Roman" panose="02020603050405020304" pitchFamily="18" charset="0"/>
                  </a:rPr>
                  <a:t> we get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0.8164 =  </a:t>
                </a:r>
                <a14:m>
                  <m:oMath xmlns:m="http://schemas.openxmlformats.org/officeDocument/2006/math">
                    <m:f>
                      <m:fPr>
                        <m:ctrlP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m:t>
                            </m:r>
                          </m:sup>
                        </m:sSup>
                      </m:num>
                      <m:den>
                        <m: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2000" b="1" i="1" baseline="30000">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 </m:t>
                        </m:r>
                      </m:den>
                    </m:f>
                  </m:oMath>
                </a14:m>
                <a:r>
                  <a:rPr lang="en-US" dirty="0">
                    <a:latin typeface="Times New Roman" panose="02020603050405020304" pitchFamily="18" charset="0"/>
                    <a:ea typeface="Calibri" panose="020F0502020204030204" pitchFamily="34" charset="0"/>
                    <a:cs typeface="Times New Roman" panose="02020603050405020304" pitchFamily="18" charset="0"/>
                  </a:rPr>
                  <a:t>   On rearranging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14:m>
                  <m:oMath xmlns:m="http://schemas.openxmlformats.org/officeDocument/2006/math">
                    <m:f>
                      <m:fPr>
                        <m:ctrlPr>
                          <a:rPr lang="en-US" sz="2000" b="1" i="1"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US" sz="2000" b="1" i="1" u="sng">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n-US" sz="2000" b="1" i="1" u="sng">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2000" b="1" i="1" baseline="300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num>
                      <m:den>
                        <m:sSup>
                          <m:sSupPr>
                            <m:ctrlPr>
                              <a:rPr lang="en-US" sz="2000" b="1" i="1" u="sng">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sup>
                        </m:sSup>
                      </m:den>
                    </m:f>
                  </m:oMath>
                </a14:m>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  </a:t>
                </a:r>
                <a14:m>
                  <m:oMath xmlns:m="http://schemas.openxmlformats.org/officeDocument/2006/math">
                    <m:f>
                      <m:fPr>
                        <m:ctrlPr>
                          <a:rPr lang="en-US" sz="2000" b="1"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b="1" i="1" u="sng">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𝟏</m:t>
                        </m:r>
                      </m:num>
                      <m:den>
                        <m:r>
                          <a:rPr lang="en-US" sz="2000" b="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000" b="1" i="1" u="sng">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𝟎</m:t>
                        </m:r>
                        <m:r>
                          <a:rPr lang="en-US" sz="2000" b="1" u="sng">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000" b="1" i="1" u="sng">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𝟖𝟏𝟔𝟒</m:t>
                        </m:r>
                        <m:r>
                          <a:rPr lang="en-US" sz="2000" b="1" u="sng">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den>
                    </m:f>
                  </m:oMath>
                </a14:m>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14:m>
                  <m:oMath xmlns:m="http://schemas.openxmlformats.org/officeDocument/2006/math">
                    <m:f>
                      <m:fPr>
                        <m:ctrlPr>
                          <a:rPr lang="en-US" sz="2000" b="1" i="1" smtClean="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num>
                      <m:den>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den>
                    </m:f>
                  </m:oMath>
                </a14:m>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+ 1 = 1.225  </a:t>
                </a:r>
              </a:p>
              <a:p>
                <a:pPr>
                  <a:lnSpc>
                    <a:spcPct val="115000"/>
                  </a:lnSpc>
                  <a:spcAft>
                    <a:spcPts val="1000"/>
                  </a:spcAft>
                </a:pPr>
                <a14:m>
                  <m:oMath xmlns:m="http://schemas.openxmlformats.org/officeDocument/2006/math">
                    <m:f>
                      <m:fPr>
                        <m:ctrlPr>
                          <a:rPr lang="en-US" b="1" i="1" smtClean="0">
                            <a:solidFill>
                              <a:srgbClr val="FF0000"/>
                            </a:solidFill>
                            <a:latin typeface="Cambria Math" panose="02040503050406030204" pitchFamily="18" charset="0"/>
                          </a:rPr>
                        </m:ctrlPr>
                      </m:fPr>
                      <m:num>
                        <m:sSup>
                          <m:sSupPr>
                            <m:ctrlPr>
                              <a:rPr lang="en-US" b="1" i="1" u="sng">
                                <a:solidFill>
                                  <a:srgbClr val="FF0000"/>
                                </a:solidFill>
                                <a:latin typeface="Cambria Math" panose="02040503050406030204" pitchFamily="18" charset="0"/>
                              </a:rPr>
                            </m:ctrlPr>
                          </m:sSupPr>
                          <m:e>
                            <m:r>
                              <a:rPr lang="en-US" b="1" i="1">
                                <a:solidFill>
                                  <a:srgbClr val="FF0000"/>
                                </a:solidFill>
                                <a:latin typeface="Cambria Math" panose="02040503050406030204" pitchFamily="18" charset="0"/>
                              </a:rPr>
                              <m:t>𝒓</m:t>
                            </m:r>
                          </m:e>
                          <m:sup>
                            <m:r>
                              <a:rPr lang="en-US" b="1" baseline="30000">
                                <a:solidFill>
                                  <a:srgbClr val="FF0000"/>
                                </a:solidFill>
                                <a:latin typeface="Cambria Math" panose="02040503050406030204" pitchFamily="18" charset="0"/>
                              </a:rPr>
                              <m:t>+</m:t>
                            </m:r>
                          </m:sup>
                        </m:sSup>
                      </m:num>
                      <m:den>
                        <m:sSup>
                          <m:sSupPr>
                            <m:ctrlPr>
                              <a:rPr lang="en-US" b="1" i="1" u="sng">
                                <a:solidFill>
                                  <a:srgbClr val="FF0000"/>
                                </a:solidFill>
                                <a:latin typeface="Cambria Math" panose="02040503050406030204" pitchFamily="18" charset="0"/>
                              </a:rPr>
                            </m:ctrlPr>
                          </m:sSupPr>
                          <m:e>
                            <m:r>
                              <a:rPr lang="en-US" b="1" i="1">
                                <a:solidFill>
                                  <a:srgbClr val="FF0000"/>
                                </a:solidFill>
                                <a:latin typeface="Cambria Math" panose="02040503050406030204" pitchFamily="18" charset="0"/>
                              </a:rPr>
                              <m:t>𝒓</m:t>
                            </m:r>
                          </m:e>
                          <m:sup>
                            <m:r>
                              <a:rPr lang="en-US" b="1" i="1" baseline="30000">
                                <a:solidFill>
                                  <a:srgbClr val="FF0000"/>
                                </a:solidFill>
                                <a:latin typeface="Cambria Math" panose="02040503050406030204" pitchFamily="18" charset="0"/>
                              </a:rPr>
                              <m:t>−</m:t>
                            </m:r>
                          </m:sup>
                        </m:sSup>
                      </m:den>
                    </m:f>
                  </m:oMath>
                </a14:m>
                <a:r>
                  <a:rPr lang="en-US" b="1" dirty="0">
                    <a:solidFill>
                      <a:srgbClr val="FF0000"/>
                    </a:solidFill>
                    <a:latin typeface="Times New Roman" panose="02020603050405020304" pitchFamily="18" charset="0"/>
                    <a:cs typeface="Times New Roman" panose="02020603050405020304" pitchFamily="18" charset="0"/>
                  </a:rPr>
                  <a:t>= 1.225 – 1  = 0.225</a:t>
                </a:r>
              </a:p>
              <a:p>
                <a:pPr>
                  <a:lnSpc>
                    <a:spcPct val="115000"/>
                  </a:lnSpc>
                  <a:spcAft>
                    <a:spcPts val="1000"/>
                  </a:spcAft>
                </a:pPr>
                <a:endParaRPr lang="en-US" sz="1600" b="1"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4" name="Rectangle 3">
                <a:extLst>
                  <a:ext uri="{FF2B5EF4-FFF2-40B4-BE49-F238E27FC236}">
                    <a16:creationId xmlns:a14="http://schemas.microsoft.com/office/drawing/2010/main" xmlns="" xmlns:a16="http://schemas.microsoft.com/office/drawing/2014/main" id="{E5B04D85-A3F6-40D2-B658-F22A3528420C}"/>
                  </a:ext>
                </a:extLst>
              </p:cNvPr>
              <p:cNvSpPr>
                <a:spLocks noRot="1" noChangeAspect="1" noMove="1" noResize="1" noEditPoints="1" noAdjustHandles="1" noChangeArrowheads="1" noChangeShapeType="1" noTextEdit="1"/>
              </p:cNvSpPr>
              <p:nvPr/>
            </p:nvSpPr>
            <p:spPr>
              <a:xfrm>
                <a:off x="4067944" y="826561"/>
                <a:ext cx="4968552" cy="6598794"/>
              </a:xfrm>
              <a:prstGeom prst="rect">
                <a:avLst/>
              </a:prstGeom>
              <a:blipFill>
                <a:blip r:embed="rId4"/>
                <a:stretch>
                  <a:fillRect l="-982" t="-277"/>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CE8EF875-F852-4D11-8751-E4C92586133D}"/>
              </a:ext>
            </a:extLst>
          </p:cNvPr>
          <p:cNvSpPr txBox="1"/>
          <p:nvPr/>
        </p:nvSpPr>
        <p:spPr>
          <a:xfrm>
            <a:off x="1775695" y="3501008"/>
            <a:ext cx="1161536" cy="369332"/>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Figure (a)</a:t>
            </a:r>
          </a:p>
        </p:txBody>
      </p:sp>
      <p:sp>
        <p:nvSpPr>
          <p:cNvPr id="9" name="TextBox 8">
            <a:extLst>
              <a:ext uri="{FF2B5EF4-FFF2-40B4-BE49-F238E27FC236}">
                <a16:creationId xmlns:a16="http://schemas.microsoft.com/office/drawing/2014/main" id="{22415FB1-EDEB-4CF9-8732-B74F3D9DF853}"/>
              </a:ext>
            </a:extLst>
          </p:cNvPr>
          <p:cNvSpPr txBox="1"/>
          <p:nvPr/>
        </p:nvSpPr>
        <p:spPr>
          <a:xfrm>
            <a:off x="1758984" y="6216169"/>
            <a:ext cx="1174360" cy="369332"/>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Figure (b)</a:t>
            </a:r>
          </a:p>
        </p:txBody>
      </p:sp>
      <p:pic>
        <p:nvPicPr>
          <p:cNvPr id="2" name="Picture 1">
            <a:extLst>
              <a:ext uri="{FF2B5EF4-FFF2-40B4-BE49-F238E27FC236}">
                <a16:creationId xmlns:a16="http://schemas.microsoft.com/office/drawing/2014/main" id="{88655313-D727-4411-A310-1D109B590003}"/>
              </a:ext>
            </a:extLst>
          </p:cNvPr>
          <p:cNvPicPr>
            <a:picLocks noChangeAspect="1"/>
          </p:cNvPicPr>
          <p:nvPr/>
        </p:nvPicPr>
        <p:blipFill>
          <a:blip r:embed="rId5"/>
          <a:stretch>
            <a:fillRect/>
          </a:stretch>
        </p:blipFill>
        <p:spPr>
          <a:xfrm>
            <a:off x="1213462" y="3936737"/>
            <a:ext cx="2602961" cy="227943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0CE3D7A-B6C6-49CA-BA45-42C8055C2928}"/>
              </a:ext>
            </a:extLst>
          </p:cNvPr>
          <p:cNvSpPr>
            <a:spLocks noChangeArrowheads="1"/>
          </p:cNvSpPr>
          <p:nvPr/>
        </p:nvSpPr>
        <p:spPr bwMode="auto">
          <a:xfrm>
            <a:off x="1043608" y="75982"/>
            <a:ext cx="810039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b="1" i="0" u="sng" strike="noStrike" cap="none" normalizeH="0" baseline="0" dirty="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3) Co-ordination number Six (Octahedral</a:t>
            </a:r>
            <a:r>
              <a:rPr kumimoji="0" lang="en-US" altLang="en-US" b="1" i="0" u="sng"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en-US"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smaller positive charge of radius r</a:t>
            </a:r>
            <a:r>
              <a:rPr kumimoji="0" lang="en-US" altLang="en-US" b="0" i="0" u="none" strike="noStrike" cap="none" normalizeH="0" baseline="3000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is in contact with three negative ions of radius r </a:t>
            </a:r>
            <a:r>
              <a:rPr kumimoji="0" lang="en-US" altLang="en-US" b="0" i="0" u="none" strike="noStrike" cap="none" normalizeH="0" baseline="3000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as shown in figure </a:t>
            </a:r>
            <a:endParaRPr kumimoji="0" lang="en-US" altLang="en-US" b="0" i="0" u="none" strike="noStrike" cap="none" normalizeH="0" baseline="0" dirty="0">
              <a:ln>
                <a:noFill/>
              </a:ln>
              <a:solidFill>
                <a:srgbClr val="002060"/>
              </a:solidFill>
              <a:effectLst/>
              <a:latin typeface="Arial" panose="020B0604020202020204" pitchFamily="34" charset="0"/>
            </a:endParaRPr>
          </a:p>
        </p:txBody>
      </p:sp>
      <p:sp>
        <p:nvSpPr>
          <p:cNvPr id="6" name="Rectangle 5">
            <a:extLst>
              <a:ext uri="{FF2B5EF4-FFF2-40B4-BE49-F238E27FC236}">
                <a16:creationId xmlns:a16="http://schemas.microsoft.com/office/drawing/2014/main" id="{E736AE6B-E1BB-4074-B8E6-C48866980E47}"/>
              </a:ext>
            </a:extLst>
          </p:cNvPr>
          <p:cNvSpPr/>
          <p:nvPr/>
        </p:nvSpPr>
        <p:spPr>
          <a:xfrm>
            <a:off x="1043608" y="722313"/>
            <a:ext cx="8100392" cy="1200329"/>
          </a:xfrm>
          <a:prstGeom prst="rect">
            <a:avLst/>
          </a:prstGeom>
        </p:spPr>
        <p:txBody>
          <a:bodyPr wrap="square">
            <a:spAutoFit/>
          </a:bodyPr>
          <a:lstStyle/>
          <a:p>
            <a:r>
              <a:rPr lang="en-US" dirty="0">
                <a:solidFill>
                  <a:srgbClr val="002060"/>
                </a:solidFill>
                <a:latin typeface="Times New Roman" panose="02020603050405020304" pitchFamily="18" charset="0"/>
                <a:ea typeface="Calibri" panose="020F0502020204030204" pitchFamily="34" charset="0"/>
              </a:rPr>
              <a:t>The smaller positive ion having radius r</a:t>
            </a:r>
            <a:r>
              <a:rPr lang="en-US" baseline="30000" dirty="0">
                <a:solidFill>
                  <a:srgbClr val="002060"/>
                </a:solidFill>
                <a:latin typeface="Times New Roman" panose="02020603050405020304" pitchFamily="18" charset="0"/>
                <a:ea typeface="Calibri" panose="020F0502020204030204" pitchFamily="34" charset="0"/>
              </a:rPr>
              <a:t>+</a:t>
            </a:r>
            <a:r>
              <a:rPr lang="en-US" dirty="0">
                <a:solidFill>
                  <a:srgbClr val="002060"/>
                </a:solidFill>
                <a:latin typeface="Times New Roman" panose="02020603050405020304" pitchFamily="18" charset="0"/>
                <a:ea typeface="Calibri" panose="020F0502020204030204" pitchFamily="34" charset="0"/>
              </a:rPr>
              <a:t> touches with 6 larger negative ions having radius r</a:t>
            </a:r>
            <a:r>
              <a:rPr lang="en-US" baseline="30000" dirty="0">
                <a:solidFill>
                  <a:srgbClr val="002060"/>
                </a:solidFill>
                <a:latin typeface="Times New Roman" panose="02020603050405020304" pitchFamily="18" charset="0"/>
                <a:ea typeface="Calibri" panose="020F0502020204030204" pitchFamily="34" charset="0"/>
              </a:rPr>
              <a:t>-</a:t>
            </a:r>
            <a:r>
              <a:rPr lang="en-US" dirty="0">
                <a:solidFill>
                  <a:srgbClr val="002060"/>
                </a:solidFill>
                <a:latin typeface="Times New Roman" panose="02020603050405020304" pitchFamily="18" charset="0"/>
                <a:ea typeface="Calibri" panose="020F0502020204030204" pitchFamily="34" charset="0"/>
              </a:rPr>
              <a:t>. Only four negative ions are shown in figure but there are two more anions are present i.e. one anion above plane and another anion present below the plane of the paper.</a:t>
            </a:r>
            <a:endParaRPr lang="en-US" dirty="0">
              <a:solidFill>
                <a:srgbClr val="002060"/>
              </a:solidFill>
            </a:endParaRPr>
          </a:p>
        </p:txBody>
      </p:sp>
      <p:pic>
        <p:nvPicPr>
          <p:cNvPr id="7" name="Picture 6" descr="C:\Users\a\Desktop\CHEMISTRY\P_20161016_201209_2.jpg">
            <a:extLst>
              <a:ext uri="{FF2B5EF4-FFF2-40B4-BE49-F238E27FC236}">
                <a16:creationId xmlns:a16="http://schemas.microsoft.com/office/drawing/2014/main" id="{AAB9551D-03E9-4DC4-9BA3-2F379A1EFC6C}"/>
              </a:ext>
            </a:extLst>
          </p:cNvPr>
          <p:cNvPicPr/>
          <p:nvPr/>
        </p:nvPicPr>
        <p:blipFill>
          <a:blip r:embed="rId2" cstate="print">
            <a:duotone>
              <a:schemeClr val="accent3">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043608" y="2132856"/>
            <a:ext cx="2520280" cy="2377467"/>
          </a:xfrm>
          <a:prstGeom prst="rect">
            <a:avLst/>
          </a:prstGeom>
          <a:noFill/>
        </p:spPr>
      </p:pic>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2E3A6F03-ED19-4E81-89C1-D2481240D958}"/>
                  </a:ext>
                </a:extLst>
              </p:cNvPr>
              <p:cNvSpPr/>
              <p:nvPr/>
            </p:nvSpPr>
            <p:spPr>
              <a:xfrm>
                <a:off x="3563888" y="1628800"/>
                <a:ext cx="5400600" cy="2512291"/>
              </a:xfrm>
              <a:prstGeom prst="rect">
                <a:avLst/>
              </a:prstGeom>
            </p:spPr>
            <p:txBody>
              <a:bodyPr wrap="square">
                <a:spAutoFit/>
              </a:bodyPr>
              <a:lstStyle/>
              <a:p>
                <a:pPr>
                  <a:lnSpc>
                    <a:spcPct val="115000"/>
                  </a:lnSpc>
                </a:pPr>
                <a:r>
                  <a:rPr lang="en-US" dirty="0">
                    <a:latin typeface="Times New Roman" panose="02020603050405020304" pitchFamily="18" charset="0"/>
                    <a:ea typeface="Calibri" panose="020F0502020204030204" pitchFamily="34" charset="0"/>
                    <a:cs typeface="Times New Roman" panose="02020603050405020304" pitchFamily="18" charset="0"/>
                  </a:rPr>
                  <a:t>From Figure,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AB=BC=AC= 2r </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solidFill>
                    <a:srgbClr val="CC009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dirty="0">
                    <a:latin typeface="Times New Roman" panose="02020603050405020304" pitchFamily="18" charset="0"/>
                    <a:ea typeface="Calibri" panose="020F0502020204030204" pitchFamily="34" charset="0"/>
                    <a:cs typeface="Times New Roman" panose="02020603050405020304" pitchFamily="18" charset="0"/>
                  </a:rPr>
                  <a:t>Therefore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BD = r </a:t>
                </a:r>
                <a:r>
                  <a:rPr lang="en-US" b="1" baseline="30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 AB = (r</a:t>
                </a:r>
                <a:r>
                  <a:rPr lang="en-US" b="1" baseline="30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+r </a:t>
                </a:r>
                <a:r>
                  <a:rPr lang="en-US" b="1" baseline="30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and &lt; ABC = 45</a:t>
                </a:r>
                <a:r>
                  <a:rPr lang="en-US" b="1" baseline="30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dirty="0">
                    <a:latin typeface="Times New Roman" panose="02020603050405020304" pitchFamily="18" charset="0"/>
                    <a:ea typeface="Calibri" panose="020F0502020204030204" pitchFamily="34" charset="0"/>
                    <a:cs typeface="Times New Roman" panose="02020603050405020304" pitchFamily="18" charset="0"/>
                  </a:rPr>
                  <a:t>Consider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ABD  for Trigonometry</a:t>
                </a:r>
                <a:endParaRPr lang="en-US" sz="1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dirty="0">
                    <a:latin typeface="Times New Roman" panose="02020603050405020304" pitchFamily="18" charset="0"/>
                    <a:ea typeface="Calibri" panose="020F0502020204030204" pitchFamily="34" charset="0"/>
                    <a:cs typeface="Times New Roman" panose="02020603050405020304" pitchFamily="18" charset="0"/>
                  </a:rPr>
                  <a:t>Therefore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&lt; ABD = ө = 45</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0</a:t>
                </a:r>
                <a:endParaRPr lang="en-US" sz="1600" b="1" dirty="0">
                  <a:solidFill>
                    <a:srgbClr val="CC009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dirty="0">
                    <a:latin typeface="Times New Roman" panose="02020603050405020304" pitchFamily="18" charset="0"/>
                    <a:ea typeface="Calibri" panose="020F0502020204030204" pitchFamily="34" charset="0"/>
                    <a:cs typeface="Times New Roman" panose="02020603050405020304" pitchFamily="18" charset="0"/>
                  </a:rPr>
                  <a:t>consider </a:t>
                </a: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Cos (ө) = </a:t>
                </a:r>
                <a14:m>
                  <m:oMath xmlns:m="http://schemas.openxmlformats.org/officeDocument/2006/math">
                    <m:f>
                      <m:fPr>
                        <m:ctrlP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b="1" i="1" smtClean="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𝑩</m:t>
                        </m:r>
                        <m: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𝑫</m:t>
                        </m:r>
                      </m:num>
                      <m:den>
                        <m: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𝑨𝑩</m:t>
                        </m:r>
                      </m:den>
                    </m:f>
                  </m:oMath>
                </a14:m>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S</a:t>
                </a:r>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ubstitute known values of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Cos (45), </a:t>
                </a:r>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BD and AB in above relation</a:t>
                </a:r>
                <a:r>
                  <a:rPr lang="en-US" dirty="0">
                    <a:latin typeface="Times New Roman" panose="02020603050405020304" pitchFamily="18" charset="0"/>
                    <a:ea typeface="Times New Roman" panose="02020603050405020304" pitchFamily="18" charset="0"/>
                    <a:cs typeface="Times New Roman" panose="02020603050405020304" pitchFamily="18" charset="0"/>
                  </a:rPr>
                  <a:t> we get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Rectangle 7">
                <a:extLst>
                  <a:ext uri="{FF2B5EF4-FFF2-40B4-BE49-F238E27FC236}">
                    <a16:creationId xmlns:a14="http://schemas.microsoft.com/office/drawing/2010/main" xmlns="" xmlns:a16="http://schemas.microsoft.com/office/drawing/2014/main" id="{2E3A6F03-ED19-4E81-89C1-D2481240D958}"/>
                  </a:ext>
                </a:extLst>
              </p:cNvPr>
              <p:cNvSpPr>
                <a:spLocks noRot="1" noChangeAspect="1" noMove="1" noResize="1" noEditPoints="1" noAdjustHandles="1" noChangeArrowheads="1" noChangeShapeType="1" noTextEdit="1"/>
              </p:cNvSpPr>
              <p:nvPr/>
            </p:nvSpPr>
            <p:spPr>
              <a:xfrm>
                <a:off x="3563888" y="1628800"/>
                <a:ext cx="5400600" cy="2512291"/>
              </a:xfrm>
              <a:prstGeom prst="rect">
                <a:avLst/>
              </a:prstGeom>
              <a:blipFill>
                <a:blip r:embed="rId4"/>
                <a:stretch>
                  <a:fillRect l="-1016" t="-485" b="-194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6C3A8F0-B4DA-4366-9BB5-B508E52B7A75}"/>
                  </a:ext>
                </a:extLst>
              </p:cNvPr>
              <p:cNvSpPr/>
              <p:nvPr/>
            </p:nvSpPr>
            <p:spPr>
              <a:xfrm>
                <a:off x="3657106" y="4033704"/>
                <a:ext cx="5379390" cy="2707664"/>
              </a:xfrm>
              <a:prstGeom prst="rect">
                <a:avLst/>
              </a:prstGeom>
            </p:spPr>
            <p:txBody>
              <a:bodyPr wrap="square">
                <a:spAutoFit/>
              </a:bodyPr>
              <a:lstStyle/>
              <a:p>
                <a:pPr>
                  <a:lnSpc>
                    <a:spcPct val="115000"/>
                  </a:lnSpc>
                </a:pP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0.7071 =  </a:t>
                </a:r>
                <a14:m>
                  <m:oMath xmlns:m="http://schemas.openxmlformats.org/officeDocument/2006/math">
                    <m:f>
                      <m:fPr>
                        <m:ctrlP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m:t>
                            </m:r>
                          </m:sup>
                        </m:sSup>
                      </m:num>
                      <m:den>
                        <m: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2000" b="1" i="1" baseline="30000">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055B19"/>
                            </a:solidFill>
                            <a:effectLst/>
                            <a:latin typeface="Cambria Math" panose="02040503050406030204" pitchFamily="18" charset="0"/>
                            <a:ea typeface="Calibri" panose="020F0502020204030204" pitchFamily="34" charset="0"/>
                            <a:cs typeface="Times New Roman" panose="02020603050405020304" pitchFamily="18" charset="0"/>
                          </a:rPr>
                          <m:t>) </m:t>
                        </m:r>
                      </m:den>
                    </m:f>
                  </m:oMath>
                </a14:m>
                <a:r>
                  <a:rPr lang="en-US" dirty="0">
                    <a:latin typeface="Times New Roman" panose="02020603050405020304" pitchFamily="18" charset="0"/>
                    <a:ea typeface="Calibri" panose="020F0502020204030204" pitchFamily="34" charset="0"/>
                    <a:cs typeface="Times New Roman" panose="02020603050405020304" pitchFamily="18" charset="0"/>
                  </a:rPr>
                  <a:t>   on rearranging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14:m>
                  <m:oMath xmlns:m="http://schemas.openxmlformats.org/officeDocument/2006/math">
                    <m:f>
                      <m:fPr>
                        <m:ctrlPr>
                          <a:rPr lang="en-US" sz="2000" b="1" i="1" smtClean="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2000" b="1" i="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num>
                      <m:den>
                        <m:sSup>
                          <m:sSupPr>
                            <m:ctrlP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den>
                    </m:f>
                  </m:oMath>
                </a14:m>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  </a:t>
                </a:r>
                <a14:m>
                  <m:oMath xmlns:m="http://schemas.openxmlformats.org/officeDocument/2006/math">
                    <m:f>
                      <m:fPr>
                        <m:ctrlP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𝟏</m:t>
                        </m:r>
                      </m:num>
                      <m:den>
                        <m:r>
                          <a:rPr lang="en-US" sz="2000" b="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𝟎</m:t>
                        </m:r>
                        <m:r>
                          <a:rPr lang="en-US" sz="2000" b="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𝟕𝟎𝟕𝟏</m:t>
                        </m:r>
                        <m:r>
                          <a:rPr lang="en-US" sz="2000" b="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 </m:t>
                        </m:r>
                      </m:den>
                    </m:f>
                  </m:oMath>
                </a14:m>
                <a:endParaRPr lang="en-US" sz="1600" b="1" dirty="0">
                  <a:solidFill>
                    <a:srgbClr val="CC009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14:m>
                  <m:oMath xmlns:m="http://schemas.openxmlformats.org/officeDocument/2006/math">
                    <m:f>
                      <m:fPr>
                        <m:ctrlPr>
                          <a:rPr lang="en-US" sz="2000" b="1" i="1" smtClean="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num>
                      <m:den>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den>
                    </m:f>
                  </m:oMath>
                </a14:m>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+ 1 = 1.414</a:t>
                </a:r>
                <a:endParaRPr lang="en-US" sz="1600" b="1" dirty="0">
                  <a:solidFill>
                    <a:srgbClr val="CC009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14:m>
                  <m:oMath xmlns:m="http://schemas.openxmlformats.org/officeDocument/2006/math">
                    <m:f>
                      <m:fPr>
                        <m:ctrlP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num>
                      <m:den>
                        <m:sSup>
                          <m:sSupPr>
                            <m:ctrlPr>
                              <a:rPr lang="en-US" sz="2000" b="1" i="1" u="sng">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CC0099"/>
                                </a:solidFill>
                                <a:effectLst/>
                                <a:latin typeface="Cambria Math" panose="02040503050406030204" pitchFamily="18" charset="0"/>
                                <a:ea typeface="Calibri" panose="020F0502020204030204" pitchFamily="34" charset="0"/>
                                <a:cs typeface="Times New Roman" panose="02020603050405020304" pitchFamily="18" charset="0"/>
                              </a:rPr>
                              <m:t>−</m:t>
                            </m:r>
                          </m:sup>
                        </m:sSup>
                      </m:den>
                    </m:f>
                  </m:oMath>
                </a14:m>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1.414 – 1</a:t>
                </a:r>
                <a:endParaRPr lang="en-US" sz="1600" b="1" dirty="0">
                  <a:solidFill>
                    <a:srgbClr val="CC009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14:m>
                  <m:oMath xmlns:m="http://schemas.openxmlformats.org/officeDocument/2006/math">
                    <m:f>
                      <m:fPr>
                        <m:ctrlPr>
                          <a:rPr lang="en-US" sz="2000" b="1" i="1" smtClean="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num>
                      <m:den>
                        <m:sSup>
                          <m:sSupPr>
                            <m:ctrlPr>
                              <a:rPr lang="en-US" sz="2000" b="1" i="1" u="sng">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b="1" i="1">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𝒓</m:t>
                            </m:r>
                          </m:e>
                          <m:sup>
                            <m:r>
                              <a:rPr lang="en-US" sz="2000" b="1" i="1" baseline="30000">
                                <a:solidFill>
                                  <a:srgbClr val="0B550F"/>
                                </a:solidFill>
                                <a:effectLst/>
                                <a:latin typeface="Cambria Math" panose="02040503050406030204" pitchFamily="18" charset="0"/>
                                <a:ea typeface="Calibri" panose="020F0502020204030204" pitchFamily="34" charset="0"/>
                                <a:cs typeface="Times New Roman" panose="02020603050405020304" pitchFamily="18" charset="0"/>
                              </a:rPr>
                              <m:t>−</m:t>
                            </m:r>
                          </m:sup>
                        </m:sSup>
                      </m:den>
                    </m:f>
                  </m:oMath>
                </a14:m>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0.414</a:t>
                </a:r>
                <a:endParaRPr lang="en-US" sz="1600" b="1" dirty="0">
                  <a:solidFill>
                    <a:srgbClr val="CC0099"/>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06C3A8F0-B4DA-4366-9BB5-B508E52B7A75}"/>
                  </a:ext>
                </a:extLst>
              </p:cNvPr>
              <p:cNvSpPr>
                <a:spLocks noRot="1" noChangeAspect="1" noMove="1" noResize="1" noEditPoints="1" noAdjustHandles="1" noChangeArrowheads="1" noChangeShapeType="1" noTextEdit="1"/>
              </p:cNvSpPr>
              <p:nvPr/>
            </p:nvSpPr>
            <p:spPr>
              <a:xfrm>
                <a:off x="3657106" y="4033704"/>
                <a:ext cx="5379390" cy="2707664"/>
              </a:xfrm>
              <a:prstGeom prst="rect">
                <a:avLst/>
              </a:prstGeom>
              <a:blipFill>
                <a:blip r:embed="rId5"/>
                <a:stretch>
                  <a:fillRect l="-1020" t="-901" b="-450"/>
                </a:stretch>
              </a:blipFill>
            </p:spPr>
            <p:txBody>
              <a:bodyPr/>
              <a:lstStyle/>
              <a:p>
                <a:r>
                  <a:rPr lang="en-US">
                    <a:noFill/>
                  </a:rPr>
                  <a:t> </a:t>
                </a:r>
              </a:p>
            </p:txBody>
          </p:sp>
        </mc:Fallback>
      </mc:AlternateContent>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CD71FE-3A72-4528-88BC-4756295E80C1}"/>
              </a:ext>
            </a:extLst>
          </p:cNvPr>
          <p:cNvSpPr/>
          <p:nvPr/>
        </p:nvSpPr>
        <p:spPr>
          <a:xfrm>
            <a:off x="971600" y="260648"/>
            <a:ext cx="7920880" cy="5661550"/>
          </a:xfrm>
          <a:prstGeom prst="rect">
            <a:avLst/>
          </a:prstGeom>
        </p:spPr>
        <p:txBody>
          <a:bodyPr wrap="square">
            <a:spAutoFit/>
          </a:bodyPr>
          <a:lstStyle/>
          <a:p>
            <a:pPr algn="just">
              <a:lnSpc>
                <a:spcPct val="115000"/>
              </a:lnSpc>
              <a:spcBef>
                <a:spcPts val="600"/>
              </a:spcBef>
            </a:pPr>
            <a:r>
              <a:rPr 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 cautionary word on radius ratio</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On the basis of geometric consideration the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radius ratio provides useful information about the possibility of co-ordination number and possible structure for ionic solid.</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The radius ratio does not necessarily and completely reliable method for predicting which structure is actually adopted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but there are some other factors also considered.</a:t>
            </a:r>
            <a:endParaRPr lang="en-US" sz="1600" b="1" dirty="0">
              <a:solidFill>
                <a:srgbClr val="CC0099"/>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60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radius ratio predicts the correct structure but there are some exceptions where they predict the wrong prediction for the structure. Therefore it is essential to examine the assumptions of radius ratio concept. </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600"/>
              </a:spcAft>
            </a:pPr>
            <a:r>
              <a:rPr 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Assumptions of radius ratio concept</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rabicPeriod"/>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Accurate radii of cations and anions must be known</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p>
          <a:p>
            <a:pPr marL="285750" marR="0" lvl="0" indent="-285750" algn="just">
              <a:lnSpc>
                <a:spcPct val="115000"/>
              </a:lnSpc>
              <a:spcBef>
                <a:spcPts val="0"/>
              </a:spcBef>
              <a:spcAft>
                <a:spcPts val="0"/>
              </a:spcAft>
              <a:buFont typeface="Arial" panose="020B0604020202020204" pitchFamily="34" charset="0"/>
              <a:buChar char="•"/>
            </a:pP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The values of ionic radii cannot be measured absolutely but are estimated.</a:t>
            </a:r>
            <a:endPar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285750" marR="0" lvl="0" indent="-285750" algn="just">
              <a:lnSpc>
                <a:spcPct val="115000"/>
              </a:lnSpc>
              <a:spcBef>
                <a:spcPts val="0"/>
              </a:spcBef>
              <a:spcAft>
                <a:spcPts val="0"/>
              </a:spcAft>
              <a:buFont typeface="Arial" panose="020B0604020202020204" pitchFamily="34" charset="0"/>
              <a:buChar char="•"/>
            </a:pP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ionic radii are not completely accurate and reliable. </a:t>
            </a:r>
          </a:p>
          <a:p>
            <a:pPr marL="285750" marR="0" lvl="0" indent="-285750" algn="just">
              <a:lnSpc>
                <a:spcPct val="115000"/>
              </a:lnSpc>
              <a:spcBef>
                <a:spcPts val="0"/>
              </a:spcBef>
              <a:spcAft>
                <a:spcPts val="0"/>
              </a:spcAft>
              <a:buFont typeface="Arial" panose="020B0604020202020204" pitchFamily="34" charset="0"/>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The inter-ionic distance between cation and anions is determined by X- ray crystallography but it is difficult to obtain individual values for radius of cation and radius of anion. </a:t>
            </a:r>
          </a:p>
          <a:p>
            <a:pPr marL="285750" marR="0" lvl="0" indent="-285750" algn="just">
              <a:lnSpc>
                <a:spcPct val="115000"/>
              </a:lnSpc>
              <a:spcBef>
                <a:spcPts val="0"/>
              </a:spcBef>
              <a:spcAft>
                <a:spcPts val="0"/>
              </a:spcAft>
              <a:buFont typeface="Arial" panose="020B0604020202020204" pitchFamily="34" charset="0"/>
              <a:buChar char="•"/>
            </a:pP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The radius of ions is not constant but changes with its environment. Thus radius ratio changes with change in co-ordination number</a:t>
            </a:r>
            <a:endParaRPr lang="en-US" sz="1600" b="1" dirty="0">
              <a:solidFill>
                <a:srgbClr val="055B19"/>
              </a:solidFill>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7F4FDD-038D-450A-9CE5-5153D95F878F}"/>
              </a:ext>
            </a:extLst>
          </p:cNvPr>
          <p:cNvSpPr/>
          <p:nvPr/>
        </p:nvSpPr>
        <p:spPr>
          <a:xfrm>
            <a:off x="1043608" y="188640"/>
            <a:ext cx="7920880" cy="6109365"/>
          </a:xfrm>
          <a:prstGeom prst="rect">
            <a:avLst/>
          </a:prstGeom>
        </p:spPr>
        <p:txBody>
          <a:bodyPr wrap="square">
            <a:spAutoFit/>
          </a:bodyPr>
          <a:lstStyle/>
          <a:p>
            <a:pPr marL="228600" marR="0" algn="just">
              <a:lnSpc>
                <a:spcPct val="115000"/>
              </a:lnSpc>
              <a:spcBef>
                <a:spcPts val="0"/>
              </a:spcBef>
              <a:spcAft>
                <a:spcPts val="0"/>
              </a:spcAft>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Ex: 1-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ionic radius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increases</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3%</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when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co-ordination number increases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from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6 to 8</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15000"/>
              </a:lnSpc>
              <a:spcBef>
                <a:spcPts val="0"/>
              </a:spcBef>
              <a:spcAft>
                <a:spcPts val="0"/>
              </a:spcAft>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Ex: 2-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ionic radius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decreases 6%</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when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co-ordination number decreases from 6 to 4.</a:t>
            </a:r>
            <a:endParaRPr lang="en-US" sz="1600" b="1" dirty="0">
              <a:solidFill>
                <a:srgbClr val="055B19"/>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rabicPeriod"/>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ions behaves as hard inelastic spheres </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If the ions are not hard inelastic spheres then they are sometimes fitted into holes (interstitial sites) that are slightly too small therefore ions gets compressed and lattice structure may be distorted.</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rabicPeriod"/>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stable arrangements are possible only if the positive and negative ions touch each other </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p>
          <a:p>
            <a:pPr marL="285750" marR="0" lvl="0" indent="-285750" algn="just">
              <a:lnSpc>
                <a:spcPct val="115000"/>
              </a:lnSpc>
              <a:spcBef>
                <a:spcPts val="0"/>
              </a:spcBef>
              <a:spcAft>
                <a:spcPts val="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This assumption is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necessary to calculate the critical lower limit for radius ratio.</a:t>
            </a:r>
          </a:p>
          <a:p>
            <a:pPr marL="285750" marR="0" lvl="0" indent="-285750" algn="just">
              <a:lnSpc>
                <a:spcPct val="115000"/>
              </a:lnSpc>
              <a:spcBef>
                <a:spcPts val="0"/>
              </a:spcBef>
              <a:spcAft>
                <a:spcPts val="0"/>
              </a:spcAft>
              <a:buFont typeface="Arial" panose="020B0604020202020204" pitchFamily="34" charset="0"/>
              <a:buChar char="•"/>
            </a:pPr>
            <a:r>
              <a:rPr lang="en-US" sz="1700"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The positive and negative ions should touch each other so that cations and anions sufficiently close together to obtain maximum electrostatic attraction.</a:t>
            </a:r>
          </a:p>
          <a:p>
            <a:pPr marL="285750" marR="0" lvl="0" indent="-285750" algn="just">
              <a:lnSpc>
                <a:spcPct val="115000"/>
              </a:lnSpc>
              <a:spcBef>
                <a:spcPts val="0"/>
              </a:spcBef>
              <a:spcAft>
                <a:spcPts val="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Theoretically obtained structures where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the smaller metal ions trapped in its holes (cations not touches with anions) should be unstable. </a:t>
            </a:r>
          </a:p>
          <a:p>
            <a:pPr marL="285750" marR="0" lvl="0" indent="-285750" algn="just">
              <a:lnSpc>
                <a:spcPct val="115000"/>
              </a:lnSpc>
              <a:spcBef>
                <a:spcPts val="0"/>
              </a:spcBef>
              <a:spcAft>
                <a:spcPts val="0"/>
              </a:spcAft>
              <a:buFont typeface="Arial" panose="020B0604020202020204" pitchFamily="34" charset="0"/>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More electrostatic attraction is obtained by adopting different geometric arrangements with smaller co-ordination number so that ions can get closer to each other.</a:t>
            </a:r>
            <a:endParaRPr lang="en-US" sz="1600" b="1" dirty="0">
              <a:solidFill>
                <a:srgbClr val="CC0099"/>
              </a:solidFill>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BC9D62-8D8C-4C62-84A8-8FA564617433}"/>
              </a:ext>
            </a:extLst>
          </p:cNvPr>
          <p:cNvSpPr/>
          <p:nvPr/>
        </p:nvSpPr>
        <p:spPr>
          <a:xfrm>
            <a:off x="971600" y="260648"/>
            <a:ext cx="7776864" cy="6144759"/>
          </a:xfrm>
          <a:prstGeom prst="rect">
            <a:avLst/>
          </a:prstGeom>
        </p:spPr>
        <p:txBody>
          <a:bodyPr wrap="square">
            <a:spAutoFit/>
          </a:bodyPr>
          <a:lstStyle/>
          <a:p>
            <a:pPr marL="342900" marR="0" lvl="0" indent="-342900" algn="just">
              <a:lnSpc>
                <a:spcPct val="115000"/>
              </a:lnSpc>
              <a:spcBef>
                <a:spcPts val="0"/>
              </a:spcBef>
              <a:spcAft>
                <a:spcPts val="0"/>
              </a:spcAft>
              <a:buFont typeface="+mj-lt"/>
              <a:buAutoNum type="arabicPeriod" startAt="3"/>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ions must be spherical in shape </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285750" marR="0" lvl="0" indent="-285750" algn="just">
              <a:lnSpc>
                <a:spcPct val="115000"/>
              </a:lnSpc>
              <a:spcBef>
                <a:spcPts val="0"/>
              </a:spcBef>
              <a:spcAft>
                <a:spcPts val="0"/>
              </a:spcAft>
              <a:buFont typeface="Arial" panose="020B0604020202020204" pitchFamily="34" charset="0"/>
              <a:buChar char="•"/>
            </a:pP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The ions with a inert gas structure are considered to have spherical shape.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This includes majority of ions formed by elements in the main groups (S and P block elements). </a:t>
            </a:r>
          </a:p>
          <a:p>
            <a:pPr marL="285750" marR="0" lvl="0" indent="-285750" algn="just">
              <a:lnSpc>
                <a:spcPct val="115000"/>
              </a:lnSpc>
              <a:spcBef>
                <a:spcPts val="0"/>
              </a:spcBef>
              <a:spcAft>
                <a:spcPts val="0"/>
              </a:spcAft>
              <a:buFont typeface="Arial" panose="020B0604020202020204" pitchFamily="34" charset="0"/>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The ions such as Ga</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In</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Tl</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Sn</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Pb</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I</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+3</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I etc. contain inert pairs. These ions do not have centre of symmetry hence the structure show some distortions with metal ion not at centre.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Since some transition metal ions with partially filled d orbitals are not spherical.</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15000"/>
              </a:lnSpc>
              <a:spcBef>
                <a:spcPts val="0"/>
              </a:spcBef>
              <a:spcAft>
                <a:spcPts val="0"/>
              </a:spcAft>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 The ions always adopt highest possible co-ordination number </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In order to obtain ionic compounds with stable geometric arrangement the ions must adopt highest possible co-ordination number. The maximum stability for ionic solids obtained when every ion is surrounded by maximum co-ordination number.</a:t>
            </a:r>
            <a:endParaRPr lang="en-US" sz="1600" b="1" dirty="0">
              <a:solidFill>
                <a:srgbClr val="0B550F"/>
              </a:solidFill>
              <a:latin typeface="Calibri" panose="020F0502020204030204" pitchFamily="34" charset="0"/>
              <a:ea typeface="Calibri" panose="020F0502020204030204" pitchFamily="34" charset="0"/>
              <a:cs typeface="Times New Roman" panose="02020603050405020304" pitchFamily="18" charset="0"/>
            </a:endParaRPr>
          </a:p>
          <a:p>
            <a:pPr marL="228600" marR="0" algn="just">
              <a:lnSpc>
                <a:spcPct val="115000"/>
              </a:lnSpc>
              <a:spcBef>
                <a:spcPts val="0"/>
              </a:spcBef>
              <a:spcAft>
                <a:spcPts val="0"/>
              </a:spcAft>
            </a:pPr>
            <a:r>
              <a:rPr 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Ex.:1</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In AX type salt (A is cation and X is anion) the co-ordination number A and X are same. If co-ordination number of A</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ion will increases then more X</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ions are nearest neighbours which have more A</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ions as next nearest neighbors. So that increase in electrostatic attraction is cancelled by subsequent increase in electrostatic repulsion. Therefore higher co-ordination number predicted on the basis radius ratio rule considerations cannot be applied in actual practice.</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54E742-169F-47E7-878C-F67FBC3C07D7}"/>
              </a:ext>
            </a:extLst>
          </p:cNvPr>
          <p:cNvSpPr/>
          <p:nvPr/>
        </p:nvSpPr>
        <p:spPr>
          <a:xfrm>
            <a:off x="1043608" y="-27384"/>
            <a:ext cx="7848872" cy="7418954"/>
          </a:xfrm>
          <a:prstGeom prst="rect">
            <a:avLst/>
          </a:prstGeom>
        </p:spPr>
        <p:txBody>
          <a:bodyPr wrap="square">
            <a:spAutoFit/>
          </a:bodyPr>
          <a:lstStyle/>
          <a:p>
            <a:pPr algn="just">
              <a:lnSpc>
                <a:spcPct val="115000"/>
              </a:lnSpc>
            </a:pPr>
            <a:r>
              <a:rPr 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Ex.:2</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If A</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ion and X</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ion have same size then it is possible to packed 12 X</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ions around A</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ion but it is impossible to surround each X</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ion by A</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ion.</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rabicPeriod" startAt="5"/>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bonding in ionic solids must be 100% ionic–</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It is most unlikely that bonding is ever 100% ionic.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The retention of </a:t>
            </a:r>
            <a:r>
              <a:rPr lang="en-US" b="1"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NaCl</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type structure by number of ionic compounds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which might be expected to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adopt </a:t>
            </a:r>
            <a:r>
              <a:rPr lang="en-US" b="1"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CsCl</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type structure due to slight covalent contribution to the bond</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buFont typeface="+mj-lt"/>
              <a:buAutoNum type="arabicPeriod" startAt="5"/>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ionic compounds formed particular structure due to most </a:t>
            </a:r>
            <a:r>
              <a:rPr lang="en-US"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favourable</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lattice energy</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radius ratio rules provide guideline about possibility of geometry or structure for ionic compounds. The radius ratio often but not always predicts the correct structure for ionic solids.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Therefore ionic compound with higher negative lattice energy is most stable ionic compound</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5715" marR="0" algn="just">
              <a:lnSpc>
                <a:spcPct val="115000"/>
              </a:lnSpc>
              <a:spcBef>
                <a:spcPts val="0"/>
              </a:spcBef>
              <a:spcAft>
                <a:spcPts val="0"/>
              </a:spcAft>
            </a:pPr>
            <a:r>
              <a:rPr lang="en-US" b="1" u="sng" dirty="0">
                <a:solidFill>
                  <a:srgbClr val="FF0000"/>
                </a:solidFill>
                <a:latin typeface="Times New Roman" panose="02020603050405020304" pitchFamily="18" charset="0"/>
                <a:ea typeface="Times New Roman" panose="02020603050405020304" pitchFamily="18" charset="0"/>
              </a:rPr>
              <a:t>Structures or Ionic Crystals</a:t>
            </a:r>
            <a:r>
              <a:rPr lang="en-US" dirty="0">
                <a:solidFill>
                  <a:srgbClr val="FF0000"/>
                </a:solidFill>
                <a:latin typeface="Times New Roman" panose="02020603050405020304" pitchFamily="18" charset="0"/>
                <a:ea typeface="Times New Roman" panose="02020603050405020304" pitchFamily="18" charset="0"/>
              </a:rPr>
              <a:t>- </a:t>
            </a:r>
          </a:p>
          <a:p>
            <a:pPr marL="291465" marR="0" indent="-285750" algn="just">
              <a:lnSpc>
                <a:spcPct val="115000"/>
              </a:lnSpc>
              <a:spcBef>
                <a:spcPts val="0"/>
              </a:spcBef>
              <a:spcAft>
                <a:spcPts val="0"/>
              </a:spcAft>
              <a:buFont typeface="Arial" panose="020B0604020202020204" pitchFamily="34" charset="0"/>
              <a:buChar char="•"/>
            </a:pPr>
            <a:r>
              <a:rPr lang="en-US" b="1" dirty="0">
                <a:solidFill>
                  <a:srgbClr val="055B19"/>
                </a:solidFill>
                <a:latin typeface="Times New Roman" panose="02020603050405020304" pitchFamily="18" charset="0"/>
                <a:ea typeface="Times New Roman" panose="02020603050405020304" pitchFamily="18" charset="0"/>
              </a:rPr>
              <a:t>The salts such as halides, oxides, </a:t>
            </a:r>
            <a:r>
              <a:rPr lang="en-US" b="1" dirty="0" err="1">
                <a:solidFill>
                  <a:srgbClr val="055B19"/>
                </a:solidFill>
                <a:latin typeface="Times New Roman" panose="02020603050405020304" pitchFamily="18" charset="0"/>
                <a:ea typeface="Times New Roman" panose="02020603050405020304" pitchFamily="18" charset="0"/>
              </a:rPr>
              <a:t>sulphides</a:t>
            </a:r>
            <a:r>
              <a:rPr lang="en-US" b="1" dirty="0">
                <a:solidFill>
                  <a:srgbClr val="055B19"/>
                </a:solidFill>
                <a:latin typeface="Times New Roman" panose="02020603050405020304" pitchFamily="18" charset="0"/>
                <a:ea typeface="Times New Roman" panose="02020603050405020304" pitchFamily="18" charset="0"/>
              </a:rPr>
              <a:t>, carbides, </a:t>
            </a:r>
            <a:r>
              <a:rPr lang="en-US" b="1" dirty="0" err="1">
                <a:solidFill>
                  <a:srgbClr val="055B19"/>
                </a:solidFill>
                <a:latin typeface="Times New Roman" panose="02020603050405020304" pitchFamily="18" charset="0"/>
                <a:ea typeface="Times New Roman" panose="02020603050405020304" pitchFamily="18" charset="0"/>
              </a:rPr>
              <a:t>arsenides</a:t>
            </a:r>
            <a:r>
              <a:rPr lang="en-US" b="1" dirty="0">
                <a:solidFill>
                  <a:srgbClr val="055B19"/>
                </a:solidFill>
                <a:latin typeface="Times New Roman" panose="02020603050405020304" pitchFamily="18" charset="0"/>
                <a:ea typeface="Times New Roman" panose="02020603050405020304" pitchFamily="18" charset="0"/>
              </a:rPr>
              <a:t> etc. and majority of ionic crystals belongs to ionic compounds. </a:t>
            </a:r>
          </a:p>
          <a:p>
            <a:pPr marL="291465" marR="0" indent="-285750" algn="just">
              <a:lnSpc>
                <a:spcPct val="115000"/>
              </a:lnSpc>
              <a:spcBef>
                <a:spcPts val="0"/>
              </a:spcBef>
              <a:spcAft>
                <a:spcPts val="0"/>
              </a:spcAft>
              <a:buFont typeface="Arial" panose="020B0604020202020204" pitchFamily="34" charset="0"/>
              <a:buChar char="•"/>
            </a:pPr>
            <a:r>
              <a:rPr lang="en-US" b="1" dirty="0">
                <a:solidFill>
                  <a:srgbClr val="CC0099"/>
                </a:solidFill>
                <a:latin typeface="Times New Roman" panose="02020603050405020304" pitchFamily="18" charset="0"/>
                <a:ea typeface="Times New Roman" panose="02020603050405020304" pitchFamily="18" charset="0"/>
              </a:rPr>
              <a:t>Ionic crystals consist entirely of positively and negatively charged units called as ions. </a:t>
            </a:r>
          </a:p>
          <a:p>
            <a:pPr marL="291465" marR="0" indent="-285750" algn="just">
              <a:lnSpc>
                <a:spcPct val="115000"/>
              </a:lnSpc>
              <a:spcBef>
                <a:spcPts val="0"/>
              </a:spcBef>
              <a:spcAft>
                <a:spcPts val="0"/>
              </a:spcAft>
              <a:buFont typeface="Arial" panose="020B0604020202020204" pitchFamily="34" charset="0"/>
              <a:buChar char="•"/>
            </a:pPr>
            <a:r>
              <a:rPr lang="en-US" b="1" dirty="0">
                <a:solidFill>
                  <a:srgbClr val="055B19"/>
                </a:solidFill>
                <a:latin typeface="Times New Roman" panose="02020603050405020304" pitchFamily="18" charset="0"/>
                <a:ea typeface="Times New Roman" panose="02020603050405020304" pitchFamily="18" charset="0"/>
              </a:rPr>
              <a:t>For maximum stability the arrangements of ions in the crystal should be such that force of attraction must be maximum and force of repulsion must be minimum.</a:t>
            </a:r>
          </a:p>
          <a:p>
            <a:pPr marL="291465" marR="0" indent="-285750" algn="just">
              <a:lnSpc>
                <a:spcPct val="115000"/>
              </a:lnSpc>
              <a:spcBef>
                <a:spcPts val="0"/>
              </a:spcBef>
              <a:spcAft>
                <a:spcPts val="0"/>
              </a:spcAft>
              <a:buFont typeface="Arial" panose="020B0604020202020204" pitchFamily="34" charset="0"/>
              <a:buChar char="•"/>
            </a:pPr>
            <a:r>
              <a:rPr lang="en-US" b="1" dirty="0">
                <a:solidFill>
                  <a:srgbClr val="CC0099"/>
                </a:solidFill>
                <a:latin typeface="Times New Roman" panose="02020603050405020304" pitchFamily="18" charset="0"/>
                <a:ea typeface="Times New Roman" panose="02020603050405020304" pitchFamily="18" charset="0"/>
              </a:rPr>
              <a:t>Hence for maximum stability of ionic crystals, the oppositely charged ions should be as close as possible to one another and similar charged ions as far away from one another as possible.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BBD289-A3AD-48A6-9C84-4306DD2C106C}"/>
              </a:ext>
            </a:extLst>
          </p:cNvPr>
          <p:cNvSpPr/>
          <p:nvPr/>
        </p:nvSpPr>
        <p:spPr>
          <a:xfrm>
            <a:off x="1115616" y="188640"/>
            <a:ext cx="7776864" cy="7342523"/>
          </a:xfrm>
          <a:prstGeom prst="rect">
            <a:avLst/>
          </a:prstGeom>
        </p:spPr>
        <p:txBody>
          <a:bodyPr wrap="square">
            <a:spAutoFit/>
          </a:bodyPr>
          <a:lstStyle/>
          <a:p>
            <a:pPr marL="306705" marR="2540" indent="-285750" algn="just">
              <a:lnSpc>
                <a:spcPct val="115000"/>
              </a:lnSpc>
              <a:spcBef>
                <a:spcPts val="165"/>
              </a:spcBef>
              <a:spcAft>
                <a:spcPts val="0"/>
              </a:spcAft>
              <a:buFont typeface="Arial" panose="020B0604020202020204" pitchFamily="34" charset="0"/>
              <a:buChar char="•"/>
            </a:pPr>
            <a:r>
              <a:rPr lang="en-US" b="1" dirty="0">
                <a:solidFill>
                  <a:srgbClr val="CC0099"/>
                </a:solidFill>
                <a:latin typeface="Times New Roman" panose="02020603050405020304" pitchFamily="18" charset="0"/>
                <a:ea typeface="Times New Roman" panose="02020603050405020304" pitchFamily="18" charset="0"/>
              </a:rPr>
              <a:t>The structure of an ionic compound depend largely on relative sizes of the cations and anions. For example, if anions are larger then anions form a close-packed arrangement and the cations just fit into or occupy tetrahedral or octahedral holes (interstitial sites). </a:t>
            </a:r>
          </a:p>
          <a:p>
            <a:pPr marL="306705" marR="2540" indent="-285750" algn="just">
              <a:lnSpc>
                <a:spcPct val="115000"/>
              </a:lnSpc>
              <a:spcBef>
                <a:spcPts val="165"/>
              </a:spcBef>
              <a:spcAft>
                <a:spcPts val="0"/>
              </a:spcAft>
              <a:buFont typeface="Arial" panose="020B0604020202020204" pitchFamily="34" charset="0"/>
              <a:buChar char="•"/>
            </a:pPr>
            <a:r>
              <a:rPr lang="en-US" b="1" dirty="0">
                <a:solidFill>
                  <a:srgbClr val="0B550F"/>
                </a:solidFill>
                <a:latin typeface="Times New Roman" panose="02020603050405020304" pitchFamily="18" charset="0"/>
                <a:ea typeface="Times New Roman" panose="02020603050405020304" pitchFamily="18" charset="0"/>
              </a:rPr>
              <a:t>In the case of ionic compound having general formula AX, [e.g. Sodium chloride (</a:t>
            </a:r>
            <a:r>
              <a:rPr lang="en-US" b="1" dirty="0" err="1">
                <a:solidFill>
                  <a:srgbClr val="0B550F"/>
                </a:solidFill>
                <a:latin typeface="Times New Roman" panose="02020603050405020304" pitchFamily="18" charset="0"/>
                <a:ea typeface="Times New Roman" panose="02020603050405020304" pitchFamily="18" charset="0"/>
              </a:rPr>
              <a:t>NaCl</a:t>
            </a:r>
            <a:r>
              <a:rPr lang="en-US" b="1" dirty="0">
                <a:solidFill>
                  <a:srgbClr val="0B550F"/>
                </a:solidFill>
                <a:latin typeface="Times New Roman" panose="02020603050405020304" pitchFamily="18" charset="0"/>
                <a:ea typeface="Times New Roman" panose="02020603050405020304" pitchFamily="18" charset="0"/>
              </a:rPr>
              <a:t>) or Zinc sulphide (ZnS)], in which the number of cations and anions are same i.e. the coordination number of the positive ion is the same as that of the negative ion. </a:t>
            </a:r>
          </a:p>
          <a:p>
            <a:pPr marL="306705" marR="2540" indent="-285750" algn="just">
              <a:lnSpc>
                <a:spcPct val="115000"/>
              </a:lnSpc>
              <a:spcBef>
                <a:spcPts val="165"/>
              </a:spcBef>
              <a:spcAft>
                <a:spcPts val="0"/>
              </a:spcAft>
              <a:buFont typeface="Arial" panose="020B0604020202020204" pitchFamily="34" charset="0"/>
              <a:buChar char="•"/>
            </a:pPr>
            <a:r>
              <a:rPr lang="en-US" b="1" dirty="0">
                <a:solidFill>
                  <a:srgbClr val="0B550F"/>
                </a:solidFill>
                <a:latin typeface="Times New Roman" panose="02020603050405020304" pitchFamily="18" charset="0"/>
                <a:ea typeface="Times New Roman" panose="02020603050405020304" pitchFamily="18" charset="0"/>
              </a:rPr>
              <a:t>But in the case of ionic compound having general formula AX</a:t>
            </a:r>
            <a:r>
              <a:rPr lang="en-US" b="1" baseline="-25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[e.g.CaCl</a:t>
            </a:r>
            <a:r>
              <a:rPr lang="en-US" b="1" baseline="-25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or A</a:t>
            </a:r>
            <a:r>
              <a:rPr lang="en-US" b="1" baseline="-25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X [e.g.Na</a:t>
            </a:r>
            <a:r>
              <a:rPr lang="en-US" b="1" baseline="-25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S) in which the number of cations and anions are different i.e. coordination number of positive ion is different than that of negative ions. </a:t>
            </a:r>
            <a:r>
              <a:rPr lang="en-US" b="1" dirty="0" err="1">
                <a:solidFill>
                  <a:srgbClr val="0B550F"/>
                </a:solidFill>
                <a:latin typeface="Times New Roman" panose="02020603050405020304" pitchFamily="18" charset="0"/>
                <a:ea typeface="Times New Roman" panose="02020603050405020304" pitchFamily="18" charset="0"/>
              </a:rPr>
              <a:t>E.g</a:t>
            </a:r>
            <a:r>
              <a:rPr lang="en-US" b="1" dirty="0">
                <a:solidFill>
                  <a:srgbClr val="0B550F"/>
                </a:solidFill>
                <a:latin typeface="Times New Roman" panose="02020603050405020304" pitchFamily="18" charset="0"/>
                <a:ea typeface="Times New Roman" panose="02020603050405020304" pitchFamily="18" charset="0"/>
              </a:rPr>
              <a:t> In calcium chloride, chloride ions are twice as many as calcium ions. Hence coordination number of calcium ion is twice the coordination number of chloride ion.</a:t>
            </a:r>
          </a:p>
          <a:p>
            <a:r>
              <a:rPr lang="en-US" b="1" u="sng" dirty="0">
                <a:solidFill>
                  <a:srgbClr val="FF0000"/>
                </a:solidFill>
                <a:latin typeface="Times New Roman" panose="02020603050405020304" pitchFamily="18" charset="0"/>
                <a:cs typeface="Times New Roman" panose="02020603050405020304" pitchFamily="18" charset="0"/>
              </a:rPr>
              <a:t>Classification of Ionic compounds</a:t>
            </a:r>
            <a:r>
              <a:rPr lang="en-US" dirty="0">
                <a:solidFill>
                  <a:srgbClr val="FF0000"/>
                </a:solidFill>
                <a:latin typeface="Times New Roman" panose="02020603050405020304" pitchFamily="18" charset="0"/>
                <a:cs typeface="Times New Roman" panose="02020603050405020304" pitchFamily="18" charset="0"/>
              </a:rPr>
              <a:t>- </a:t>
            </a:r>
            <a:r>
              <a:rPr lang="en-US" b="1" dirty="0">
                <a:solidFill>
                  <a:srgbClr val="055B19"/>
                </a:solidFill>
                <a:latin typeface="Times New Roman" panose="02020603050405020304" pitchFamily="18" charset="0"/>
                <a:cs typeface="Times New Roman" panose="02020603050405020304" pitchFamily="18" charset="0"/>
              </a:rPr>
              <a:t>The ionic compounds classified as A) AX       B) AX</a:t>
            </a:r>
            <a:r>
              <a:rPr lang="en-US" b="1" baseline="-25000" dirty="0">
                <a:solidFill>
                  <a:srgbClr val="055B19"/>
                </a:solidFill>
                <a:latin typeface="Times New Roman" panose="02020603050405020304" pitchFamily="18" charset="0"/>
                <a:cs typeface="Times New Roman" panose="02020603050405020304" pitchFamily="18" charset="0"/>
              </a:rPr>
              <a:t>2</a:t>
            </a:r>
            <a:r>
              <a:rPr lang="en-US" b="1" dirty="0">
                <a:solidFill>
                  <a:srgbClr val="055B19"/>
                </a:solidFill>
                <a:latin typeface="Times New Roman" panose="02020603050405020304" pitchFamily="18" charset="0"/>
                <a:cs typeface="Times New Roman" panose="02020603050405020304" pitchFamily="18" charset="0"/>
              </a:rPr>
              <a:t>.    C) AX</a:t>
            </a:r>
            <a:r>
              <a:rPr lang="en-US" b="1" baseline="-25000" dirty="0">
                <a:solidFill>
                  <a:srgbClr val="055B19"/>
                </a:solidFill>
                <a:latin typeface="Times New Roman" panose="02020603050405020304" pitchFamily="18" charset="0"/>
                <a:cs typeface="Times New Roman" panose="02020603050405020304" pitchFamily="18" charset="0"/>
              </a:rPr>
              <a:t>3</a:t>
            </a:r>
            <a:r>
              <a:rPr lang="en-US" b="1" dirty="0">
                <a:solidFill>
                  <a:srgbClr val="055B19"/>
                </a:solidFill>
                <a:latin typeface="Times New Roman" panose="02020603050405020304" pitchFamily="18" charset="0"/>
                <a:cs typeface="Times New Roman" panose="02020603050405020304" pitchFamily="18" charset="0"/>
              </a:rPr>
              <a:t>  depending on relative numbers of positive and negative ions. </a:t>
            </a:r>
            <a:r>
              <a:rPr lang="en-US" b="1" dirty="0">
                <a:solidFill>
                  <a:srgbClr val="CC0099"/>
                </a:solidFill>
                <a:latin typeface="Times New Roman" panose="02020603050405020304" pitchFamily="18" charset="0"/>
                <a:cs typeface="Times New Roman" panose="02020603050405020304" pitchFamily="18" charset="0"/>
              </a:rPr>
              <a:t>The ionic structures can be described in terms of close-packed arrangements of large anions with small cations occupying the tetrahedral or octahedral holes (interstitial sites).</a:t>
            </a:r>
          </a:p>
          <a:p>
            <a:r>
              <a:rPr lang="en-US" b="1" u="sng" dirty="0">
                <a:solidFill>
                  <a:srgbClr val="002060"/>
                </a:solidFill>
                <a:latin typeface="Times New Roman" panose="02020603050405020304" pitchFamily="18" charset="0"/>
                <a:cs typeface="Times New Roman" panose="02020603050405020304" pitchFamily="18" charset="0"/>
              </a:rPr>
              <a:t>A) AX type ionic compounds</a:t>
            </a:r>
            <a:r>
              <a:rPr lang="en-US" dirty="0">
                <a:solidFill>
                  <a:srgbClr val="002060"/>
                </a:solidFill>
                <a:latin typeface="Times New Roman" panose="02020603050405020304" pitchFamily="18" charset="0"/>
                <a:cs typeface="Times New Roman" panose="02020603050405020304" pitchFamily="18" charset="0"/>
              </a:rPr>
              <a:t>- AX type arrangements is commonly found in three structural arrangements such as 1) </a:t>
            </a:r>
            <a:r>
              <a:rPr lang="en-US" dirty="0" err="1">
                <a:solidFill>
                  <a:srgbClr val="002060"/>
                </a:solidFill>
                <a:latin typeface="Times New Roman" panose="02020603050405020304" pitchFamily="18" charset="0"/>
                <a:cs typeface="Times New Roman" panose="02020603050405020304" pitchFamily="18" charset="0"/>
              </a:rPr>
              <a:t>NaCl</a:t>
            </a:r>
            <a:r>
              <a:rPr lang="en-US" dirty="0">
                <a:solidFill>
                  <a:srgbClr val="002060"/>
                </a:solidFill>
                <a:latin typeface="Times New Roman" panose="02020603050405020304" pitchFamily="18" charset="0"/>
                <a:cs typeface="Times New Roman" panose="02020603050405020304" pitchFamily="18" charset="0"/>
              </a:rPr>
              <a:t> 2) ZnS 3) </a:t>
            </a:r>
            <a:r>
              <a:rPr lang="en-US" dirty="0" err="1">
                <a:solidFill>
                  <a:srgbClr val="002060"/>
                </a:solidFill>
                <a:latin typeface="Times New Roman" panose="02020603050405020304" pitchFamily="18" charset="0"/>
                <a:cs typeface="Times New Roman" panose="02020603050405020304" pitchFamily="18" charset="0"/>
              </a:rPr>
              <a:t>CsCl</a:t>
            </a:r>
            <a:r>
              <a:rPr lang="en-US" dirty="0">
                <a:solidFill>
                  <a:srgbClr val="002060"/>
                </a:solidFill>
                <a:latin typeface="Times New Roman" panose="02020603050405020304" pitchFamily="18" charset="0"/>
                <a:cs typeface="Times New Roman" panose="02020603050405020304" pitchFamily="18" charset="0"/>
              </a:rPr>
              <a:t> discussed as follows</a:t>
            </a:r>
          </a:p>
          <a:p>
            <a:br>
              <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rPr>
            </a:br>
            <a:endParaRPr lang="en-US" dirty="0">
              <a:solidFill>
                <a:srgbClr val="00206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27A67-0ED2-4927-8DB1-FDEFDDEBC460}"/>
              </a:ext>
            </a:extLst>
          </p:cNvPr>
          <p:cNvSpPr/>
          <p:nvPr/>
        </p:nvSpPr>
        <p:spPr>
          <a:xfrm>
            <a:off x="899592" y="32719"/>
            <a:ext cx="8064896" cy="1047979"/>
          </a:xfrm>
          <a:prstGeom prst="rect">
            <a:avLst/>
          </a:prstGeom>
        </p:spPr>
        <p:txBody>
          <a:bodyPr wrap="square">
            <a:spAutoFit/>
          </a:bodyPr>
          <a:lstStyle/>
          <a:p>
            <a:pPr marL="342900" marR="2540" lvl="0" indent="-342900">
              <a:lnSpc>
                <a:spcPct val="115000"/>
              </a:lnSpc>
              <a:spcBef>
                <a:spcPts val="165"/>
              </a:spcBef>
              <a:spcAft>
                <a:spcPts val="0"/>
              </a:spcAft>
              <a:buFont typeface="+mj-lt"/>
              <a:buAutoNum type="arabicParenR"/>
            </a:pPr>
            <a:r>
              <a:rPr lang="en-US" b="1" u="sng" dirty="0">
                <a:solidFill>
                  <a:srgbClr val="FF0000"/>
                </a:solidFill>
                <a:latin typeface="Times New Roman" panose="02020603050405020304" pitchFamily="18" charset="0"/>
                <a:ea typeface="Times New Roman" panose="02020603050405020304" pitchFamily="18" charset="0"/>
              </a:rPr>
              <a:t>Structure of Sodium Chloride (</a:t>
            </a:r>
            <a:r>
              <a:rPr lang="en-US" b="1" u="sng" dirty="0" err="1">
                <a:solidFill>
                  <a:srgbClr val="FF0000"/>
                </a:solidFill>
                <a:latin typeface="Times New Roman" panose="02020603050405020304" pitchFamily="18" charset="0"/>
                <a:ea typeface="Times New Roman" panose="02020603050405020304" pitchFamily="18" charset="0"/>
              </a:rPr>
              <a:t>NaCl</a:t>
            </a:r>
            <a:r>
              <a:rPr lang="en-US" b="1" u="sng" dirty="0">
                <a:solidFill>
                  <a:srgbClr val="FF0000"/>
                </a:solidFill>
                <a:latin typeface="Times New Roman" panose="02020603050405020304" pitchFamily="18" charset="0"/>
                <a:ea typeface="Times New Roman" panose="02020603050405020304" pitchFamily="18" charset="0"/>
              </a:rPr>
              <a:t>)</a:t>
            </a:r>
            <a:r>
              <a:rPr lang="en-US" u="sng" dirty="0">
                <a:solidFill>
                  <a:srgbClr val="FF0000"/>
                </a:solidFill>
                <a:latin typeface="Times New Roman" panose="02020603050405020304" pitchFamily="18" charset="0"/>
                <a:ea typeface="Times New Roman" panose="02020603050405020304" pitchFamily="18" charset="0"/>
              </a:rPr>
              <a:t>-</a:t>
            </a:r>
            <a:r>
              <a:rPr lang="en-US" u="sng" dirty="0">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The unit cell of sodium chloride crystal is shown in the following figure. The sodium ions are represented by hollow circles and chloride ions by solid circles.</a:t>
            </a:r>
          </a:p>
        </p:txBody>
      </p:sp>
      <p:pic>
        <p:nvPicPr>
          <p:cNvPr id="5" name="Picture 4" descr="C:\Users\a\Desktop\CHEMISTRY\Chemistry Figures\fig 34.jpg">
            <a:extLst>
              <a:ext uri="{FF2B5EF4-FFF2-40B4-BE49-F238E27FC236}">
                <a16:creationId xmlns:a16="http://schemas.microsoft.com/office/drawing/2014/main" id="{97EA96B1-241A-48F7-8E7A-E31CE499B759}"/>
              </a:ext>
            </a:extLst>
          </p:cNvPr>
          <p:cNvPicPr/>
          <p:nvPr/>
        </p:nvPicPr>
        <p:blipFill rotWithShape="1">
          <a:blip r:embed="rId2" cstate="print">
            <a:duotone>
              <a:prstClr val="black"/>
              <a:schemeClr val="accent3">
                <a:tint val="45000"/>
                <a:satMod val="400000"/>
              </a:schemeClr>
            </a:duotone>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9615" t="1176" r="19391" b="12703"/>
          <a:stretch/>
        </p:blipFill>
        <p:spPr bwMode="auto">
          <a:xfrm>
            <a:off x="1043608" y="1068587"/>
            <a:ext cx="4104456" cy="344053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A9D50334-249B-4D99-A68A-830DAD8B0670}"/>
                  </a:ext>
                </a:extLst>
              </p:cNvPr>
              <p:cNvSpPr/>
              <p:nvPr/>
            </p:nvSpPr>
            <p:spPr>
              <a:xfrm>
                <a:off x="5148064" y="908720"/>
                <a:ext cx="3960440" cy="3678956"/>
              </a:xfrm>
              <a:prstGeom prst="rect">
                <a:avLst/>
              </a:prstGeom>
            </p:spPr>
            <p:txBody>
              <a:bodyPr wrap="square">
                <a:spAutoFit/>
              </a:bodyPr>
              <a:lstStyle/>
              <a:p>
                <a:pPr algn="just">
                  <a:lnSpc>
                    <a:spcPct val="115000"/>
                  </a:lnSpc>
                  <a:spcBef>
                    <a:spcPts val="1200"/>
                  </a:spcBef>
                  <a:spcAft>
                    <a:spcPts val="600"/>
                  </a:spcAft>
                </a:pPr>
                <a:r>
                  <a:rPr lang="en-US" dirty="0">
                    <a:solidFill>
                      <a:srgbClr val="002060"/>
                    </a:solidFill>
                    <a:latin typeface="Times New Roman" panose="02020603050405020304" pitchFamily="18" charset="0"/>
                    <a:ea typeface="Times New Roman" panose="02020603050405020304" pitchFamily="18" charset="0"/>
                  </a:rPr>
                  <a:t>In </a:t>
                </a:r>
                <a:r>
                  <a:rPr lang="en-US" dirty="0" err="1">
                    <a:solidFill>
                      <a:srgbClr val="002060"/>
                    </a:solidFill>
                    <a:latin typeface="Times New Roman" panose="02020603050405020304" pitchFamily="18" charset="0"/>
                    <a:ea typeface="Times New Roman" panose="02020603050405020304" pitchFamily="18" charset="0"/>
                  </a:rPr>
                  <a:t>NaCl</a:t>
                </a:r>
                <a:r>
                  <a:rPr lang="en-US" dirty="0">
                    <a:solidFill>
                      <a:srgbClr val="002060"/>
                    </a:solidFill>
                    <a:latin typeface="Times New Roman" panose="02020603050405020304" pitchFamily="18" charset="0"/>
                    <a:ea typeface="Times New Roman" panose="02020603050405020304" pitchFamily="18" charset="0"/>
                  </a:rPr>
                  <a:t> ionic compound, the</a:t>
                </a:r>
                <a:r>
                  <a:rPr lang="en-US" b="1" dirty="0">
                    <a:solidFill>
                      <a:srgbClr val="0B550F"/>
                    </a:solidFill>
                    <a:latin typeface="Times New Roman" panose="02020603050405020304" pitchFamily="18" charset="0"/>
                    <a:ea typeface="Times New Roman" panose="02020603050405020304" pitchFamily="18" charset="0"/>
                  </a:rPr>
                  <a:t> ionic radius of Na</a:t>
                </a:r>
                <a:r>
                  <a:rPr lang="en-US" b="1" baseline="30000" dirty="0">
                    <a:solidFill>
                      <a:srgbClr val="0B550F"/>
                    </a:solidFill>
                    <a:latin typeface="Times New Roman" panose="02020603050405020304" pitchFamily="18" charset="0"/>
                    <a:ea typeface="Times New Roman" panose="02020603050405020304" pitchFamily="18" charset="0"/>
                  </a:rPr>
                  <a:t>+</a:t>
                </a:r>
                <a:r>
                  <a:rPr lang="en-US" b="1" dirty="0">
                    <a:solidFill>
                      <a:srgbClr val="0B550F"/>
                    </a:solidFill>
                    <a:latin typeface="Times New Roman" panose="02020603050405020304" pitchFamily="18" charset="0"/>
                    <a:ea typeface="Times New Roman" panose="02020603050405020304" pitchFamily="18" charset="0"/>
                  </a:rPr>
                  <a:t> ion is 0.95 A</a:t>
                </a:r>
                <a:r>
                  <a:rPr lang="en-US" b="1" baseline="30000" dirty="0">
                    <a:solidFill>
                      <a:srgbClr val="0B550F"/>
                    </a:solidFill>
                    <a:latin typeface="Times New Roman" panose="02020603050405020304" pitchFamily="18" charset="0"/>
                    <a:ea typeface="Times New Roman" panose="02020603050405020304" pitchFamily="18" charset="0"/>
                  </a:rPr>
                  <a:t>0</a:t>
                </a:r>
                <a:r>
                  <a:rPr lang="en-US" b="1" dirty="0">
                    <a:solidFill>
                      <a:srgbClr val="0B550F"/>
                    </a:solidFill>
                    <a:latin typeface="Times New Roman" panose="02020603050405020304" pitchFamily="18" charset="0"/>
                    <a:ea typeface="Times New Roman" panose="02020603050405020304" pitchFamily="18" charset="0"/>
                  </a:rPr>
                  <a:t>and the ionic radius of Cl</a:t>
                </a:r>
                <a:r>
                  <a:rPr lang="en-US" b="1" baseline="30000" dirty="0">
                    <a:solidFill>
                      <a:srgbClr val="0B550F"/>
                    </a:solidFill>
                    <a:latin typeface="Times New Roman" panose="02020603050405020304" pitchFamily="18" charset="0"/>
                    <a:ea typeface="Times New Roman" panose="02020603050405020304" pitchFamily="18" charset="0"/>
                  </a:rPr>
                  <a:t>-</a:t>
                </a:r>
                <a:r>
                  <a:rPr lang="en-US" b="1" dirty="0">
                    <a:solidFill>
                      <a:srgbClr val="0B550F"/>
                    </a:solidFill>
                    <a:latin typeface="Times New Roman" panose="02020603050405020304" pitchFamily="18" charset="0"/>
                    <a:ea typeface="Times New Roman" panose="02020603050405020304" pitchFamily="18" charset="0"/>
                  </a:rPr>
                  <a:t> ion is 0.181 A</a:t>
                </a:r>
                <a:r>
                  <a:rPr lang="en-US" b="1" baseline="30000" dirty="0">
                    <a:solidFill>
                      <a:srgbClr val="0B550F"/>
                    </a:solidFill>
                    <a:latin typeface="Times New Roman" panose="02020603050405020304" pitchFamily="18" charset="0"/>
                    <a:ea typeface="Times New Roman" panose="02020603050405020304" pitchFamily="18" charset="0"/>
                  </a:rPr>
                  <a:t>0</a:t>
                </a:r>
                <a:r>
                  <a:rPr lang="en-US" dirty="0">
                    <a:solidFill>
                      <a:srgbClr val="002060"/>
                    </a:solidFill>
                    <a:latin typeface="Times New Roman" panose="02020603050405020304" pitchFamily="18" charset="0"/>
                    <a:ea typeface="Times New Roman" panose="02020603050405020304" pitchFamily="18" charset="0"/>
                  </a:rPr>
                  <a:t>. Hence radius ratio</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Radius</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of</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Na</m:t>
                            </m:r>
                          </m:e>
                          <m:sup>
                            <m:r>
                              <a:rPr lang="en-US" sz="2000" baseline="30000">
                                <a:solidFill>
                                  <a:srgbClr val="002060"/>
                                </a:solidFill>
                                <a:effectLst/>
                                <a:latin typeface="Cambria Math" panose="02040503050406030204" pitchFamily="18" charset="0"/>
                                <a:ea typeface="Times New Roman" panose="02020603050405020304" pitchFamily="18" charset="0"/>
                              </a:rPr>
                              <m:t>+</m:t>
                            </m:r>
                          </m:sup>
                        </m:sSup>
                      </m:num>
                      <m:den>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Radius</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of</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Cl</m:t>
                            </m:r>
                          </m:e>
                          <m:sup>
                            <m:r>
                              <a:rPr lang="en-US" sz="2000" i="1"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Na</m:t>
                            </m:r>
                          </m:e>
                          <m:sup>
                            <m:r>
                              <a:rPr lang="en-US" sz="2000" baseline="30000">
                                <a:solidFill>
                                  <a:srgbClr val="002060"/>
                                </a:solidFill>
                                <a:effectLst/>
                                <a:latin typeface="Cambria Math" panose="02040503050406030204" pitchFamily="18" charset="0"/>
                                <a:ea typeface="Times New Roman" panose="02020603050405020304" pitchFamily="18" charset="0"/>
                              </a:rPr>
                              <m:t>+</m:t>
                            </m:r>
                          </m:sup>
                        </m:sSup>
                      </m:num>
                      <m:den>
                        <m:r>
                          <a:rPr lang="en-US" sz="2000" i="1">
                            <a:solidFill>
                              <a:srgbClr val="002060"/>
                            </a:solidFill>
                            <a:effectLst/>
                            <a:latin typeface="Cambria Math" panose="02040503050406030204" pitchFamily="18" charset="0"/>
                            <a:ea typeface="Times New Roman" panose="02020603050405020304" pitchFamily="18" charset="0"/>
                          </a:rPr>
                          <m:t>𝑟</m:t>
                        </m:r>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Cl</m:t>
                            </m:r>
                            <m:r>
                              <a:rPr lang="en-US" sz="2000">
                                <a:solidFill>
                                  <a:srgbClr val="002060"/>
                                </a:solidFill>
                                <a:effectLst/>
                                <a:latin typeface="Cambria Math" panose="02040503050406030204" pitchFamily="18" charset="0"/>
                                <a:ea typeface="Times New Roman" panose="02020603050405020304" pitchFamily="18" charset="0"/>
                              </a:rPr>
                              <m:t> </m:t>
                            </m:r>
                          </m:e>
                          <m:sup>
                            <m:r>
                              <a:rPr lang="en-US" sz="2000" i="1"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sz="2000" dirty="0">
                    <a:solidFill>
                      <a:srgbClr val="002060"/>
                    </a:solidFill>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r>
                          <a:rPr lang="en-US" sz="2000" b="1" i="1" u="sng">
                            <a:solidFill>
                              <a:srgbClr val="002060"/>
                            </a:solidFill>
                            <a:effectLst/>
                            <a:latin typeface="Cambria Math" panose="02040503050406030204" pitchFamily="18" charset="0"/>
                            <a:ea typeface="Times New Roman" panose="02020603050405020304" pitchFamily="18" charset="0"/>
                          </a:rPr>
                          <m:t>𝟎</m:t>
                        </m:r>
                        <m:r>
                          <a:rPr lang="en-US" sz="2000" b="1" i="1" u="sng">
                            <a:solidFill>
                              <a:srgbClr val="002060"/>
                            </a:solidFill>
                            <a:effectLst/>
                            <a:latin typeface="Cambria Math" panose="02040503050406030204" pitchFamily="18" charset="0"/>
                            <a:ea typeface="Times New Roman" panose="02020603050405020304" pitchFamily="18" charset="0"/>
                          </a:rPr>
                          <m:t>.</m:t>
                        </m:r>
                        <m:r>
                          <a:rPr lang="en-US" sz="2000" b="1" i="1" u="sng">
                            <a:solidFill>
                              <a:srgbClr val="002060"/>
                            </a:solidFill>
                            <a:effectLst/>
                            <a:latin typeface="Cambria Math" panose="02040503050406030204" pitchFamily="18" charset="0"/>
                            <a:ea typeface="Times New Roman" panose="02020603050405020304" pitchFamily="18" charset="0"/>
                          </a:rPr>
                          <m:t>𝟗𝟓</m:t>
                        </m:r>
                      </m:num>
                      <m:den>
                        <m:r>
                          <a:rPr lang="en-US" sz="2000" i="1">
                            <a:solidFill>
                              <a:srgbClr val="002060"/>
                            </a:solidFill>
                            <a:effectLst/>
                            <a:latin typeface="Cambria Math" panose="02040503050406030204" pitchFamily="18" charset="0"/>
                            <a:ea typeface="Times New Roman" panose="02020603050405020304" pitchFamily="18" charset="0"/>
                          </a:rPr>
                          <m:t>1.81</m:t>
                        </m:r>
                      </m:den>
                    </m:f>
                  </m:oMath>
                </a14:m>
                <a:r>
                  <a:rPr lang="en-US" sz="2000" dirty="0">
                    <a:solidFill>
                      <a:srgbClr val="002060"/>
                    </a:solidFill>
                    <a:effectLst/>
                    <a:latin typeface="Times New Roman" panose="02020603050405020304" pitchFamily="18" charset="0"/>
                    <a:ea typeface="Times New Roman" panose="02020603050405020304" pitchFamily="18" charset="0"/>
                  </a:rPr>
                  <a:t>  = </a:t>
                </a:r>
                <a:r>
                  <a:rPr lang="en-US" b="1" dirty="0">
                    <a:solidFill>
                      <a:srgbClr val="CC0099"/>
                    </a:solidFill>
                    <a:latin typeface="Times New Roman" panose="02020603050405020304" pitchFamily="18" charset="0"/>
                    <a:ea typeface="Times New Roman" panose="02020603050405020304" pitchFamily="18" charset="0"/>
                  </a:rPr>
                  <a:t>0.525. </a:t>
                </a:r>
                <a:r>
                  <a:rPr lang="en-US" b="1" dirty="0">
                    <a:solidFill>
                      <a:srgbClr val="0B550F"/>
                    </a:solidFill>
                    <a:latin typeface="Times New Roman" panose="02020603050405020304" pitchFamily="18" charset="0"/>
                    <a:ea typeface="Times New Roman" panose="02020603050405020304" pitchFamily="18" charset="0"/>
                  </a:rPr>
                  <a:t>The radius ratio value 0.525 is in between 0.414 to 0.732 suggest </a:t>
                </a:r>
                <a:r>
                  <a:rPr lang="en-US" b="1" dirty="0">
                    <a:solidFill>
                      <a:srgbClr val="CC0099"/>
                    </a:solidFill>
                    <a:latin typeface="Times New Roman" panose="02020603050405020304" pitchFamily="18" charset="0"/>
                    <a:ea typeface="Times New Roman" panose="02020603050405020304" pitchFamily="18" charset="0"/>
                  </a:rPr>
                  <a:t>octahedral arrangement</a:t>
                </a:r>
                <a:r>
                  <a:rPr lang="en-US" dirty="0">
                    <a:solidFill>
                      <a:srgbClr val="002060"/>
                    </a:solidFill>
                    <a:latin typeface="Times New Roman" panose="02020603050405020304" pitchFamily="18" charset="0"/>
                    <a:ea typeface="Times New Roman" panose="02020603050405020304" pitchFamily="18" charset="0"/>
                  </a:rPr>
                  <a:t>and co-ordination number of Na</a:t>
                </a:r>
                <a:r>
                  <a:rPr lang="en-US" baseline="30000" dirty="0">
                    <a:solidFill>
                      <a:srgbClr val="002060"/>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 ion is 6. Therefore each Na</a:t>
                </a:r>
                <a:r>
                  <a:rPr lang="en-US" baseline="30000" dirty="0">
                    <a:solidFill>
                      <a:srgbClr val="002060"/>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 ion is surrounded by 6 Cl</a:t>
                </a:r>
                <a:r>
                  <a:rPr lang="en-US" baseline="30000" dirty="0">
                    <a:solidFill>
                      <a:srgbClr val="002060"/>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 ions. Similarly each Cl</a:t>
                </a:r>
                <a:r>
                  <a:rPr lang="en-US" baseline="30000" dirty="0">
                    <a:solidFill>
                      <a:srgbClr val="002060"/>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 ion is</a:t>
                </a:r>
                <a:endParaRPr lang="en-US" dirty="0">
                  <a:latin typeface="Times New Roman" panose="02020603050405020304" pitchFamily="18" charset="0"/>
                  <a:ea typeface="Times New Roman" panose="02020603050405020304" pitchFamily="18" charset="0"/>
                </a:endParaRPr>
              </a:p>
            </p:txBody>
          </p:sp>
        </mc:Choice>
        <mc:Fallback xmlns="">
          <p:sp>
            <p:nvSpPr>
              <p:cNvPr id="6" name="Rectangle 5">
                <a:extLst>
                  <a:ext uri="{FF2B5EF4-FFF2-40B4-BE49-F238E27FC236}">
                    <a16:creationId xmlns:a14="http://schemas.microsoft.com/office/drawing/2010/main" xmlns="" xmlns:a16="http://schemas.microsoft.com/office/drawing/2014/main" id="{A9D50334-249B-4D99-A68A-830DAD8B0670}"/>
                  </a:ext>
                </a:extLst>
              </p:cNvPr>
              <p:cNvSpPr>
                <a:spLocks noRot="1" noChangeAspect="1" noMove="1" noResize="1" noEditPoints="1" noAdjustHandles="1" noChangeArrowheads="1" noChangeShapeType="1" noTextEdit="1"/>
              </p:cNvSpPr>
              <p:nvPr/>
            </p:nvSpPr>
            <p:spPr>
              <a:xfrm>
                <a:off x="5148064" y="908720"/>
                <a:ext cx="3960440" cy="3678956"/>
              </a:xfrm>
              <a:prstGeom prst="rect">
                <a:avLst/>
              </a:prstGeom>
              <a:blipFill>
                <a:blip r:embed="rId4"/>
                <a:stretch>
                  <a:fillRect l="-1538" t="-331" r="-1385" b="-993"/>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87F6419E-433C-4F9F-835C-816A1F2E90CC}"/>
              </a:ext>
            </a:extLst>
          </p:cNvPr>
          <p:cNvSpPr/>
          <p:nvPr/>
        </p:nvSpPr>
        <p:spPr>
          <a:xfrm>
            <a:off x="1043608" y="5229200"/>
            <a:ext cx="7920880" cy="1405000"/>
          </a:xfrm>
          <a:prstGeom prst="rect">
            <a:avLst/>
          </a:prstGeom>
        </p:spPr>
        <p:txBody>
          <a:bodyPr wrap="square">
            <a:spAutoFit/>
          </a:bodyPr>
          <a:lstStyle/>
          <a:p>
            <a:pPr algn="just">
              <a:lnSpc>
                <a:spcPct val="115000"/>
              </a:lnSpc>
              <a:spcBef>
                <a:spcPts val="600"/>
              </a:spcBef>
            </a:pPr>
            <a:r>
              <a:rPr lang="en-US" dirty="0">
                <a:solidFill>
                  <a:srgbClr val="002060"/>
                </a:solidFill>
                <a:latin typeface="Times New Roman" panose="02020603050405020304" pitchFamily="18" charset="0"/>
                <a:ea typeface="Times New Roman" panose="02020603050405020304" pitchFamily="18" charset="0"/>
              </a:rPr>
              <a:t>The main or important features of </a:t>
            </a:r>
            <a:r>
              <a:rPr lang="en-US" dirty="0" err="1">
                <a:solidFill>
                  <a:srgbClr val="002060"/>
                </a:solidFill>
                <a:latin typeface="Times New Roman" panose="02020603050405020304" pitchFamily="18" charset="0"/>
                <a:ea typeface="Times New Roman" panose="02020603050405020304" pitchFamily="18" charset="0"/>
              </a:rPr>
              <a:t>NaCl</a:t>
            </a:r>
            <a:r>
              <a:rPr lang="en-US" dirty="0">
                <a:solidFill>
                  <a:srgbClr val="002060"/>
                </a:solidFill>
                <a:latin typeface="Times New Roman" panose="02020603050405020304" pitchFamily="18" charset="0"/>
                <a:ea typeface="Times New Roman" panose="02020603050405020304" pitchFamily="18" charset="0"/>
              </a:rPr>
              <a:t> structure are as follows </a:t>
            </a:r>
          </a:p>
          <a:p>
            <a:pPr marL="342900" marR="12065" lvl="0" indent="-342900" algn="just">
              <a:lnSpc>
                <a:spcPct val="115000"/>
              </a:lnSpc>
              <a:spcBef>
                <a:spcPts val="285"/>
              </a:spcBef>
              <a:spcAft>
                <a:spcPts val="0"/>
              </a:spcAft>
              <a:buFont typeface="+mj-lt"/>
              <a:buAutoNum type="arabicPeriod"/>
            </a:pPr>
            <a:r>
              <a:rPr lang="en-US" spc="50" dirty="0">
                <a:solidFill>
                  <a:srgbClr val="002060"/>
                </a:solidFill>
                <a:latin typeface="Times New Roman" panose="02020603050405020304" pitchFamily="18" charset="0"/>
                <a:ea typeface="Times New Roman" panose="02020603050405020304" pitchFamily="18" charset="0"/>
              </a:rPr>
              <a:t>The chloride ions are arranged in </a:t>
            </a:r>
            <a:r>
              <a:rPr lang="en-US" b="1" spc="50" dirty="0">
                <a:solidFill>
                  <a:srgbClr val="CC0099"/>
                </a:solidFill>
                <a:latin typeface="Times New Roman" panose="02020603050405020304" pitchFamily="18" charset="0"/>
                <a:ea typeface="Times New Roman" panose="02020603050405020304" pitchFamily="18" charset="0"/>
              </a:rPr>
              <a:t>cubic close packing (ccp) arrangement</a:t>
            </a:r>
            <a:r>
              <a:rPr lang="en-US" spc="50" dirty="0">
                <a:solidFill>
                  <a:srgbClr val="002060"/>
                </a:solidFill>
                <a:latin typeface="Times New Roman" panose="02020603050405020304" pitchFamily="18" charset="0"/>
                <a:ea typeface="Times New Roman" panose="02020603050405020304" pitchFamily="18" charset="0"/>
              </a:rPr>
              <a:t>. In this arrangement, there are </a:t>
            </a:r>
            <a:r>
              <a:rPr lang="en-US" b="1" spc="50" dirty="0">
                <a:solidFill>
                  <a:srgbClr val="CC0099"/>
                </a:solidFill>
                <a:latin typeface="Times New Roman" panose="02020603050405020304" pitchFamily="18" charset="0"/>
                <a:ea typeface="Times New Roman" panose="02020603050405020304" pitchFamily="18" charset="0"/>
              </a:rPr>
              <a:t>Cl</a:t>
            </a:r>
            <a:r>
              <a:rPr lang="en-US" b="1" spc="50" baseline="30000" dirty="0">
                <a:solidFill>
                  <a:srgbClr val="CC0099"/>
                </a:solidFill>
                <a:latin typeface="Times New Roman" panose="02020603050405020304" pitchFamily="18" charset="0"/>
                <a:ea typeface="Times New Roman" panose="02020603050405020304" pitchFamily="18" charset="0"/>
              </a:rPr>
              <a:t>-</a:t>
            </a:r>
            <a:r>
              <a:rPr lang="en-US" b="1" spc="50" dirty="0">
                <a:solidFill>
                  <a:srgbClr val="CC0099"/>
                </a:solidFill>
                <a:latin typeface="Times New Roman" panose="02020603050405020304" pitchFamily="18" charset="0"/>
                <a:ea typeface="Times New Roman" panose="02020603050405020304" pitchFamily="18" charset="0"/>
              </a:rPr>
              <a:t> ions at the corners of the cube as well as at the centre of each face</a:t>
            </a:r>
            <a:r>
              <a:rPr lang="en-US" spc="50" dirty="0">
                <a:solidFill>
                  <a:srgbClr val="002060"/>
                </a:solidFill>
                <a:latin typeface="Times New Roman" panose="02020603050405020304" pitchFamily="18" charset="0"/>
                <a:ea typeface="Times New Roman" panose="02020603050405020304" pitchFamily="18" charset="0"/>
              </a:rPr>
              <a:t> </a:t>
            </a:r>
            <a:r>
              <a:rPr lang="en-US" b="1" spc="50" dirty="0">
                <a:solidFill>
                  <a:srgbClr val="055B19"/>
                </a:solidFill>
                <a:latin typeface="Times New Roman" panose="02020603050405020304" pitchFamily="18" charset="0"/>
                <a:ea typeface="Times New Roman" panose="02020603050405020304" pitchFamily="18" charset="0"/>
              </a:rPr>
              <a:t>(face </a:t>
            </a:r>
            <a:r>
              <a:rPr lang="en-US" b="1" spc="50" dirty="0" err="1">
                <a:solidFill>
                  <a:srgbClr val="055B19"/>
                </a:solidFill>
                <a:latin typeface="Times New Roman" panose="02020603050405020304" pitchFamily="18" charset="0"/>
                <a:ea typeface="Times New Roman" panose="02020603050405020304" pitchFamily="18" charset="0"/>
              </a:rPr>
              <a:t>centred</a:t>
            </a:r>
            <a:r>
              <a:rPr lang="en-US" b="1" spc="50" dirty="0">
                <a:solidFill>
                  <a:srgbClr val="055B19"/>
                </a:solidFill>
                <a:latin typeface="Times New Roman" panose="02020603050405020304" pitchFamily="18" charset="0"/>
                <a:ea typeface="Times New Roman" panose="02020603050405020304" pitchFamily="18" charset="0"/>
              </a:rPr>
              <a:t> cubic arrangement).</a:t>
            </a:r>
          </a:p>
        </p:txBody>
      </p:sp>
      <p:sp>
        <p:nvSpPr>
          <p:cNvPr id="3" name="Rectangle 2">
            <a:extLst>
              <a:ext uri="{FF2B5EF4-FFF2-40B4-BE49-F238E27FC236}">
                <a16:creationId xmlns:a16="http://schemas.microsoft.com/office/drawing/2014/main" id="{370A3AC6-C194-40FB-86C4-6DEAC9ADED6A}"/>
              </a:ext>
            </a:extLst>
          </p:cNvPr>
          <p:cNvSpPr/>
          <p:nvPr/>
        </p:nvSpPr>
        <p:spPr>
          <a:xfrm>
            <a:off x="1115616" y="4581128"/>
            <a:ext cx="7920880" cy="646331"/>
          </a:xfrm>
          <a:prstGeom prst="rect">
            <a:avLst/>
          </a:prstGeom>
        </p:spPr>
        <p:txBody>
          <a:bodyPr wrap="square">
            <a:spAutoFit/>
          </a:bodyPr>
          <a:lstStyle/>
          <a:p>
            <a:r>
              <a:rPr lang="en-US" dirty="0">
                <a:solidFill>
                  <a:srgbClr val="002060"/>
                </a:solidFill>
                <a:latin typeface="Times New Roman" panose="02020603050405020304" pitchFamily="18" charset="0"/>
                <a:ea typeface="Times New Roman" panose="02020603050405020304" pitchFamily="18" charset="0"/>
              </a:rPr>
              <a:t>surrounded by 6 Na</a:t>
            </a:r>
            <a:r>
              <a:rPr lang="en-US" baseline="30000" dirty="0">
                <a:solidFill>
                  <a:srgbClr val="002060"/>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 ions which indicate that co-ordination number of Na</a:t>
            </a:r>
            <a:r>
              <a:rPr lang="en-US" baseline="30000" dirty="0">
                <a:solidFill>
                  <a:srgbClr val="002060"/>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 and Cl</a:t>
            </a:r>
            <a:r>
              <a:rPr lang="en-US" baseline="30000" dirty="0">
                <a:solidFill>
                  <a:srgbClr val="002060"/>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 ions is 6. Therefore </a:t>
            </a:r>
            <a:r>
              <a:rPr lang="en-US" dirty="0" err="1">
                <a:solidFill>
                  <a:srgbClr val="002060"/>
                </a:solidFill>
                <a:latin typeface="Times New Roman" panose="02020603050405020304" pitchFamily="18" charset="0"/>
                <a:ea typeface="Times New Roman" panose="02020603050405020304" pitchFamily="18" charset="0"/>
              </a:rPr>
              <a:t>NaCl</a:t>
            </a:r>
            <a:r>
              <a:rPr lang="en-US" dirty="0">
                <a:solidFill>
                  <a:srgbClr val="002060"/>
                </a:solidFill>
                <a:latin typeface="Times New Roman" panose="02020603050405020304" pitchFamily="18" charset="0"/>
                <a:ea typeface="Times New Roman" panose="02020603050405020304" pitchFamily="18" charset="0"/>
              </a:rPr>
              <a:t> shows </a:t>
            </a:r>
            <a:r>
              <a:rPr lang="en-US" b="1" dirty="0">
                <a:solidFill>
                  <a:srgbClr val="CC0099"/>
                </a:solidFill>
                <a:latin typeface="Times New Roman" panose="02020603050405020304" pitchFamily="18" charset="0"/>
                <a:ea typeface="Times New Roman" panose="02020603050405020304" pitchFamily="18" charset="0"/>
              </a:rPr>
              <a:t>6:6 arrangement or structure</a:t>
            </a:r>
            <a:r>
              <a:rPr lang="en-US" dirty="0">
                <a:latin typeface="Times New Roman" panose="02020603050405020304" pitchFamily="18" charset="0"/>
                <a:ea typeface="Times New Roman" panose="02020603050405020304" pitchFamily="18" charset="0"/>
              </a:rPr>
              <a:t>. </a:t>
            </a:r>
            <a:endParaRPr lang="en-US" dirty="0"/>
          </a:p>
        </p:txBody>
      </p:sp>
    </p:spTree>
    <p:extLst>
      <p:ext uri="{BB962C8B-B14F-4D97-AF65-F5344CB8AC3E}">
        <p14:creationId xmlns:p14="http://schemas.microsoft.com/office/powerpoint/2010/main" val="35750447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F84D1D-EB5E-4F8B-8ED3-E78B53D28339}"/>
              </a:ext>
            </a:extLst>
          </p:cNvPr>
          <p:cNvSpPr/>
          <p:nvPr/>
        </p:nvSpPr>
        <p:spPr>
          <a:xfrm>
            <a:off x="971600" y="44624"/>
            <a:ext cx="7920880" cy="7051161"/>
          </a:xfrm>
          <a:prstGeom prst="rect">
            <a:avLst/>
          </a:prstGeom>
        </p:spPr>
        <p:txBody>
          <a:bodyPr wrap="square">
            <a:spAutoFit/>
          </a:bodyPr>
          <a:lstStyle/>
          <a:p>
            <a:pPr marL="342900" marR="12065" lvl="0" indent="-342900" algn="just">
              <a:lnSpc>
                <a:spcPct val="115000"/>
              </a:lnSpc>
              <a:spcBef>
                <a:spcPts val="285"/>
              </a:spcBef>
              <a:spcAft>
                <a:spcPts val="0"/>
              </a:spcAft>
              <a:buFont typeface="+mj-lt"/>
              <a:buAutoNum type="arabicPeriod" startAt="2"/>
            </a:pPr>
            <a:r>
              <a:rPr lang="en-US" spc="50" dirty="0">
                <a:solidFill>
                  <a:srgbClr val="002060"/>
                </a:solidFill>
                <a:latin typeface="Times New Roman" panose="02020603050405020304" pitchFamily="18" charset="0"/>
                <a:ea typeface="Times New Roman" panose="02020603050405020304" pitchFamily="18" charset="0"/>
              </a:rPr>
              <a:t>The </a:t>
            </a:r>
            <a:r>
              <a:rPr lang="en-US" b="1" spc="50" dirty="0">
                <a:solidFill>
                  <a:srgbClr val="CC0099"/>
                </a:solidFill>
                <a:latin typeface="Times New Roman" panose="02020603050405020304" pitchFamily="18" charset="0"/>
                <a:ea typeface="Times New Roman" panose="02020603050405020304" pitchFamily="18" charset="0"/>
              </a:rPr>
              <a:t>sodium ions occupy all the octahedral sites</a:t>
            </a:r>
            <a:r>
              <a:rPr lang="en-US" spc="50" dirty="0">
                <a:solidFill>
                  <a:srgbClr val="002060"/>
                </a:solidFill>
                <a:latin typeface="Times New Roman" panose="02020603050405020304" pitchFamily="18" charset="0"/>
                <a:ea typeface="Times New Roman" panose="02020603050405020304" pitchFamily="18" charset="0"/>
              </a:rPr>
              <a:t>.</a:t>
            </a:r>
          </a:p>
          <a:p>
            <a:pPr marL="342900" marR="12065" lvl="0" indent="-342900" algn="just">
              <a:lnSpc>
                <a:spcPct val="115000"/>
              </a:lnSpc>
              <a:spcBef>
                <a:spcPts val="285"/>
              </a:spcBef>
              <a:spcAft>
                <a:spcPts val="0"/>
              </a:spcAft>
              <a:buFont typeface="+mj-lt"/>
              <a:buAutoNum type="arabicPeriod" startAt="2"/>
            </a:pPr>
            <a:r>
              <a:rPr lang="en-US" b="1" spc="50" dirty="0">
                <a:solidFill>
                  <a:srgbClr val="0B550F"/>
                </a:solidFill>
                <a:latin typeface="Times New Roman" panose="02020603050405020304" pitchFamily="18" charset="0"/>
                <a:ea typeface="Times New Roman" panose="02020603050405020304" pitchFamily="18" charset="0"/>
              </a:rPr>
              <a:t>There is only one octahedral site per atom in a close packed lattice. </a:t>
            </a:r>
            <a:r>
              <a:rPr lang="en-US" spc="50" dirty="0">
                <a:solidFill>
                  <a:srgbClr val="002060"/>
                </a:solidFill>
                <a:latin typeface="Times New Roman" panose="02020603050405020304" pitchFamily="18" charset="0"/>
                <a:ea typeface="Times New Roman" panose="02020603050405020304" pitchFamily="18" charset="0"/>
              </a:rPr>
              <a:t>Therefore, there will be </a:t>
            </a:r>
            <a:r>
              <a:rPr lang="en-US" b="1" spc="50" dirty="0">
                <a:solidFill>
                  <a:srgbClr val="0B550F"/>
                </a:solidFill>
                <a:latin typeface="Times New Roman" panose="02020603050405020304" pitchFamily="18" charset="0"/>
                <a:ea typeface="Times New Roman" panose="02020603050405020304" pitchFamily="18" charset="0"/>
              </a:rPr>
              <a:t>one Na</a:t>
            </a:r>
            <a:r>
              <a:rPr lang="en-US" b="1" spc="50" baseline="30000" dirty="0">
                <a:solidFill>
                  <a:srgbClr val="0B550F"/>
                </a:solidFill>
                <a:latin typeface="Times New Roman" panose="02020603050405020304" pitchFamily="18" charset="0"/>
                <a:ea typeface="Times New Roman" panose="02020603050405020304" pitchFamily="18" charset="0"/>
              </a:rPr>
              <a:t>+</a:t>
            </a:r>
            <a:r>
              <a:rPr lang="en-US" b="1" spc="50" dirty="0">
                <a:solidFill>
                  <a:srgbClr val="0B550F"/>
                </a:solidFill>
                <a:latin typeface="Times New Roman" panose="02020603050405020304" pitchFamily="18" charset="0"/>
                <a:ea typeface="Times New Roman" panose="02020603050405020304" pitchFamily="18" charset="0"/>
              </a:rPr>
              <a:t> ion for every Cl</a:t>
            </a:r>
            <a:r>
              <a:rPr lang="en-US" b="1" spc="50" baseline="30000" dirty="0">
                <a:solidFill>
                  <a:srgbClr val="0B550F"/>
                </a:solidFill>
                <a:latin typeface="Times New Roman" panose="02020603050405020304" pitchFamily="18" charset="0"/>
                <a:ea typeface="Times New Roman" panose="02020603050405020304" pitchFamily="18" charset="0"/>
              </a:rPr>
              <a:t>-</a:t>
            </a:r>
            <a:r>
              <a:rPr lang="en-US" b="1" spc="50" dirty="0">
                <a:solidFill>
                  <a:srgbClr val="0B550F"/>
                </a:solidFill>
                <a:latin typeface="Times New Roman" panose="02020603050405020304" pitchFamily="18" charset="0"/>
                <a:ea typeface="Times New Roman" panose="02020603050405020304" pitchFamily="18" charset="0"/>
              </a:rPr>
              <a:t> ion</a:t>
            </a:r>
            <a:r>
              <a:rPr lang="en-US" spc="50" dirty="0">
                <a:solidFill>
                  <a:srgbClr val="002060"/>
                </a:solidFill>
                <a:latin typeface="Times New Roman" panose="02020603050405020304" pitchFamily="18" charset="0"/>
                <a:ea typeface="Times New Roman" panose="02020603050405020304" pitchFamily="18" charset="0"/>
              </a:rPr>
              <a:t>. This corresponds to </a:t>
            </a:r>
            <a:r>
              <a:rPr lang="en-US" b="1" spc="50" dirty="0">
                <a:solidFill>
                  <a:srgbClr val="CC0099"/>
                </a:solidFill>
                <a:latin typeface="Times New Roman" panose="02020603050405020304" pitchFamily="18" charset="0"/>
                <a:ea typeface="Times New Roman" panose="02020603050405020304" pitchFamily="18" charset="0"/>
              </a:rPr>
              <a:t>1 : 1 (A:X) stoichiometry for sodium chloride crystal</a:t>
            </a:r>
            <a:r>
              <a:rPr lang="en-US" spc="50" dirty="0">
                <a:latin typeface="Times New Roman" panose="02020603050405020304" pitchFamily="18" charset="0"/>
                <a:ea typeface="Times New Roman" panose="02020603050405020304" pitchFamily="18" charset="0"/>
              </a:rPr>
              <a:t>. </a:t>
            </a:r>
          </a:p>
          <a:p>
            <a:pPr marL="342900" marR="12065" lvl="0" indent="-342900" algn="just">
              <a:lnSpc>
                <a:spcPct val="115000"/>
              </a:lnSpc>
              <a:spcBef>
                <a:spcPts val="285"/>
              </a:spcBef>
              <a:spcAft>
                <a:spcPts val="0"/>
              </a:spcAft>
              <a:buFont typeface="+mj-lt"/>
              <a:buAutoNum type="arabicPeriod" startAt="4"/>
            </a:pPr>
            <a:r>
              <a:rPr lang="en-US" spc="50" dirty="0">
                <a:solidFill>
                  <a:srgbClr val="002060"/>
                </a:solidFill>
                <a:latin typeface="Times New Roman" panose="02020603050405020304" pitchFamily="18" charset="0"/>
                <a:ea typeface="Times New Roman" panose="02020603050405020304" pitchFamily="18" charset="0"/>
              </a:rPr>
              <a:t>1:1 stoichiometry of </a:t>
            </a:r>
            <a:r>
              <a:rPr lang="en-US" spc="50" dirty="0" err="1">
                <a:solidFill>
                  <a:srgbClr val="002060"/>
                </a:solidFill>
                <a:latin typeface="Times New Roman" panose="02020603050405020304" pitchFamily="18" charset="0"/>
                <a:ea typeface="Times New Roman" panose="02020603050405020304" pitchFamily="18" charset="0"/>
              </a:rPr>
              <a:t>NaCl</a:t>
            </a:r>
            <a:r>
              <a:rPr lang="en-US" spc="50" dirty="0">
                <a:solidFill>
                  <a:srgbClr val="002060"/>
                </a:solidFill>
                <a:latin typeface="Times New Roman" panose="02020603050405020304" pitchFamily="18" charset="0"/>
                <a:ea typeface="Times New Roman" panose="02020603050405020304" pitchFamily="18" charset="0"/>
              </a:rPr>
              <a:t> can also be understood by counting the number of Na</a:t>
            </a:r>
            <a:r>
              <a:rPr lang="en-US" spc="50" baseline="30000" dirty="0">
                <a:solidFill>
                  <a:srgbClr val="002060"/>
                </a:solidFill>
                <a:latin typeface="Times New Roman" panose="02020603050405020304" pitchFamily="18" charset="0"/>
                <a:ea typeface="Times New Roman" panose="02020603050405020304" pitchFamily="18" charset="0"/>
              </a:rPr>
              <a:t>+</a:t>
            </a:r>
            <a:r>
              <a:rPr lang="en-US" spc="50" dirty="0">
                <a:solidFill>
                  <a:srgbClr val="002060"/>
                </a:solidFill>
                <a:latin typeface="Times New Roman" panose="02020603050405020304" pitchFamily="18" charset="0"/>
                <a:ea typeface="Times New Roman" panose="02020603050405020304" pitchFamily="18" charset="0"/>
              </a:rPr>
              <a:t> and Cl</a:t>
            </a:r>
            <a:r>
              <a:rPr lang="en-US" spc="50" baseline="30000" dirty="0">
                <a:solidFill>
                  <a:srgbClr val="002060"/>
                </a:solidFill>
                <a:latin typeface="Times New Roman" panose="02020603050405020304" pitchFamily="18" charset="0"/>
                <a:ea typeface="Times New Roman" panose="02020603050405020304" pitchFamily="18" charset="0"/>
              </a:rPr>
              <a:t>-</a:t>
            </a:r>
            <a:r>
              <a:rPr lang="en-US" spc="50" dirty="0">
                <a:solidFill>
                  <a:srgbClr val="002060"/>
                </a:solidFill>
                <a:latin typeface="Times New Roman" panose="02020603050405020304" pitchFamily="18" charset="0"/>
                <a:ea typeface="Times New Roman" panose="02020603050405020304" pitchFamily="18" charset="0"/>
              </a:rPr>
              <a:t> ions which contribute to the unit cell discussed as follows</a:t>
            </a:r>
          </a:p>
          <a:p>
            <a:pPr marL="285750" marR="12065" lvl="0" indent="-285750" algn="just">
              <a:lnSpc>
                <a:spcPct val="115000"/>
              </a:lnSpc>
              <a:spcBef>
                <a:spcPts val="285"/>
              </a:spcBef>
              <a:spcAft>
                <a:spcPts val="0"/>
              </a:spcAft>
              <a:buFont typeface="Arial" panose="020B0604020202020204" pitchFamily="34" charset="0"/>
              <a:buChar char="•"/>
            </a:pPr>
            <a:r>
              <a:rPr lang="en-US" b="1" spc="50" dirty="0">
                <a:solidFill>
                  <a:srgbClr val="002060"/>
                </a:solidFill>
                <a:latin typeface="Times New Roman" panose="02020603050405020304" pitchFamily="18" charset="0"/>
                <a:ea typeface="Times New Roman" panose="02020603050405020304" pitchFamily="18" charset="0"/>
              </a:rPr>
              <a:t>In </a:t>
            </a:r>
            <a:r>
              <a:rPr lang="en-US" b="1" spc="50" dirty="0" err="1">
                <a:solidFill>
                  <a:srgbClr val="002060"/>
                </a:solidFill>
                <a:latin typeface="Times New Roman" panose="02020603050405020304" pitchFamily="18" charset="0"/>
                <a:ea typeface="Times New Roman" panose="02020603050405020304" pitchFamily="18" charset="0"/>
              </a:rPr>
              <a:t>NaCl</a:t>
            </a:r>
            <a:r>
              <a:rPr lang="en-US" b="1" spc="50" dirty="0">
                <a:solidFill>
                  <a:srgbClr val="002060"/>
                </a:solidFill>
                <a:latin typeface="Times New Roman" panose="02020603050405020304" pitchFamily="18" charset="0"/>
                <a:ea typeface="Times New Roman" panose="02020603050405020304" pitchFamily="18" charset="0"/>
              </a:rPr>
              <a:t>, eight Cl</a:t>
            </a:r>
            <a:r>
              <a:rPr lang="en-US" b="1" spc="50" baseline="30000" dirty="0">
                <a:solidFill>
                  <a:srgbClr val="002060"/>
                </a:solidFill>
                <a:latin typeface="Times New Roman" panose="02020603050405020304" pitchFamily="18" charset="0"/>
                <a:ea typeface="Times New Roman" panose="02020603050405020304" pitchFamily="18" charset="0"/>
              </a:rPr>
              <a:t>-</a:t>
            </a:r>
            <a:r>
              <a:rPr lang="en-US" b="1" spc="50" dirty="0">
                <a:solidFill>
                  <a:srgbClr val="002060"/>
                </a:solidFill>
                <a:latin typeface="Times New Roman" panose="02020603050405020304" pitchFamily="18" charset="0"/>
                <a:ea typeface="Times New Roman" panose="02020603050405020304" pitchFamily="18" charset="0"/>
              </a:rPr>
              <a:t> ions at the corners and six at the faces of the cubic unit cell. Thus each ion at the corner is shared between eight unit cells and its contribution per unit cell is 1/8. Similarly each ion on a six face is shared by two unit cells so that its contribution per unit cell is 1/2. </a:t>
            </a:r>
          </a:p>
          <a:p>
            <a:pPr marL="228600" marR="12065" algn="just">
              <a:lnSpc>
                <a:spcPct val="115000"/>
              </a:lnSpc>
              <a:spcBef>
                <a:spcPts val="285"/>
              </a:spcBef>
              <a:spcAft>
                <a:spcPts val="0"/>
              </a:spcAft>
            </a:pPr>
            <a:r>
              <a:rPr lang="en-US" b="1" dirty="0">
                <a:solidFill>
                  <a:srgbClr val="CC0099"/>
                </a:solidFill>
                <a:latin typeface="Times New Roman" panose="02020603050405020304" pitchFamily="18" charset="0"/>
                <a:ea typeface="Times New Roman" panose="02020603050405020304" pitchFamily="18" charset="0"/>
              </a:rPr>
              <a:t>Number of Cl</a:t>
            </a:r>
            <a:r>
              <a:rPr lang="en-US" b="1" baseline="30000" dirty="0">
                <a:solidFill>
                  <a:srgbClr val="CC0099"/>
                </a:solidFill>
                <a:latin typeface="Times New Roman" panose="02020603050405020304" pitchFamily="18" charset="0"/>
                <a:ea typeface="Times New Roman" panose="02020603050405020304" pitchFamily="18" charset="0"/>
              </a:rPr>
              <a:t>-</a:t>
            </a:r>
            <a:r>
              <a:rPr lang="en-US" b="1" dirty="0">
                <a:solidFill>
                  <a:srgbClr val="CC0099"/>
                </a:solidFill>
                <a:latin typeface="Times New Roman" panose="02020603050405020304" pitchFamily="18" charset="0"/>
                <a:ea typeface="Times New Roman" panose="02020603050405020304" pitchFamily="18" charset="0"/>
              </a:rPr>
              <a:t> ions for the cubic unit cell= [(8 x 1/8) + 6x(1/2)]= 4.</a:t>
            </a:r>
          </a:p>
          <a:p>
            <a:pPr marL="274320" marR="12065" indent="-285750" algn="just">
              <a:lnSpc>
                <a:spcPct val="115000"/>
              </a:lnSpc>
              <a:spcBef>
                <a:spcPts val="285"/>
              </a:spcBef>
              <a:spcAft>
                <a:spcPts val="0"/>
              </a:spcAft>
              <a:buFont typeface="Arial" panose="020B0604020202020204" pitchFamily="34" charset="0"/>
              <a:buChar char="•"/>
            </a:pPr>
            <a:r>
              <a:rPr lang="en-US" b="1" dirty="0">
                <a:solidFill>
                  <a:srgbClr val="002060"/>
                </a:solidFill>
                <a:latin typeface="Times New Roman" panose="02020603050405020304" pitchFamily="18" charset="0"/>
                <a:ea typeface="Times New Roman" panose="02020603050405020304" pitchFamily="18" charset="0"/>
              </a:rPr>
              <a:t>The number of sodium ions can also be calculated in a similar way. There are twelve Na</a:t>
            </a:r>
            <a:r>
              <a:rPr lang="en-US" b="1" baseline="30000" dirty="0">
                <a:solidFill>
                  <a:srgbClr val="002060"/>
                </a:solidFill>
                <a:latin typeface="Times New Roman" panose="02020603050405020304" pitchFamily="18" charset="0"/>
                <a:ea typeface="Times New Roman" panose="02020603050405020304" pitchFamily="18" charset="0"/>
              </a:rPr>
              <a:t>+</a:t>
            </a:r>
            <a:r>
              <a:rPr lang="en-US" b="1" dirty="0">
                <a:solidFill>
                  <a:srgbClr val="002060"/>
                </a:solidFill>
                <a:latin typeface="Times New Roman" panose="02020603050405020304" pitchFamily="18" charset="0"/>
                <a:ea typeface="Times New Roman" panose="02020603050405020304" pitchFamily="18" charset="0"/>
              </a:rPr>
              <a:t> ions on the edges and one inside the cell. It can be easily seen that each Na</a:t>
            </a:r>
            <a:r>
              <a:rPr lang="en-US" b="1" baseline="30000" dirty="0">
                <a:solidFill>
                  <a:srgbClr val="002060"/>
                </a:solidFill>
                <a:latin typeface="Times New Roman" panose="02020603050405020304" pitchFamily="18" charset="0"/>
                <a:ea typeface="Times New Roman" panose="02020603050405020304" pitchFamily="18" charset="0"/>
              </a:rPr>
              <a:t>+</a:t>
            </a:r>
            <a:r>
              <a:rPr lang="en-US" b="1" dirty="0">
                <a:solidFill>
                  <a:srgbClr val="002060"/>
                </a:solidFill>
                <a:latin typeface="Times New Roman" panose="02020603050405020304" pitchFamily="18" charset="0"/>
                <a:ea typeface="Times New Roman" panose="02020603050405020304" pitchFamily="18" charset="0"/>
              </a:rPr>
              <a:t> ion on the edge is shared by four unit cells and its contribution per unit cell is 1/4, while the Na</a:t>
            </a:r>
            <a:r>
              <a:rPr lang="en-US" b="1" baseline="30000" dirty="0">
                <a:solidFill>
                  <a:srgbClr val="002060"/>
                </a:solidFill>
                <a:latin typeface="Times New Roman" panose="02020603050405020304" pitchFamily="18" charset="0"/>
                <a:ea typeface="Times New Roman" panose="02020603050405020304" pitchFamily="18" charset="0"/>
              </a:rPr>
              <a:t>+ </a:t>
            </a:r>
            <a:r>
              <a:rPr lang="en-US" b="1" dirty="0">
                <a:solidFill>
                  <a:srgbClr val="002060"/>
                </a:solidFill>
                <a:latin typeface="Times New Roman" panose="02020603050405020304" pitchFamily="18" charset="0"/>
                <a:ea typeface="Times New Roman" panose="02020603050405020304" pitchFamily="18" charset="0"/>
              </a:rPr>
              <a:t>ion at the body centre contributes only to one unit cell. </a:t>
            </a:r>
          </a:p>
          <a:p>
            <a:pPr marR="12065" algn="just">
              <a:lnSpc>
                <a:spcPct val="115000"/>
              </a:lnSpc>
            </a:pPr>
            <a:r>
              <a:rPr lang="en-US" b="1" dirty="0">
                <a:solidFill>
                  <a:srgbClr val="002060"/>
                </a:solidFill>
                <a:latin typeface="Times New Roman" panose="02020603050405020304" pitchFamily="18" charset="0"/>
                <a:ea typeface="Times New Roman" panose="02020603050405020304" pitchFamily="18" charset="0"/>
              </a:rPr>
              <a:t>      </a:t>
            </a:r>
            <a:r>
              <a:rPr lang="en-US" b="1" dirty="0">
                <a:solidFill>
                  <a:srgbClr val="CC0099"/>
                </a:solidFill>
                <a:latin typeface="Times New Roman" panose="02020603050405020304" pitchFamily="18" charset="0"/>
                <a:ea typeface="Times New Roman" panose="02020603050405020304" pitchFamily="18" charset="0"/>
              </a:rPr>
              <a:t>Number of Na</a:t>
            </a:r>
            <a:r>
              <a:rPr lang="en-US" b="1" baseline="30000" dirty="0">
                <a:solidFill>
                  <a:srgbClr val="CC0099"/>
                </a:solidFill>
                <a:latin typeface="Times New Roman" panose="02020603050405020304" pitchFamily="18" charset="0"/>
                <a:ea typeface="Times New Roman" panose="02020603050405020304" pitchFamily="18" charset="0"/>
              </a:rPr>
              <a:t>+</a:t>
            </a:r>
            <a:r>
              <a:rPr lang="en-US" b="1" dirty="0">
                <a:solidFill>
                  <a:srgbClr val="CC0099"/>
                </a:solidFill>
                <a:latin typeface="Times New Roman" panose="02020603050405020304" pitchFamily="18" charset="0"/>
                <a:ea typeface="Times New Roman" panose="02020603050405020304" pitchFamily="18" charset="0"/>
              </a:rPr>
              <a:t> ions for the cubic unit cell = [(12 x 1/4)+ 1]= 4</a:t>
            </a:r>
          </a:p>
          <a:p>
            <a:pPr marL="342900" marR="12065" lvl="0" indent="-342900" algn="just">
              <a:lnSpc>
                <a:spcPct val="115000"/>
              </a:lnSpc>
              <a:spcBef>
                <a:spcPts val="285"/>
              </a:spcBef>
              <a:spcAft>
                <a:spcPts val="0"/>
              </a:spcAft>
              <a:buFont typeface="+mj-lt"/>
              <a:buAutoNum type="arabicPeriod"/>
            </a:pPr>
            <a:r>
              <a:rPr lang="en-US" spc="50" dirty="0">
                <a:solidFill>
                  <a:srgbClr val="002060"/>
                </a:solidFill>
                <a:latin typeface="Times New Roman" panose="02020603050405020304" pitchFamily="18" charset="0"/>
                <a:ea typeface="Times New Roman" panose="02020603050405020304" pitchFamily="18" charset="0"/>
              </a:rPr>
              <a:t>The </a:t>
            </a:r>
            <a:r>
              <a:rPr lang="en-US" spc="50" dirty="0" err="1">
                <a:solidFill>
                  <a:srgbClr val="002060"/>
                </a:solidFill>
                <a:latin typeface="Times New Roman" panose="02020603050405020304" pitchFamily="18" charset="0"/>
                <a:ea typeface="Times New Roman" panose="02020603050405020304" pitchFamily="18" charset="0"/>
              </a:rPr>
              <a:t>NaCl</a:t>
            </a:r>
            <a:r>
              <a:rPr lang="en-US" spc="50" dirty="0">
                <a:solidFill>
                  <a:srgbClr val="002060"/>
                </a:solidFill>
                <a:latin typeface="Times New Roman" panose="02020603050405020304" pitchFamily="18" charset="0"/>
                <a:ea typeface="Times New Roman" panose="02020603050405020304" pitchFamily="18" charset="0"/>
              </a:rPr>
              <a:t> structure is adopted by most of the alkali metal halides (e.g. </a:t>
            </a:r>
            <a:r>
              <a:rPr lang="en-US" spc="50" dirty="0" err="1">
                <a:solidFill>
                  <a:srgbClr val="002060"/>
                </a:solidFill>
                <a:latin typeface="Times New Roman" panose="02020603050405020304" pitchFamily="18" charset="0"/>
                <a:ea typeface="Times New Roman" panose="02020603050405020304" pitchFamily="18" charset="0"/>
              </a:rPr>
              <a:t>NaCl</a:t>
            </a:r>
            <a:r>
              <a:rPr lang="en-US" spc="50" dirty="0">
                <a:solidFill>
                  <a:srgbClr val="002060"/>
                </a:solidFill>
                <a:latin typeface="Times New Roman" panose="02020603050405020304" pitchFamily="18" charset="0"/>
                <a:ea typeface="Times New Roman" panose="02020603050405020304" pitchFamily="18" charset="0"/>
              </a:rPr>
              <a:t>, </a:t>
            </a:r>
            <a:r>
              <a:rPr lang="en-US" spc="50" dirty="0" err="1">
                <a:solidFill>
                  <a:srgbClr val="002060"/>
                </a:solidFill>
                <a:latin typeface="Times New Roman" panose="02020603050405020304" pitchFamily="18" charset="0"/>
                <a:ea typeface="Times New Roman" panose="02020603050405020304" pitchFamily="18" charset="0"/>
              </a:rPr>
              <a:t>KCl</a:t>
            </a:r>
            <a:r>
              <a:rPr lang="en-US" spc="50" dirty="0">
                <a:solidFill>
                  <a:srgbClr val="002060"/>
                </a:solidFill>
                <a:latin typeface="Times New Roman" panose="02020603050405020304" pitchFamily="18" charset="0"/>
                <a:ea typeface="Times New Roman" panose="02020603050405020304" pitchFamily="18" charset="0"/>
              </a:rPr>
              <a:t>, </a:t>
            </a:r>
            <a:r>
              <a:rPr lang="en-US" spc="50" dirty="0" err="1">
                <a:solidFill>
                  <a:srgbClr val="002060"/>
                </a:solidFill>
                <a:latin typeface="Times New Roman" panose="02020603050405020304" pitchFamily="18" charset="0"/>
                <a:ea typeface="Times New Roman" panose="02020603050405020304" pitchFamily="18" charset="0"/>
              </a:rPr>
              <a:t>RbCl</a:t>
            </a:r>
            <a:r>
              <a:rPr lang="en-US" spc="50" dirty="0">
                <a:solidFill>
                  <a:srgbClr val="002060"/>
                </a:solidFill>
                <a:latin typeface="Times New Roman" panose="02020603050405020304" pitchFamily="18" charset="0"/>
                <a:ea typeface="Times New Roman" panose="02020603050405020304" pitchFamily="18" charset="0"/>
              </a:rPr>
              <a:t>), alkaline earth metal oxides (e.g. </a:t>
            </a:r>
            <a:r>
              <a:rPr lang="en-US" spc="50" dirty="0" err="1">
                <a:solidFill>
                  <a:srgbClr val="002060"/>
                </a:solidFill>
                <a:latin typeface="Times New Roman" panose="02020603050405020304" pitchFamily="18" charset="0"/>
                <a:ea typeface="Times New Roman" panose="02020603050405020304" pitchFamily="18" charset="0"/>
              </a:rPr>
              <a:t>MgO</a:t>
            </a:r>
            <a:r>
              <a:rPr lang="en-US" spc="50" dirty="0">
                <a:solidFill>
                  <a:srgbClr val="002060"/>
                </a:solidFill>
                <a:latin typeface="Times New Roman" panose="02020603050405020304" pitchFamily="18" charset="0"/>
                <a:ea typeface="Times New Roman" panose="02020603050405020304" pitchFamily="18" charset="0"/>
              </a:rPr>
              <a:t>, </a:t>
            </a:r>
            <a:r>
              <a:rPr lang="en-US" spc="50" dirty="0" err="1">
                <a:solidFill>
                  <a:srgbClr val="002060"/>
                </a:solidFill>
                <a:latin typeface="Times New Roman" panose="02020603050405020304" pitchFamily="18" charset="0"/>
                <a:ea typeface="Times New Roman" panose="02020603050405020304" pitchFamily="18" charset="0"/>
              </a:rPr>
              <a:t>CaO</a:t>
            </a:r>
            <a:r>
              <a:rPr lang="en-US" spc="50" dirty="0">
                <a:solidFill>
                  <a:srgbClr val="002060"/>
                </a:solidFill>
                <a:latin typeface="Times New Roman" panose="02020603050405020304" pitchFamily="18" charset="0"/>
                <a:ea typeface="Times New Roman" panose="02020603050405020304" pitchFamily="18" charset="0"/>
              </a:rPr>
              <a:t>), silver halides (e.g. </a:t>
            </a:r>
            <a:r>
              <a:rPr lang="en-US" spc="50" dirty="0" err="1">
                <a:solidFill>
                  <a:srgbClr val="002060"/>
                </a:solidFill>
                <a:latin typeface="Times New Roman" panose="02020603050405020304" pitchFamily="18" charset="0"/>
                <a:ea typeface="Times New Roman" panose="02020603050405020304" pitchFamily="18" charset="0"/>
              </a:rPr>
              <a:t>AgF</a:t>
            </a:r>
            <a:r>
              <a:rPr lang="en-US" spc="50" dirty="0">
                <a:solidFill>
                  <a:srgbClr val="002060"/>
                </a:solidFill>
                <a:latin typeface="Times New Roman" panose="02020603050405020304" pitchFamily="18" charset="0"/>
                <a:ea typeface="Times New Roman" panose="02020603050405020304" pitchFamily="18" charset="0"/>
              </a:rPr>
              <a:t>, AgCl, </a:t>
            </a:r>
            <a:r>
              <a:rPr lang="en-US" spc="50" dirty="0" err="1">
                <a:solidFill>
                  <a:srgbClr val="002060"/>
                </a:solidFill>
                <a:latin typeface="Times New Roman" panose="02020603050405020304" pitchFamily="18" charset="0"/>
                <a:ea typeface="Times New Roman" panose="02020603050405020304" pitchFamily="18" charset="0"/>
              </a:rPr>
              <a:t>AgBr</a:t>
            </a:r>
            <a:r>
              <a:rPr lang="en-US" spc="50" dirty="0">
                <a:solidFill>
                  <a:srgbClr val="002060"/>
                </a:solidFill>
                <a:latin typeface="Times New Roman" panose="02020603050405020304" pitchFamily="18" charset="0"/>
                <a:ea typeface="Times New Roman" panose="02020603050405020304" pitchFamily="18" charset="0"/>
              </a:rPr>
              <a:t>), ammonium salts (NH</a:t>
            </a:r>
            <a:r>
              <a:rPr lang="en-US" spc="50" baseline="-25000" dirty="0">
                <a:solidFill>
                  <a:srgbClr val="002060"/>
                </a:solidFill>
                <a:latin typeface="Times New Roman" panose="02020603050405020304" pitchFamily="18" charset="0"/>
                <a:ea typeface="Times New Roman" panose="02020603050405020304" pitchFamily="18" charset="0"/>
              </a:rPr>
              <a:t>4</a:t>
            </a:r>
            <a:r>
              <a:rPr lang="en-US" spc="50" dirty="0">
                <a:solidFill>
                  <a:srgbClr val="002060"/>
                </a:solidFill>
                <a:latin typeface="Times New Roman" panose="02020603050405020304" pitchFamily="18" charset="0"/>
                <a:ea typeface="Times New Roman" panose="02020603050405020304" pitchFamily="18" charset="0"/>
              </a:rPr>
              <a:t>Cl, NH</a:t>
            </a:r>
            <a:r>
              <a:rPr lang="en-US" spc="50" baseline="-25000" dirty="0">
                <a:solidFill>
                  <a:srgbClr val="002060"/>
                </a:solidFill>
                <a:latin typeface="Times New Roman" panose="02020603050405020304" pitchFamily="18" charset="0"/>
                <a:ea typeface="Times New Roman" panose="02020603050405020304" pitchFamily="18" charset="0"/>
              </a:rPr>
              <a:t>4</a:t>
            </a:r>
            <a:r>
              <a:rPr lang="en-US" spc="50" dirty="0">
                <a:solidFill>
                  <a:srgbClr val="002060"/>
                </a:solidFill>
                <a:latin typeface="Times New Roman" panose="02020603050405020304" pitchFamily="18" charset="0"/>
                <a:ea typeface="Times New Roman" panose="02020603050405020304" pitchFamily="18" charset="0"/>
              </a:rPr>
              <a:t>Br) </a:t>
            </a:r>
          </a:p>
          <a:p>
            <a:pPr marL="342900" marR="12065" lvl="0" indent="-342900" algn="just">
              <a:lnSpc>
                <a:spcPct val="115000"/>
              </a:lnSpc>
              <a:spcBef>
                <a:spcPts val="285"/>
              </a:spcBef>
              <a:spcAft>
                <a:spcPts val="0"/>
              </a:spcAft>
              <a:buFont typeface="+mj-lt"/>
              <a:buAutoNum type="arabicPeriod" startAt="2"/>
            </a:pPr>
            <a:endParaRPr lang="en-US" spc="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76027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esktop\CHEMISTRY\Chemistry Figures\fig 35.jpg">
            <a:extLst>
              <a:ext uri="{FF2B5EF4-FFF2-40B4-BE49-F238E27FC236}">
                <a16:creationId xmlns:a16="http://schemas.microsoft.com/office/drawing/2014/main" id="{5C157558-F097-47C3-9FE6-526446ECB42C}"/>
              </a:ext>
            </a:extLst>
          </p:cNvPr>
          <p:cNvPicPr/>
          <p:nvPr/>
        </p:nvPicPr>
        <p:blipFill rotWithShape="1">
          <a:blip r:embed="rId2" cstate="print">
            <a:duotone>
              <a:schemeClr val="accent6">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6089" t="839" r="2084" b="17097"/>
          <a:stretch/>
        </p:blipFill>
        <p:spPr bwMode="auto">
          <a:xfrm rot="21435258">
            <a:off x="891504" y="832610"/>
            <a:ext cx="3572094" cy="3021872"/>
          </a:xfrm>
          <a:prstGeom prst="rect">
            <a:avLst/>
          </a:prstGeom>
          <a:noFill/>
          <a:ln>
            <a:noFill/>
          </a:ln>
          <a:extLst>
            <a:ext uri="{53640926-AAD7-44D8-BBD7-CCE9431645EC}">
              <a14:shadowObscured xmlns:a14="http://schemas.microsoft.com/office/drawing/2010/main"/>
            </a:ext>
          </a:extLst>
        </p:spPr>
      </p:pic>
      <p:sp>
        <p:nvSpPr>
          <p:cNvPr id="3" name="Rectangle 2">
            <a:extLst>
              <a:ext uri="{FF2B5EF4-FFF2-40B4-BE49-F238E27FC236}">
                <a16:creationId xmlns:a16="http://schemas.microsoft.com/office/drawing/2014/main" id="{EB5BCB33-FE46-4780-B2B1-88E90B706B46}"/>
              </a:ext>
            </a:extLst>
          </p:cNvPr>
          <p:cNvSpPr/>
          <p:nvPr/>
        </p:nvSpPr>
        <p:spPr>
          <a:xfrm>
            <a:off x="4459001" y="1398352"/>
            <a:ext cx="4644008" cy="2653547"/>
          </a:xfrm>
          <a:prstGeom prst="rect">
            <a:avLst/>
          </a:prstGeom>
        </p:spPr>
        <p:txBody>
          <a:bodyPr wrap="square">
            <a:spAutoFit/>
          </a:bodyPr>
          <a:lstStyle/>
          <a:p>
            <a:pPr marR="17780">
              <a:lnSpc>
                <a:spcPct val="115000"/>
              </a:lnSpc>
              <a:spcBef>
                <a:spcPts val="1200"/>
              </a:spcBef>
            </a:pPr>
            <a:r>
              <a:rPr lang="en-US" dirty="0">
                <a:solidFill>
                  <a:srgbClr val="002060"/>
                </a:solidFill>
                <a:latin typeface="Times New Roman" panose="02020603050405020304" pitchFamily="18" charset="0"/>
                <a:ea typeface="Times New Roman" panose="02020603050405020304" pitchFamily="18" charset="0"/>
              </a:rPr>
              <a:t>In Zinc blende structure of ZnS, </a:t>
            </a:r>
            <a:r>
              <a:rPr lang="en-US" b="1" dirty="0">
                <a:solidFill>
                  <a:srgbClr val="055B19"/>
                </a:solidFill>
                <a:latin typeface="Times New Roman" panose="02020603050405020304" pitchFamily="18" charset="0"/>
                <a:ea typeface="Times New Roman" panose="02020603050405020304" pitchFamily="18" charset="0"/>
              </a:rPr>
              <a:t>each Zn</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ion is represented by a hollow circle </a:t>
            </a:r>
            <a:r>
              <a:rPr lang="en-US" dirty="0">
                <a:solidFill>
                  <a:srgbClr val="002060"/>
                </a:solidFill>
                <a:latin typeface="Times New Roman" panose="02020603050405020304" pitchFamily="18" charset="0"/>
                <a:ea typeface="Times New Roman" panose="02020603050405020304" pitchFamily="18" charset="0"/>
              </a:rPr>
              <a:t>and </a:t>
            </a:r>
            <a:r>
              <a:rPr lang="en-US" b="1" dirty="0">
                <a:solidFill>
                  <a:srgbClr val="002060"/>
                </a:solidFill>
                <a:latin typeface="Times New Roman" panose="02020603050405020304" pitchFamily="18" charset="0"/>
                <a:ea typeface="Times New Roman" panose="02020603050405020304" pitchFamily="18" charset="0"/>
              </a:rPr>
              <a:t>each S</a:t>
            </a:r>
            <a:r>
              <a:rPr lang="en-US" b="1" baseline="30000" dirty="0">
                <a:solidFill>
                  <a:srgbClr val="002060"/>
                </a:solidFill>
                <a:latin typeface="Times New Roman" panose="02020603050405020304" pitchFamily="18" charset="0"/>
                <a:ea typeface="Times New Roman" panose="02020603050405020304" pitchFamily="18" charset="0"/>
              </a:rPr>
              <a:t>2-</a:t>
            </a:r>
            <a:r>
              <a:rPr lang="en-US" b="1" dirty="0">
                <a:solidFill>
                  <a:srgbClr val="002060"/>
                </a:solidFill>
                <a:latin typeface="Times New Roman" panose="02020603050405020304" pitchFamily="18" charset="0"/>
                <a:ea typeface="Times New Roman" panose="02020603050405020304" pitchFamily="18" charset="0"/>
              </a:rPr>
              <a:t> ion is represented by a solid circle. </a:t>
            </a:r>
            <a:r>
              <a:rPr lang="en-US" dirty="0">
                <a:solidFill>
                  <a:srgbClr val="002060"/>
                </a:solidFill>
                <a:latin typeface="Times New Roman" panose="02020603050405020304" pitchFamily="18" charset="0"/>
                <a:ea typeface="Times New Roman" panose="02020603050405020304" pitchFamily="18" charset="0"/>
              </a:rPr>
              <a:t>The Zinc blende structure may be described as follows</a:t>
            </a:r>
          </a:p>
          <a:p>
            <a:pPr marL="342900" marR="13970" lvl="0" indent="-342900">
              <a:lnSpc>
                <a:spcPct val="115000"/>
              </a:lnSpc>
              <a:spcBef>
                <a:spcPts val="95"/>
              </a:spcBef>
              <a:spcAft>
                <a:spcPts val="0"/>
              </a:spcAft>
              <a:buFont typeface="+mj-lt"/>
              <a:buAutoNum type="alphaLcParenR"/>
            </a:pPr>
            <a:r>
              <a:rPr lang="en-US" dirty="0">
                <a:solidFill>
                  <a:srgbClr val="002060"/>
                </a:solidFill>
                <a:latin typeface="Times New Roman" panose="02020603050405020304" pitchFamily="18" charset="0"/>
                <a:ea typeface="Times New Roman" panose="02020603050405020304" pitchFamily="18" charset="0"/>
              </a:rPr>
              <a:t>The </a:t>
            </a:r>
            <a:r>
              <a:rPr lang="en-US" b="1" dirty="0">
                <a:solidFill>
                  <a:srgbClr val="CC0099"/>
                </a:solidFill>
                <a:latin typeface="Times New Roman" panose="02020603050405020304" pitchFamily="18" charset="0"/>
                <a:ea typeface="Times New Roman" panose="02020603050405020304" pitchFamily="18" charset="0"/>
              </a:rPr>
              <a:t>sulphide ions are arranged in cubic closed packed (ccp) arrangement i.e. sulphide ions are at the corners of the cube and at the centre of each face.</a:t>
            </a:r>
          </a:p>
        </p:txBody>
      </p:sp>
      <p:sp>
        <p:nvSpPr>
          <p:cNvPr id="5" name="Rectangle 4">
            <a:extLst>
              <a:ext uri="{FF2B5EF4-FFF2-40B4-BE49-F238E27FC236}">
                <a16:creationId xmlns:a16="http://schemas.microsoft.com/office/drawing/2014/main" id="{EB4C11E9-24F2-41BC-B507-A0781D3269EA}"/>
              </a:ext>
            </a:extLst>
          </p:cNvPr>
          <p:cNvSpPr/>
          <p:nvPr/>
        </p:nvSpPr>
        <p:spPr>
          <a:xfrm>
            <a:off x="931783" y="61061"/>
            <a:ext cx="8029837" cy="923330"/>
          </a:xfrm>
          <a:prstGeom prst="rect">
            <a:avLst/>
          </a:prstGeom>
        </p:spPr>
        <p:txBody>
          <a:bodyPr wrap="square">
            <a:spAutoFit/>
          </a:bodyPr>
          <a:lstStyle/>
          <a:p>
            <a:pPr marL="342900" marR="17780" lvl="0" indent="-342900">
              <a:spcBef>
                <a:spcPts val="0"/>
              </a:spcBef>
              <a:spcAft>
                <a:spcPts val="0"/>
              </a:spcAft>
              <a:buFont typeface="+mj-lt"/>
              <a:buAutoNum type="alphaLcParenR"/>
            </a:pPr>
            <a:r>
              <a:rPr lang="en-US" b="1" u="sng" dirty="0">
                <a:solidFill>
                  <a:srgbClr val="FF0000"/>
                </a:solidFill>
                <a:latin typeface="Times New Roman" panose="02020603050405020304" pitchFamily="18" charset="0"/>
                <a:ea typeface="Times New Roman" panose="02020603050405020304" pitchFamily="18" charset="0"/>
              </a:rPr>
              <a:t>Zinc blende Structure</a:t>
            </a:r>
            <a:r>
              <a:rPr lang="en-US" dirty="0">
                <a:solidFill>
                  <a:srgbClr val="FF0000"/>
                </a:solidFill>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The unit cell for Zinc blende structure is shown in following figure   </a:t>
            </a:r>
            <a:r>
              <a:rPr lang="en-US" dirty="0">
                <a:solidFill>
                  <a:srgbClr val="002060"/>
                </a:solidFill>
                <a:latin typeface="Times New Roman" panose="02020603050405020304" pitchFamily="18" charset="0"/>
                <a:cs typeface="Times New Roman" panose="02020603050405020304" pitchFamily="18" charset="0"/>
              </a:rPr>
              <a:t>In ZnS ionic compound, the ionic radius of </a:t>
            </a:r>
            <a:r>
              <a:rPr lang="en-US" b="1" dirty="0">
                <a:solidFill>
                  <a:srgbClr val="0B550F"/>
                </a:solidFill>
                <a:latin typeface="Times New Roman" panose="02020603050405020304" pitchFamily="18" charset="0"/>
                <a:cs typeface="Times New Roman" panose="02020603050405020304" pitchFamily="18" charset="0"/>
              </a:rPr>
              <a:t>Zn</a:t>
            </a:r>
            <a:r>
              <a:rPr lang="en-US" b="1" baseline="30000" dirty="0">
                <a:solidFill>
                  <a:srgbClr val="0B550F"/>
                </a:solidFill>
                <a:latin typeface="Times New Roman" panose="02020603050405020304" pitchFamily="18" charset="0"/>
                <a:cs typeface="Times New Roman" panose="02020603050405020304" pitchFamily="18" charset="0"/>
              </a:rPr>
              <a:t>2+</a:t>
            </a:r>
            <a:r>
              <a:rPr lang="en-US" b="1" dirty="0">
                <a:solidFill>
                  <a:srgbClr val="0B550F"/>
                </a:solidFill>
                <a:latin typeface="Times New Roman" panose="02020603050405020304" pitchFamily="18" charset="0"/>
                <a:cs typeface="Times New Roman" panose="02020603050405020304" pitchFamily="18" charset="0"/>
              </a:rPr>
              <a:t> ion is 0.74 A</a:t>
            </a:r>
            <a:r>
              <a:rPr lang="en-US" b="1" baseline="30000" dirty="0">
                <a:solidFill>
                  <a:srgbClr val="0B550F"/>
                </a:solidFill>
                <a:latin typeface="Times New Roman" panose="02020603050405020304" pitchFamily="18" charset="0"/>
                <a:cs typeface="Times New Roman" panose="02020603050405020304" pitchFamily="18" charset="0"/>
              </a:rPr>
              <a:t>0 </a:t>
            </a:r>
            <a:r>
              <a:rPr lang="en-US" b="1" dirty="0">
                <a:solidFill>
                  <a:srgbClr val="0B550F"/>
                </a:solidFill>
                <a:latin typeface="Times New Roman" panose="02020603050405020304" pitchFamily="18" charset="0"/>
                <a:cs typeface="Times New Roman" panose="02020603050405020304" pitchFamily="18" charset="0"/>
              </a:rPr>
              <a:t>and the ionic radius of S</a:t>
            </a:r>
            <a:r>
              <a:rPr lang="en-US" b="1" baseline="30000" dirty="0">
                <a:solidFill>
                  <a:srgbClr val="0B550F"/>
                </a:solidFill>
                <a:latin typeface="Times New Roman" panose="02020603050405020304" pitchFamily="18" charset="0"/>
                <a:cs typeface="Times New Roman" panose="02020603050405020304" pitchFamily="18" charset="0"/>
              </a:rPr>
              <a:t>2-</a:t>
            </a:r>
            <a:r>
              <a:rPr lang="en-US" b="1" dirty="0">
                <a:solidFill>
                  <a:srgbClr val="0B550F"/>
                </a:solidFill>
                <a:latin typeface="Times New Roman" panose="02020603050405020304" pitchFamily="18" charset="0"/>
                <a:cs typeface="Times New Roman" panose="02020603050405020304" pitchFamily="18" charset="0"/>
              </a:rPr>
              <a:t> ion is 1.84 A</a:t>
            </a:r>
            <a:r>
              <a:rPr lang="en-US" b="1" baseline="30000" dirty="0">
                <a:solidFill>
                  <a:srgbClr val="0B550F"/>
                </a:solidFill>
                <a:latin typeface="Times New Roman" panose="02020603050405020304" pitchFamily="18" charset="0"/>
                <a:cs typeface="Times New Roman" panose="02020603050405020304" pitchFamily="18" charset="0"/>
              </a:rPr>
              <a:t>0</a:t>
            </a:r>
            <a:r>
              <a:rPr lang="en-US" b="1" dirty="0">
                <a:solidFill>
                  <a:srgbClr val="0B550F"/>
                </a:solidFill>
                <a:latin typeface="Times New Roman" panose="02020603050405020304" pitchFamily="18" charset="0"/>
                <a:cs typeface="Times New Roman" panose="02020603050405020304" pitchFamily="18" charset="0"/>
              </a:rPr>
              <a:t>. </a:t>
            </a:r>
            <a:r>
              <a:rPr lang="en-US" dirty="0">
                <a:solidFill>
                  <a:srgbClr val="002060"/>
                </a:solidFill>
                <a:latin typeface="Times New Roman" panose="02020603050405020304" pitchFamily="18" charset="0"/>
                <a:cs typeface="Times New Roman" panose="02020603050405020304" pitchFamily="18" charset="0"/>
              </a:rPr>
              <a:t>Hence radius ratio = 0.525. </a:t>
            </a:r>
            <a:endParaRPr 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56C61671-5484-40D7-BBF6-260EF8ED0848}"/>
              </a:ext>
            </a:extLst>
          </p:cNvPr>
          <p:cNvSpPr/>
          <p:nvPr/>
        </p:nvSpPr>
        <p:spPr>
          <a:xfrm>
            <a:off x="1070544" y="4414197"/>
            <a:ext cx="8032465" cy="2615203"/>
          </a:xfrm>
          <a:prstGeom prst="rect">
            <a:avLst/>
          </a:prstGeom>
        </p:spPr>
        <p:txBody>
          <a:bodyPr wrap="square">
            <a:spAutoFit/>
          </a:bodyPr>
          <a:lstStyle/>
          <a:p>
            <a:pPr marR="13970" lvl="0">
              <a:lnSpc>
                <a:spcPct val="115000"/>
              </a:lnSpc>
              <a:spcBef>
                <a:spcPts val="0"/>
              </a:spcBef>
              <a:spcAft>
                <a:spcPts val="0"/>
              </a:spcAft>
            </a:pPr>
            <a:r>
              <a:rPr lang="en-US" dirty="0">
                <a:solidFill>
                  <a:srgbClr val="002060"/>
                </a:solidFill>
                <a:latin typeface="Times New Roman" panose="02020603050405020304" pitchFamily="18" charset="0"/>
                <a:ea typeface="Times New Roman" panose="02020603050405020304" pitchFamily="18" charset="0"/>
              </a:rPr>
              <a:t>In this arrangement, </a:t>
            </a:r>
            <a:r>
              <a:rPr lang="en-US" b="1" dirty="0">
                <a:solidFill>
                  <a:srgbClr val="CC0099"/>
                </a:solidFill>
                <a:latin typeface="Times New Roman" panose="02020603050405020304" pitchFamily="18" charset="0"/>
                <a:ea typeface="Times New Roman" panose="02020603050405020304" pitchFamily="18" charset="0"/>
              </a:rPr>
              <a:t>only half of the tetrahedral sites are occupied by Zn</a:t>
            </a:r>
            <a:r>
              <a:rPr lang="en-US" b="1" baseline="30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ions so that each S</a:t>
            </a:r>
            <a:r>
              <a:rPr lang="en-US" b="1" baseline="30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ion has one Zn</a:t>
            </a:r>
            <a:r>
              <a:rPr lang="en-US" b="1" baseline="30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ion. </a:t>
            </a:r>
            <a:r>
              <a:rPr lang="en-US" b="1" dirty="0">
                <a:solidFill>
                  <a:srgbClr val="0B550F"/>
                </a:solidFill>
                <a:latin typeface="Times New Roman" panose="02020603050405020304" pitchFamily="18" charset="0"/>
                <a:ea typeface="Times New Roman" panose="02020603050405020304" pitchFamily="18" charset="0"/>
              </a:rPr>
              <a:t>hence stoichiometry of ZnS compound is 1 : 1.</a:t>
            </a:r>
          </a:p>
          <a:p>
            <a:pPr marL="342900" marR="13970" lvl="0" indent="-342900">
              <a:lnSpc>
                <a:spcPct val="115000"/>
              </a:lnSpc>
              <a:spcBef>
                <a:spcPts val="0"/>
              </a:spcBef>
              <a:spcAft>
                <a:spcPts val="0"/>
              </a:spcAft>
              <a:buAutoNum type="alphaLcParenR" startAt="3"/>
            </a:pPr>
            <a:r>
              <a:rPr lang="en-US" dirty="0">
                <a:solidFill>
                  <a:srgbClr val="002060"/>
                </a:solidFill>
                <a:latin typeface="Times New Roman" panose="02020603050405020304" pitchFamily="18" charset="0"/>
                <a:ea typeface="Times New Roman" panose="02020603050405020304" pitchFamily="18" charset="0"/>
              </a:rPr>
              <a:t>Each </a:t>
            </a:r>
            <a:r>
              <a:rPr lang="en-US" b="1" dirty="0">
                <a:solidFill>
                  <a:srgbClr val="CC0099"/>
                </a:solidFill>
                <a:latin typeface="Times New Roman" panose="02020603050405020304" pitchFamily="18" charset="0"/>
                <a:ea typeface="Times New Roman" panose="02020603050405020304" pitchFamily="18" charset="0"/>
              </a:rPr>
              <a:t>zinc ion is surrounded by four sulphide ions which are inclined towards the corners of a regular tetrahedron. </a:t>
            </a:r>
            <a:r>
              <a:rPr lang="en-US" dirty="0">
                <a:solidFill>
                  <a:srgbClr val="002060"/>
                </a:solidFill>
                <a:latin typeface="Times New Roman" panose="02020603050405020304" pitchFamily="18" charset="0"/>
                <a:ea typeface="Times New Roman" panose="02020603050405020304" pitchFamily="18" charset="0"/>
              </a:rPr>
              <a:t>Similarly </a:t>
            </a:r>
            <a:r>
              <a:rPr lang="en-US" b="1" dirty="0">
                <a:solidFill>
                  <a:srgbClr val="CC0099"/>
                </a:solidFill>
                <a:latin typeface="Times New Roman" panose="02020603050405020304" pitchFamily="18" charset="0"/>
                <a:ea typeface="Times New Roman" panose="02020603050405020304" pitchFamily="18" charset="0"/>
              </a:rPr>
              <a:t>each S</a:t>
            </a:r>
            <a:r>
              <a:rPr lang="en-US" b="1" baseline="30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ion is surrounded by four Zn</a:t>
            </a:r>
            <a:r>
              <a:rPr lang="en-US" b="1" baseline="30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ions. </a:t>
            </a:r>
            <a:r>
              <a:rPr lang="en-US" dirty="0">
                <a:solidFill>
                  <a:srgbClr val="002060"/>
                </a:solidFill>
                <a:latin typeface="Times New Roman" panose="02020603050405020304" pitchFamily="18" charset="0"/>
                <a:ea typeface="Times New Roman" panose="02020603050405020304" pitchFamily="18" charset="0"/>
              </a:rPr>
              <a:t>Thus </a:t>
            </a:r>
            <a:r>
              <a:rPr lang="en-US" b="1" dirty="0">
                <a:solidFill>
                  <a:srgbClr val="055B19"/>
                </a:solidFill>
                <a:latin typeface="Times New Roman" panose="02020603050405020304" pitchFamily="18" charset="0"/>
                <a:ea typeface="Times New Roman" panose="02020603050405020304" pitchFamily="18" charset="0"/>
              </a:rPr>
              <a:t>co-ordination number of Zn</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ions and S</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ions is 4. </a:t>
            </a:r>
            <a:r>
              <a:rPr lang="en-US" dirty="0">
                <a:solidFill>
                  <a:srgbClr val="002060"/>
                </a:solidFill>
                <a:latin typeface="Times New Roman" panose="02020603050405020304" pitchFamily="18" charset="0"/>
                <a:ea typeface="Times New Roman" panose="02020603050405020304" pitchFamily="18" charset="0"/>
              </a:rPr>
              <a:t>Therefore </a:t>
            </a:r>
            <a:r>
              <a:rPr lang="en-US" b="1" dirty="0">
                <a:solidFill>
                  <a:srgbClr val="002060"/>
                </a:solidFill>
                <a:latin typeface="Times New Roman" panose="02020603050405020304" pitchFamily="18" charset="0"/>
                <a:ea typeface="Times New Roman" panose="02020603050405020304" pitchFamily="18" charset="0"/>
              </a:rPr>
              <a:t>Zinc blende shows 4:4 arrangement or structure.</a:t>
            </a:r>
          </a:p>
          <a:p>
            <a:pPr marL="342900" marR="13970" lvl="0" indent="-342900">
              <a:lnSpc>
                <a:spcPct val="115000"/>
              </a:lnSpc>
              <a:spcBef>
                <a:spcPts val="0"/>
              </a:spcBef>
              <a:spcAft>
                <a:spcPts val="0"/>
              </a:spcAft>
              <a:buAutoNum type="alphaLcParenR" startAt="3"/>
            </a:pPr>
            <a:r>
              <a:rPr lang="en-US" b="1" dirty="0">
                <a:solidFill>
                  <a:srgbClr val="002060"/>
                </a:solidFill>
                <a:latin typeface="Times New Roman" panose="02020603050405020304" pitchFamily="18" charset="0"/>
                <a:ea typeface="Times New Roman" panose="02020603050405020304" pitchFamily="18" charset="0"/>
              </a:rPr>
              <a:t>Zinc blende structure is also adopted by some other compounds such as </a:t>
            </a:r>
            <a:r>
              <a:rPr lang="en-US" b="1" dirty="0" err="1">
                <a:solidFill>
                  <a:srgbClr val="002060"/>
                </a:solidFill>
                <a:latin typeface="Times New Roman" panose="02020603050405020304" pitchFamily="18" charset="0"/>
                <a:ea typeface="Times New Roman" panose="02020603050405020304" pitchFamily="18" charset="0"/>
              </a:rPr>
              <a:t>ZnO</a:t>
            </a:r>
            <a:r>
              <a:rPr lang="en-US" b="1" dirty="0">
                <a:solidFill>
                  <a:srgbClr val="002060"/>
                </a:solidFill>
                <a:latin typeface="Times New Roman" panose="02020603050405020304" pitchFamily="18" charset="0"/>
                <a:ea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rPr>
              <a:t>CuCl</a:t>
            </a:r>
            <a:r>
              <a:rPr lang="en-US" b="1" dirty="0">
                <a:solidFill>
                  <a:srgbClr val="002060"/>
                </a:solidFill>
                <a:latin typeface="Times New Roman" panose="02020603050405020304" pitchFamily="18" charset="0"/>
                <a:ea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rPr>
              <a:t>CuBr</a:t>
            </a:r>
            <a:r>
              <a:rPr lang="en-US" b="1" dirty="0">
                <a:solidFill>
                  <a:srgbClr val="002060"/>
                </a:solidFill>
                <a:latin typeface="Times New Roman" panose="02020603050405020304" pitchFamily="18" charset="0"/>
                <a:ea typeface="Times New Roman" panose="02020603050405020304" pitchFamily="18" charset="0"/>
              </a:rPr>
              <a:t>, </a:t>
            </a:r>
            <a:r>
              <a:rPr lang="en-US" b="1" dirty="0" err="1">
                <a:solidFill>
                  <a:srgbClr val="002060"/>
                </a:solidFill>
                <a:latin typeface="Times New Roman" panose="02020603050405020304" pitchFamily="18" charset="0"/>
                <a:ea typeface="Times New Roman" panose="02020603050405020304" pitchFamily="18" charset="0"/>
              </a:rPr>
              <a:t>CuI</a:t>
            </a:r>
            <a:r>
              <a:rPr lang="en-US" b="1" dirty="0">
                <a:solidFill>
                  <a:srgbClr val="002060"/>
                </a:solidFill>
                <a:latin typeface="Times New Roman" panose="02020603050405020304" pitchFamily="18" charset="0"/>
                <a:ea typeface="Times New Roman" panose="02020603050405020304" pitchFamily="18" charset="0"/>
              </a:rPr>
              <a:t>, etc.</a:t>
            </a:r>
          </a:p>
        </p:txBody>
      </p:sp>
      <p:sp>
        <p:nvSpPr>
          <p:cNvPr id="2" name="Rectangle 1">
            <a:extLst>
              <a:ext uri="{FF2B5EF4-FFF2-40B4-BE49-F238E27FC236}">
                <a16:creationId xmlns:a16="http://schemas.microsoft.com/office/drawing/2014/main" id="{D95A9B32-8CA1-4A0C-99E1-B10B4AC23D75}"/>
              </a:ext>
            </a:extLst>
          </p:cNvPr>
          <p:cNvSpPr/>
          <p:nvPr/>
        </p:nvSpPr>
        <p:spPr>
          <a:xfrm>
            <a:off x="1030728" y="3851698"/>
            <a:ext cx="7930892" cy="729430"/>
          </a:xfrm>
          <a:prstGeom prst="rect">
            <a:avLst/>
          </a:prstGeom>
        </p:spPr>
        <p:txBody>
          <a:bodyPr wrap="square">
            <a:spAutoFit/>
          </a:bodyPr>
          <a:lstStyle/>
          <a:p>
            <a:pPr marL="342900" marR="13970" lvl="0" indent="-342900">
              <a:lnSpc>
                <a:spcPct val="115000"/>
              </a:lnSpc>
              <a:spcBef>
                <a:spcPts val="95"/>
              </a:spcBef>
              <a:spcAft>
                <a:spcPts val="0"/>
              </a:spcAft>
              <a:buFont typeface="+mj-lt"/>
              <a:buAutoNum type="alphaLcParenR"/>
            </a:pPr>
            <a:r>
              <a:rPr lang="en-US" dirty="0">
                <a:solidFill>
                  <a:srgbClr val="002060"/>
                </a:solidFill>
                <a:latin typeface="Times New Roman" panose="02020603050405020304" pitchFamily="18" charset="0"/>
                <a:ea typeface="Times New Roman" panose="02020603050405020304" pitchFamily="18" charset="0"/>
              </a:rPr>
              <a:t>There are </a:t>
            </a:r>
            <a:r>
              <a:rPr lang="en-US" b="1" dirty="0">
                <a:solidFill>
                  <a:srgbClr val="055B19"/>
                </a:solidFill>
                <a:latin typeface="Times New Roman" panose="02020603050405020304" pitchFamily="18" charset="0"/>
                <a:ea typeface="Times New Roman" panose="02020603050405020304" pitchFamily="18" charset="0"/>
              </a:rPr>
              <a:t>two tetrahedral holes (interstitial sites) per atom in a close packed lattice i.e. there are two tetrahedral sites per S</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ion. </a:t>
            </a:r>
          </a:p>
        </p:txBody>
      </p:sp>
      <p:sp>
        <p:nvSpPr>
          <p:cNvPr id="7" name="Rectangle 6">
            <a:extLst>
              <a:ext uri="{FF2B5EF4-FFF2-40B4-BE49-F238E27FC236}">
                <a16:creationId xmlns:a16="http://schemas.microsoft.com/office/drawing/2014/main" id="{0EA18C8B-C785-4E31-826B-E657F86C3AF4}"/>
              </a:ext>
            </a:extLst>
          </p:cNvPr>
          <p:cNvSpPr/>
          <p:nvPr/>
        </p:nvSpPr>
        <p:spPr>
          <a:xfrm>
            <a:off x="4397532" y="836712"/>
            <a:ext cx="4782980" cy="646331"/>
          </a:xfrm>
          <a:prstGeom prst="rect">
            <a:avLst/>
          </a:prstGeom>
        </p:spPr>
        <p:txBody>
          <a:bodyPr wrap="square">
            <a:spAutoFit/>
          </a:bodyPr>
          <a:lstStyle/>
          <a:p>
            <a:r>
              <a:rPr lang="en-US" dirty="0">
                <a:solidFill>
                  <a:srgbClr val="002060"/>
                </a:solidFill>
                <a:latin typeface="Times New Roman" panose="02020603050405020304" pitchFamily="18" charset="0"/>
                <a:cs typeface="Times New Roman" panose="02020603050405020304" pitchFamily="18" charset="0"/>
              </a:rPr>
              <a:t>The </a:t>
            </a:r>
            <a:r>
              <a:rPr lang="en-US" b="1" dirty="0">
                <a:solidFill>
                  <a:srgbClr val="CC0099"/>
                </a:solidFill>
                <a:latin typeface="Times New Roman" panose="02020603050405020304" pitchFamily="18" charset="0"/>
                <a:cs typeface="Times New Roman" panose="02020603050405020304" pitchFamily="18" charset="0"/>
              </a:rPr>
              <a:t>radius ration value 0.402</a:t>
            </a:r>
            <a:r>
              <a:rPr lang="en-US" dirty="0">
                <a:solidFill>
                  <a:srgbClr val="002060"/>
                </a:solidFill>
                <a:latin typeface="Times New Roman" panose="02020603050405020304" pitchFamily="18" charset="0"/>
                <a:cs typeface="Times New Roman" panose="02020603050405020304" pitchFamily="18" charset="0"/>
              </a:rPr>
              <a:t> is in between </a:t>
            </a:r>
            <a:r>
              <a:rPr lang="en-US" b="1" dirty="0">
                <a:solidFill>
                  <a:srgbClr val="055B19"/>
                </a:solidFill>
                <a:latin typeface="Times New Roman" panose="02020603050405020304" pitchFamily="18" charset="0"/>
                <a:cs typeface="Times New Roman" panose="02020603050405020304" pitchFamily="18" charset="0"/>
              </a:rPr>
              <a:t>0.225 to 0.414 suggest tetrahedral arrangement </a:t>
            </a:r>
            <a:endParaRPr lang="en-US" b="1" dirty="0">
              <a:solidFill>
                <a:srgbClr val="055B19"/>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1C6B9B-7EE9-405D-B6AD-E2F1AEBAA5D4}"/>
              </a:ext>
            </a:extLst>
          </p:cNvPr>
          <p:cNvSpPr/>
          <p:nvPr/>
        </p:nvSpPr>
        <p:spPr>
          <a:xfrm>
            <a:off x="899592" y="0"/>
            <a:ext cx="8064896" cy="1047979"/>
          </a:xfrm>
          <a:prstGeom prst="rect">
            <a:avLst/>
          </a:prstGeom>
        </p:spPr>
        <p:txBody>
          <a:bodyPr wrap="square">
            <a:spAutoFit/>
          </a:bodyPr>
          <a:lstStyle/>
          <a:p>
            <a:pPr marR="17780" lvl="0">
              <a:lnSpc>
                <a:spcPct val="115000"/>
              </a:lnSpc>
              <a:spcBef>
                <a:spcPts val="600"/>
              </a:spcBef>
              <a:spcAft>
                <a:spcPts val="600"/>
              </a:spcAft>
            </a:pPr>
            <a:r>
              <a:rPr lang="en-US" b="1" u="sng" dirty="0">
                <a:solidFill>
                  <a:srgbClr val="FF0000"/>
                </a:solidFill>
                <a:latin typeface="Times New Roman" panose="02020603050405020304" pitchFamily="18" charset="0"/>
                <a:ea typeface="Times New Roman" panose="02020603050405020304" pitchFamily="18" charset="0"/>
              </a:rPr>
              <a:t>b) Wurtzite Structure</a:t>
            </a:r>
            <a:r>
              <a:rPr lang="en-US" dirty="0">
                <a:solidFill>
                  <a:srgbClr val="FF0000"/>
                </a:solidFill>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In the unit cell for Wurtzite structure of ZnS, each </a:t>
            </a:r>
            <a:r>
              <a:rPr lang="en-US" b="1" dirty="0">
                <a:solidFill>
                  <a:srgbClr val="0B550F"/>
                </a:solidFill>
                <a:latin typeface="Times New Roman" panose="02020603050405020304" pitchFamily="18" charset="0"/>
                <a:ea typeface="Times New Roman" panose="02020603050405020304" pitchFamily="18" charset="0"/>
              </a:rPr>
              <a:t>Zn</a:t>
            </a:r>
            <a:r>
              <a:rPr lang="en-US" b="1" baseline="30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ion is represented by a hollow circle and each S</a:t>
            </a:r>
            <a:r>
              <a:rPr lang="en-US" b="1" baseline="30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ion is represented by a solid circle</a:t>
            </a:r>
            <a:r>
              <a:rPr lang="en-US" dirty="0">
                <a:solidFill>
                  <a:srgbClr val="002060"/>
                </a:solidFill>
                <a:latin typeface="Times New Roman" panose="02020603050405020304" pitchFamily="18" charset="0"/>
                <a:ea typeface="Times New Roman" panose="02020603050405020304" pitchFamily="18" charset="0"/>
              </a:rPr>
              <a:t>. The Wurtzite structure may be described as follows </a:t>
            </a:r>
          </a:p>
        </p:txBody>
      </p:sp>
      <p:pic>
        <p:nvPicPr>
          <p:cNvPr id="3" name="Picture 2" descr="C:\Users\a\Desktop\CHEMISTRY\Chemistry Figures\Fig 36.jpg">
            <a:extLst>
              <a:ext uri="{FF2B5EF4-FFF2-40B4-BE49-F238E27FC236}">
                <a16:creationId xmlns:a16="http://schemas.microsoft.com/office/drawing/2014/main" id="{15E9D195-4223-43F9-8D06-11644EAF173F}"/>
              </a:ext>
            </a:extLst>
          </p:cNvPr>
          <p:cNvPicPr/>
          <p:nvPr/>
        </p:nvPicPr>
        <p:blipFill rotWithShape="1">
          <a:blip r:embed="rId2" cstate="print">
            <a:duotone>
              <a:prstClr val="black"/>
              <a:schemeClr val="accent3">
                <a:tint val="45000"/>
                <a:satMod val="400000"/>
              </a:scheme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6744" t="1462" r="16790" b="18422"/>
          <a:stretch/>
        </p:blipFill>
        <p:spPr bwMode="auto">
          <a:xfrm>
            <a:off x="1043608" y="1268760"/>
            <a:ext cx="4176464" cy="3600400"/>
          </a:xfrm>
          <a:prstGeom prst="rect">
            <a:avLst/>
          </a:prstGeom>
          <a:noFill/>
          <a:ln>
            <a:no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D1410D4E-FC7F-4FD5-ADC4-91A98BA22105}"/>
              </a:ext>
            </a:extLst>
          </p:cNvPr>
          <p:cNvSpPr/>
          <p:nvPr/>
        </p:nvSpPr>
        <p:spPr>
          <a:xfrm>
            <a:off x="5076056" y="994856"/>
            <a:ext cx="3888432" cy="4524315"/>
          </a:xfrm>
          <a:prstGeom prst="rect">
            <a:avLst/>
          </a:prstGeom>
        </p:spPr>
        <p:txBody>
          <a:bodyPr wrap="square">
            <a:spAutoFit/>
          </a:bodyPr>
          <a:lstStyle/>
          <a:p>
            <a:pPr marL="342900" marR="17780" lvl="0" indent="-342900" algn="just">
              <a:spcBef>
                <a:spcPts val="0"/>
              </a:spcBef>
              <a:spcAft>
                <a:spcPts val="0"/>
              </a:spcAft>
              <a:buFont typeface="Symbol" panose="05050102010706020507" pitchFamily="18" charset="2"/>
              <a:buChar char=""/>
            </a:pPr>
            <a:r>
              <a:rPr lang="en-US" b="1" spc="50" dirty="0">
                <a:solidFill>
                  <a:srgbClr val="055B19"/>
                </a:solidFill>
                <a:latin typeface="Times New Roman" panose="02020603050405020304" pitchFamily="18" charset="0"/>
                <a:ea typeface="Times New Roman" panose="02020603050405020304" pitchFamily="18" charset="0"/>
              </a:rPr>
              <a:t>The sulphide ions are arranged in a hexagonal close packed (hcp) arrangement</a:t>
            </a:r>
            <a:r>
              <a:rPr lang="en-US" spc="50" dirty="0">
                <a:solidFill>
                  <a:srgbClr val="002060"/>
                </a:solidFill>
                <a:latin typeface="Times New Roman" panose="02020603050405020304" pitchFamily="18" charset="0"/>
                <a:ea typeface="Times New Roman" panose="02020603050405020304" pitchFamily="18" charset="0"/>
              </a:rPr>
              <a:t>.</a:t>
            </a:r>
          </a:p>
          <a:p>
            <a:pPr marL="342900" marR="17780" lvl="0" indent="-342900" algn="just">
              <a:spcBef>
                <a:spcPts val="0"/>
              </a:spcBef>
              <a:spcAft>
                <a:spcPts val="0"/>
              </a:spcAft>
              <a:buFont typeface="Symbol" panose="05050102010706020507" pitchFamily="18" charset="2"/>
              <a:buChar char=""/>
            </a:pPr>
            <a:r>
              <a:rPr lang="en-US" b="1" spc="50" dirty="0">
                <a:solidFill>
                  <a:srgbClr val="CC0099"/>
                </a:solidFill>
                <a:latin typeface="Times New Roman" panose="02020603050405020304" pitchFamily="18" charset="0"/>
                <a:ea typeface="Times New Roman" panose="02020603050405020304" pitchFamily="18" charset="0"/>
              </a:rPr>
              <a:t>The zinc ions occupy half of the tetrahedral sites.</a:t>
            </a:r>
          </a:p>
          <a:p>
            <a:pPr marL="342900" marR="17780" lvl="0" indent="-342900" algn="just">
              <a:spcBef>
                <a:spcPts val="0"/>
              </a:spcBef>
              <a:spcAft>
                <a:spcPts val="0"/>
              </a:spcAft>
              <a:buFont typeface="Symbol" panose="05050102010706020507" pitchFamily="18" charset="2"/>
              <a:buChar char=""/>
            </a:pPr>
            <a:r>
              <a:rPr lang="en-US" spc="50" dirty="0">
                <a:solidFill>
                  <a:srgbClr val="002060"/>
                </a:solidFill>
                <a:latin typeface="Times New Roman" panose="02020603050405020304" pitchFamily="18" charset="0"/>
                <a:ea typeface="Times New Roman" panose="02020603050405020304" pitchFamily="18" charset="0"/>
              </a:rPr>
              <a:t>There are two tetrahedral sites for each S</a:t>
            </a:r>
            <a:r>
              <a:rPr lang="en-US" spc="50" baseline="30000" dirty="0">
                <a:solidFill>
                  <a:srgbClr val="002060"/>
                </a:solidFill>
                <a:latin typeface="Times New Roman" panose="02020603050405020304" pitchFamily="18" charset="0"/>
                <a:ea typeface="Times New Roman" panose="02020603050405020304" pitchFamily="18" charset="0"/>
              </a:rPr>
              <a:t>2-</a:t>
            </a:r>
            <a:r>
              <a:rPr lang="en-US" spc="50" dirty="0">
                <a:solidFill>
                  <a:srgbClr val="002060"/>
                </a:solidFill>
                <a:latin typeface="Times New Roman" panose="02020603050405020304" pitchFamily="18" charset="0"/>
                <a:ea typeface="Times New Roman" panose="02020603050405020304" pitchFamily="18" charset="0"/>
              </a:rPr>
              <a:t> ion in the lattice. Since only half of them are occupied by Zn</a:t>
            </a:r>
            <a:r>
              <a:rPr lang="en-US" spc="50" baseline="30000" dirty="0">
                <a:solidFill>
                  <a:srgbClr val="002060"/>
                </a:solidFill>
                <a:latin typeface="Times New Roman" panose="02020603050405020304" pitchFamily="18" charset="0"/>
                <a:ea typeface="Times New Roman" panose="02020603050405020304" pitchFamily="18" charset="0"/>
              </a:rPr>
              <a:t>2+</a:t>
            </a:r>
            <a:r>
              <a:rPr lang="en-US" spc="50" dirty="0">
                <a:solidFill>
                  <a:srgbClr val="002060"/>
                </a:solidFill>
                <a:latin typeface="Times New Roman" panose="02020603050405020304" pitchFamily="18" charset="0"/>
                <a:ea typeface="Times New Roman" panose="02020603050405020304" pitchFamily="18" charset="0"/>
              </a:rPr>
              <a:t> ions, </a:t>
            </a:r>
            <a:r>
              <a:rPr lang="en-US" b="1" spc="50" dirty="0">
                <a:solidFill>
                  <a:srgbClr val="CC0099"/>
                </a:solidFill>
                <a:latin typeface="Times New Roman" panose="02020603050405020304" pitchFamily="18" charset="0"/>
                <a:ea typeface="Times New Roman" panose="02020603050405020304" pitchFamily="18" charset="0"/>
              </a:rPr>
              <a:t>the stoichiometry of the compound is 1 : 1.</a:t>
            </a:r>
          </a:p>
          <a:p>
            <a:pPr marL="342900" marR="17780" lvl="0" indent="-342900" algn="just">
              <a:spcBef>
                <a:spcPts val="0"/>
              </a:spcBef>
              <a:spcAft>
                <a:spcPts val="0"/>
              </a:spcAft>
              <a:buFont typeface="Symbol" panose="05050102010706020507" pitchFamily="18" charset="2"/>
              <a:buChar char=""/>
            </a:pPr>
            <a:r>
              <a:rPr lang="en-US" b="1" spc="50" dirty="0">
                <a:solidFill>
                  <a:srgbClr val="0B550F"/>
                </a:solidFill>
                <a:latin typeface="Times New Roman" panose="02020603050405020304" pitchFamily="18" charset="0"/>
                <a:ea typeface="Times New Roman" panose="02020603050405020304" pitchFamily="18" charset="0"/>
              </a:rPr>
              <a:t>Each S</a:t>
            </a:r>
            <a:r>
              <a:rPr lang="en-US" b="1" spc="50" baseline="30000" dirty="0">
                <a:solidFill>
                  <a:srgbClr val="0B550F"/>
                </a:solidFill>
                <a:latin typeface="Times New Roman" panose="02020603050405020304" pitchFamily="18" charset="0"/>
                <a:ea typeface="Times New Roman" panose="02020603050405020304" pitchFamily="18" charset="0"/>
              </a:rPr>
              <a:t>2-</a:t>
            </a:r>
            <a:r>
              <a:rPr lang="en-US" b="1" spc="50" dirty="0">
                <a:solidFill>
                  <a:srgbClr val="0B550F"/>
                </a:solidFill>
                <a:latin typeface="Times New Roman" panose="02020603050405020304" pitchFamily="18" charset="0"/>
                <a:ea typeface="Times New Roman" panose="02020603050405020304" pitchFamily="18" charset="0"/>
              </a:rPr>
              <a:t> ion is surrounded by four Zn</a:t>
            </a:r>
            <a:r>
              <a:rPr lang="en-US" b="1" spc="50" baseline="30000" dirty="0">
                <a:solidFill>
                  <a:srgbClr val="0B550F"/>
                </a:solidFill>
                <a:latin typeface="Times New Roman" panose="02020603050405020304" pitchFamily="18" charset="0"/>
                <a:ea typeface="Times New Roman" panose="02020603050405020304" pitchFamily="18" charset="0"/>
              </a:rPr>
              <a:t>2+</a:t>
            </a:r>
            <a:r>
              <a:rPr lang="en-US" b="1" spc="50" dirty="0">
                <a:solidFill>
                  <a:srgbClr val="0B550F"/>
                </a:solidFill>
                <a:latin typeface="Times New Roman" panose="02020603050405020304" pitchFamily="18" charset="0"/>
                <a:ea typeface="Times New Roman" panose="02020603050405020304" pitchFamily="18" charset="0"/>
              </a:rPr>
              <a:t> ions</a:t>
            </a:r>
            <a:r>
              <a:rPr lang="en-US" spc="50" dirty="0">
                <a:solidFill>
                  <a:srgbClr val="002060"/>
                </a:solidFill>
                <a:latin typeface="Times New Roman" panose="02020603050405020304" pitchFamily="18" charset="0"/>
                <a:ea typeface="Times New Roman" panose="02020603050405020304" pitchFamily="18" charset="0"/>
              </a:rPr>
              <a:t> which are inclined towards </a:t>
            </a:r>
            <a:r>
              <a:rPr lang="en-US" b="1" spc="50" dirty="0">
                <a:solidFill>
                  <a:srgbClr val="0B550F"/>
                </a:solidFill>
                <a:latin typeface="Times New Roman" panose="02020603050405020304" pitchFamily="18" charset="0"/>
                <a:ea typeface="Times New Roman" panose="02020603050405020304" pitchFamily="18" charset="0"/>
              </a:rPr>
              <a:t>the corners of a regular tetrahedron.</a:t>
            </a:r>
            <a:r>
              <a:rPr lang="en-US" spc="50" dirty="0">
                <a:solidFill>
                  <a:srgbClr val="002060"/>
                </a:solidFill>
                <a:latin typeface="Times New Roman" panose="02020603050405020304" pitchFamily="18" charset="0"/>
                <a:ea typeface="Times New Roman" panose="02020603050405020304" pitchFamily="18" charset="0"/>
              </a:rPr>
              <a:t> </a:t>
            </a:r>
          </a:p>
          <a:p>
            <a:pPr marL="342900" marR="17780" lvl="0" indent="-342900" algn="just">
              <a:spcBef>
                <a:spcPts val="0"/>
              </a:spcBef>
              <a:spcAft>
                <a:spcPts val="0"/>
              </a:spcAft>
              <a:buFont typeface="Symbol" panose="05050102010706020507" pitchFamily="18" charset="2"/>
              <a:buChar char=""/>
            </a:pPr>
            <a:r>
              <a:rPr lang="en-US" spc="50" dirty="0">
                <a:solidFill>
                  <a:srgbClr val="002060"/>
                </a:solidFill>
                <a:latin typeface="Times New Roman" panose="02020603050405020304" pitchFamily="18" charset="0"/>
                <a:ea typeface="Times New Roman" panose="02020603050405020304" pitchFamily="18" charset="0"/>
              </a:rPr>
              <a:t>Similarly, </a:t>
            </a:r>
            <a:r>
              <a:rPr lang="en-US" b="1" spc="50" dirty="0">
                <a:solidFill>
                  <a:srgbClr val="CC0099"/>
                </a:solidFill>
                <a:latin typeface="Times New Roman" panose="02020603050405020304" pitchFamily="18" charset="0"/>
                <a:ea typeface="Times New Roman" panose="02020603050405020304" pitchFamily="18" charset="0"/>
              </a:rPr>
              <a:t>each Zn</a:t>
            </a:r>
            <a:r>
              <a:rPr lang="en-US" b="1" spc="50" baseline="30000" dirty="0">
                <a:solidFill>
                  <a:srgbClr val="CC0099"/>
                </a:solidFill>
                <a:latin typeface="Times New Roman" panose="02020603050405020304" pitchFamily="18" charset="0"/>
                <a:ea typeface="Times New Roman" panose="02020603050405020304" pitchFamily="18" charset="0"/>
              </a:rPr>
              <a:t>2+</a:t>
            </a:r>
            <a:r>
              <a:rPr lang="en-US" b="1" spc="50" dirty="0">
                <a:solidFill>
                  <a:srgbClr val="CC0099"/>
                </a:solidFill>
                <a:latin typeface="Times New Roman" panose="02020603050405020304" pitchFamily="18" charset="0"/>
                <a:ea typeface="Times New Roman" panose="02020603050405020304" pitchFamily="18" charset="0"/>
              </a:rPr>
              <a:t> ion is surrounded by four S</a:t>
            </a:r>
            <a:r>
              <a:rPr lang="en-US" b="1" spc="50" baseline="30000" dirty="0">
                <a:solidFill>
                  <a:srgbClr val="CC0099"/>
                </a:solidFill>
                <a:latin typeface="Times New Roman" panose="02020603050405020304" pitchFamily="18" charset="0"/>
                <a:ea typeface="Times New Roman" panose="02020603050405020304" pitchFamily="18" charset="0"/>
              </a:rPr>
              <a:t>2-</a:t>
            </a:r>
            <a:r>
              <a:rPr lang="en-US" b="1" spc="50" dirty="0">
                <a:solidFill>
                  <a:srgbClr val="CC0099"/>
                </a:solidFill>
                <a:latin typeface="Times New Roman" panose="02020603050405020304" pitchFamily="18" charset="0"/>
                <a:ea typeface="Times New Roman" panose="02020603050405020304" pitchFamily="18" charset="0"/>
              </a:rPr>
              <a:t> ions</a:t>
            </a:r>
            <a:r>
              <a:rPr lang="en-US" spc="50" dirty="0">
                <a:solidFill>
                  <a:srgbClr val="002060"/>
                </a:solidFill>
                <a:latin typeface="Times New Roman" panose="02020603050405020304" pitchFamily="18" charset="0"/>
                <a:ea typeface="Times New Roman" panose="02020603050405020304" pitchFamily="18" charset="0"/>
              </a:rPr>
              <a:t>. </a:t>
            </a:r>
          </a:p>
        </p:txBody>
      </p:sp>
      <p:sp>
        <p:nvSpPr>
          <p:cNvPr id="5" name="Rectangle 4">
            <a:extLst>
              <a:ext uri="{FF2B5EF4-FFF2-40B4-BE49-F238E27FC236}">
                <a16:creationId xmlns:a16="http://schemas.microsoft.com/office/drawing/2014/main" id="{7F596CB7-2DEB-43D2-AE58-53D6DBAF929C}"/>
              </a:ext>
            </a:extLst>
          </p:cNvPr>
          <p:cNvSpPr/>
          <p:nvPr/>
        </p:nvSpPr>
        <p:spPr>
          <a:xfrm>
            <a:off x="1043608" y="5469031"/>
            <a:ext cx="7920880" cy="923330"/>
          </a:xfrm>
          <a:prstGeom prst="rect">
            <a:avLst/>
          </a:prstGeom>
        </p:spPr>
        <p:txBody>
          <a:bodyPr wrap="square">
            <a:spAutoFit/>
          </a:bodyPr>
          <a:lstStyle/>
          <a:p>
            <a:pPr marL="342900" marR="17780" lvl="0" indent="-342900" algn="just">
              <a:spcBef>
                <a:spcPts val="0"/>
              </a:spcBef>
              <a:spcAft>
                <a:spcPts val="0"/>
              </a:spcAft>
              <a:buFont typeface="Symbol" panose="05050102010706020507" pitchFamily="18" charset="2"/>
              <a:buChar char=""/>
            </a:pPr>
            <a:r>
              <a:rPr lang="en-US" spc="50" dirty="0">
                <a:solidFill>
                  <a:srgbClr val="002060"/>
                </a:solidFill>
                <a:latin typeface="Times New Roman" panose="02020603050405020304" pitchFamily="18" charset="0"/>
                <a:ea typeface="Times New Roman" panose="02020603050405020304" pitchFamily="18" charset="0"/>
              </a:rPr>
              <a:t>Therefore </a:t>
            </a:r>
            <a:r>
              <a:rPr lang="en-US" b="1" spc="50" dirty="0">
                <a:solidFill>
                  <a:srgbClr val="055B19"/>
                </a:solidFill>
                <a:latin typeface="Times New Roman" panose="02020603050405020304" pitchFamily="18" charset="0"/>
                <a:ea typeface="Times New Roman" panose="02020603050405020304" pitchFamily="18" charset="0"/>
              </a:rPr>
              <a:t>coordination numbers of Zn</a:t>
            </a:r>
            <a:r>
              <a:rPr lang="en-US" b="1" spc="50" baseline="30000" dirty="0">
                <a:solidFill>
                  <a:srgbClr val="055B19"/>
                </a:solidFill>
                <a:latin typeface="Times New Roman" panose="02020603050405020304" pitchFamily="18" charset="0"/>
                <a:ea typeface="Times New Roman" panose="02020603050405020304" pitchFamily="18" charset="0"/>
              </a:rPr>
              <a:t>2+</a:t>
            </a:r>
            <a:r>
              <a:rPr lang="en-US" b="1" spc="50" dirty="0">
                <a:solidFill>
                  <a:srgbClr val="055B19"/>
                </a:solidFill>
                <a:latin typeface="Times New Roman" panose="02020603050405020304" pitchFamily="18" charset="0"/>
                <a:ea typeface="Times New Roman" panose="02020603050405020304" pitchFamily="18" charset="0"/>
              </a:rPr>
              <a:t> and S</a:t>
            </a:r>
            <a:r>
              <a:rPr lang="en-US" b="1" spc="50" baseline="30000" dirty="0">
                <a:solidFill>
                  <a:srgbClr val="055B19"/>
                </a:solidFill>
                <a:latin typeface="Times New Roman" panose="02020603050405020304" pitchFamily="18" charset="0"/>
                <a:ea typeface="Times New Roman" panose="02020603050405020304" pitchFamily="18" charset="0"/>
              </a:rPr>
              <a:t>2-</a:t>
            </a:r>
            <a:r>
              <a:rPr lang="en-US" b="1" spc="50" dirty="0">
                <a:solidFill>
                  <a:srgbClr val="055B19"/>
                </a:solidFill>
                <a:latin typeface="Times New Roman" panose="02020603050405020304" pitchFamily="18" charset="0"/>
                <a:ea typeface="Times New Roman" panose="02020603050405020304" pitchFamily="18" charset="0"/>
              </a:rPr>
              <a:t> ions in Wurtzite structure is 4.</a:t>
            </a:r>
            <a:r>
              <a:rPr lang="en-US" spc="50" dirty="0">
                <a:solidFill>
                  <a:srgbClr val="002060"/>
                </a:solidFill>
                <a:latin typeface="Times New Roman" panose="02020603050405020304" pitchFamily="18" charset="0"/>
                <a:ea typeface="Times New Roman" panose="02020603050405020304" pitchFamily="18" charset="0"/>
              </a:rPr>
              <a:t> The ZnS Wurtzite structure shows </a:t>
            </a:r>
            <a:r>
              <a:rPr lang="en-US" b="1" spc="50" dirty="0">
                <a:solidFill>
                  <a:srgbClr val="CC0099"/>
                </a:solidFill>
                <a:latin typeface="Times New Roman" panose="02020603050405020304" pitchFamily="18" charset="0"/>
                <a:ea typeface="Times New Roman" panose="02020603050405020304" pitchFamily="18" charset="0"/>
              </a:rPr>
              <a:t>4 : 4 arrangement</a:t>
            </a:r>
            <a:r>
              <a:rPr lang="en-US" spc="50" dirty="0">
                <a:solidFill>
                  <a:srgbClr val="002060"/>
                </a:solidFill>
                <a:latin typeface="Times New Roman" panose="02020603050405020304" pitchFamily="18" charset="0"/>
                <a:ea typeface="Times New Roman" panose="02020603050405020304" pitchFamily="18" charset="0"/>
              </a:rPr>
              <a:t>. </a:t>
            </a:r>
          </a:p>
          <a:p>
            <a:pPr marL="342900" marR="17780" lvl="0" indent="-342900" algn="just">
              <a:spcBef>
                <a:spcPts val="0"/>
              </a:spcBef>
              <a:spcAft>
                <a:spcPts val="0"/>
              </a:spcAft>
              <a:buFont typeface="Symbol" panose="05050102010706020507" pitchFamily="18" charset="2"/>
              <a:buChar char=""/>
            </a:pPr>
            <a:r>
              <a:rPr lang="en-US" spc="50" dirty="0">
                <a:solidFill>
                  <a:srgbClr val="002060"/>
                </a:solidFill>
                <a:latin typeface="Times New Roman" panose="02020603050405020304" pitchFamily="18" charset="0"/>
                <a:ea typeface="Times New Roman" panose="02020603050405020304" pitchFamily="18" charset="0"/>
              </a:rPr>
              <a:t>The compounds such as </a:t>
            </a:r>
            <a:r>
              <a:rPr lang="en-US" spc="50" dirty="0" err="1">
                <a:solidFill>
                  <a:srgbClr val="002060"/>
                </a:solidFill>
                <a:latin typeface="Times New Roman" panose="02020603050405020304" pitchFamily="18" charset="0"/>
                <a:ea typeface="Times New Roman" panose="02020603050405020304" pitchFamily="18" charset="0"/>
              </a:rPr>
              <a:t>AgI</a:t>
            </a:r>
            <a:r>
              <a:rPr lang="en-US" spc="50" dirty="0">
                <a:solidFill>
                  <a:srgbClr val="002060"/>
                </a:solidFill>
                <a:latin typeface="Times New Roman" panose="02020603050405020304" pitchFamily="18" charset="0"/>
                <a:ea typeface="Times New Roman" panose="02020603050405020304" pitchFamily="18" charset="0"/>
              </a:rPr>
              <a:t>, </a:t>
            </a:r>
            <a:r>
              <a:rPr lang="en-US" spc="50" dirty="0" err="1">
                <a:solidFill>
                  <a:srgbClr val="002060"/>
                </a:solidFill>
                <a:latin typeface="Times New Roman" panose="02020603050405020304" pitchFamily="18" charset="0"/>
                <a:ea typeface="Times New Roman" panose="02020603050405020304" pitchFamily="18" charset="0"/>
              </a:rPr>
              <a:t>ZnO</a:t>
            </a:r>
            <a:r>
              <a:rPr lang="en-US" spc="50" dirty="0">
                <a:solidFill>
                  <a:srgbClr val="002060"/>
                </a:solidFill>
                <a:latin typeface="Times New Roman" panose="02020603050405020304" pitchFamily="18" charset="0"/>
                <a:ea typeface="Times New Roman" panose="02020603050405020304" pitchFamily="18" charset="0"/>
              </a:rPr>
              <a:t>, NH</a:t>
            </a:r>
            <a:r>
              <a:rPr lang="en-US" spc="50" baseline="-25000" dirty="0">
                <a:solidFill>
                  <a:srgbClr val="002060"/>
                </a:solidFill>
                <a:latin typeface="Times New Roman" panose="02020603050405020304" pitchFamily="18" charset="0"/>
                <a:ea typeface="Times New Roman" panose="02020603050405020304" pitchFamily="18" charset="0"/>
              </a:rPr>
              <a:t>4</a:t>
            </a:r>
            <a:r>
              <a:rPr lang="en-US" spc="50" dirty="0">
                <a:solidFill>
                  <a:srgbClr val="002060"/>
                </a:solidFill>
                <a:latin typeface="Times New Roman" panose="02020603050405020304" pitchFamily="18" charset="0"/>
                <a:ea typeface="Times New Roman" panose="02020603050405020304" pitchFamily="18" charset="0"/>
              </a:rPr>
              <a:t>F and </a:t>
            </a:r>
            <a:r>
              <a:rPr lang="en-US" spc="50" dirty="0" err="1">
                <a:solidFill>
                  <a:srgbClr val="002060"/>
                </a:solidFill>
                <a:latin typeface="Times New Roman" panose="02020603050405020304" pitchFamily="18" charset="0"/>
                <a:ea typeface="Times New Roman" panose="02020603050405020304" pitchFamily="18" charset="0"/>
              </a:rPr>
              <a:t>AlN</a:t>
            </a:r>
            <a:r>
              <a:rPr lang="en-US" spc="50" dirty="0">
                <a:solidFill>
                  <a:srgbClr val="002060"/>
                </a:solidFill>
                <a:latin typeface="Times New Roman" panose="02020603050405020304" pitchFamily="18" charset="0"/>
                <a:ea typeface="Times New Roman" panose="02020603050405020304" pitchFamily="18" charset="0"/>
              </a:rPr>
              <a:t> adopt Wurtzite structure.</a:t>
            </a:r>
          </a:p>
        </p:txBody>
      </p:sp>
    </p:spTree>
    <p:extLst>
      <p:ext uri="{BB962C8B-B14F-4D97-AF65-F5344CB8AC3E}">
        <p14:creationId xmlns:p14="http://schemas.microsoft.com/office/powerpoint/2010/main" val="3637354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a\Desktop\CHEMISTRY\Chemistry Figures\fig 37.jpg">
            <a:extLst>
              <a:ext uri="{FF2B5EF4-FFF2-40B4-BE49-F238E27FC236}">
                <a16:creationId xmlns:a16="http://schemas.microsoft.com/office/drawing/2014/main" id="{5F472A82-E284-476A-AFEC-88690856013C}"/>
              </a:ext>
            </a:extLst>
          </p:cNvPr>
          <p:cNvPicPr/>
          <p:nvPr/>
        </p:nvPicPr>
        <p:blipFill rotWithShape="1">
          <a:blip r:embed="rId2" cstate="print">
            <a:extLst>
              <a:ext uri="{28A0092B-C50C-407E-A947-70E740481C1C}">
                <a14:useLocalDpi xmlns:a14="http://schemas.microsoft.com/office/drawing/2010/main" val="0"/>
              </a:ext>
            </a:extLst>
          </a:blip>
          <a:srcRect l="41816" r="4688" b="19113"/>
          <a:stretch/>
        </p:blipFill>
        <p:spPr bwMode="auto">
          <a:xfrm>
            <a:off x="1043608" y="3355276"/>
            <a:ext cx="3960440" cy="3502724"/>
          </a:xfrm>
          <a:prstGeom prst="rect">
            <a:avLst/>
          </a:prstGeom>
          <a:noFill/>
          <a:ln>
            <a:noFill/>
          </a:ln>
          <a:extLst>
            <a:ext uri="{53640926-AAD7-44D8-BBD7-CCE9431645EC}">
              <a14:shadowObscured xmlns:a14="http://schemas.microsoft.com/office/drawing/2010/main"/>
            </a:ext>
          </a:extLst>
        </p:spPr>
      </p:pic>
      <p:pic>
        <p:nvPicPr>
          <p:cNvPr id="6" name="Picture 5" descr="C:\Users\a\Desktop\CHEMISTRY\Chemistry Figures\fig 37.jpg">
            <a:extLst>
              <a:ext uri="{FF2B5EF4-FFF2-40B4-BE49-F238E27FC236}">
                <a16:creationId xmlns:a16="http://schemas.microsoft.com/office/drawing/2014/main" id="{503A6501-4A89-4371-800A-5E381C68F0D7}"/>
              </a:ext>
            </a:extLst>
          </p:cNvPr>
          <p:cNvPicPr/>
          <p:nvPr/>
        </p:nvPicPr>
        <p:blipFill rotWithShape="1">
          <a:blip r:embed="rId3" cstate="print">
            <a:extLst>
              <a:ext uri="{28A0092B-C50C-407E-A947-70E740481C1C}">
                <a14:useLocalDpi xmlns:a14="http://schemas.microsoft.com/office/drawing/2010/main" val="0"/>
              </a:ext>
            </a:extLst>
          </a:blip>
          <a:srcRect l="5990" t="39938" r="66606" b="19113"/>
          <a:stretch/>
        </p:blipFill>
        <p:spPr bwMode="auto">
          <a:xfrm>
            <a:off x="5364088" y="3355276"/>
            <a:ext cx="3384376" cy="3098060"/>
          </a:xfrm>
          <a:prstGeom prst="rect">
            <a:avLst/>
          </a:prstGeom>
          <a:noFill/>
          <a:ln>
            <a:noFill/>
          </a:ln>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5D1BCBAF-5F29-4BE2-B6A8-947E4EB35B0D}"/>
              </a:ext>
            </a:extLst>
          </p:cNvPr>
          <p:cNvSpPr>
            <a:spLocks noRot="1" noChangeAspect="1" noMove="1" noResize="1" noEditPoints="1" noAdjustHandles="1" noChangeArrowheads="1" noChangeShapeType="1" noTextEdit="1"/>
          </p:cNvSpPr>
          <p:nvPr/>
        </p:nvSpPr>
        <p:spPr>
          <a:xfrm>
            <a:off x="1043608" y="116632"/>
            <a:ext cx="7920880" cy="3238644"/>
          </a:xfrm>
          <a:prstGeom prst="rect">
            <a:avLst/>
          </a:prstGeom>
          <a:blipFill>
            <a:blip r:embed="rId4"/>
            <a:stretch>
              <a:fillRect l="-615" t="-377" r="-615" b="-1318"/>
            </a:stretch>
          </a:blipFill>
        </p:spPr>
        <p:txBody>
          <a:bodyPr/>
          <a:lstStyle/>
          <a:p>
            <a:r>
              <a:rPr lang="en-US">
                <a:noFill/>
              </a:rPr>
              <a:t> </a:t>
            </a:r>
          </a:p>
        </p:txBody>
      </p:sp>
    </p:spTree>
    <p:extLst>
      <p:ext uri="{BB962C8B-B14F-4D97-AF65-F5344CB8AC3E}">
        <p14:creationId xmlns:p14="http://schemas.microsoft.com/office/powerpoint/2010/main" val="17702962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87992D-EC69-4597-B8EA-09915D02CB3F}"/>
              </a:ext>
            </a:extLst>
          </p:cNvPr>
          <p:cNvSpPr/>
          <p:nvPr/>
        </p:nvSpPr>
        <p:spPr>
          <a:xfrm>
            <a:off x="1115616" y="44624"/>
            <a:ext cx="7848872" cy="6463308"/>
          </a:xfrm>
          <a:prstGeom prst="rect">
            <a:avLst/>
          </a:prstGeom>
        </p:spPr>
        <p:txBody>
          <a:bodyPr wrap="square">
            <a:spAutoFit/>
          </a:bodyPr>
          <a:lstStyle/>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may be described as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body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centred</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cubic structure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But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this would be a misnomer because the body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centred</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cubic structure is one which has the same atoms at the body centre as well as the corners.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But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in </a:t>
            </a:r>
            <a:r>
              <a:rPr lang="en-US" b="1"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CsCl</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the atoms at the corners are different from the atoms at the centre.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Since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coordination numbers of ions in </a:t>
            </a:r>
            <a:r>
              <a:rPr lang="en-US" b="1"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CsCl</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(8 : 8) are higher than those in </a:t>
            </a:r>
            <a:r>
              <a:rPr lang="en-US" b="1"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NaCl</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(6 : 6) so that Cesium chloride lattice would be more stable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because each ion would have more ions of opposite charge as its neighbours.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Therefore Cesium chloride lattice is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1 per cent more stable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than the sodium chloride lattice.</a:t>
            </a:r>
            <a:endParaRPr lang="en-US" sz="1600" b="1" dirty="0">
              <a:solidFill>
                <a:srgbClr val="0B550F"/>
              </a:solidFill>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15000"/>
              </a:lnSpc>
              <a:spcBef>
                <a:spcPts val="0"/>
              </a:spcBef>
              <a:spcAft>
                <a:spcPts val="0"/>
              </a:spcAft>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If </a:t>
            </a:r>
            <a:r>
              <a:rPr lang="en-US"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CsCI</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lattice is more stable then why the halides of Li, Na, K and </a:t>
            </a:r>
            <a:r>
              <a:rPr lang="en-US"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Rb</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do not adopt </a:t>
            </a:r>
            <a:r>
              <a:rPr lang="en-US"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CsCl</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arrangement (lattice) ?</a:t>
            </a:r>
            <a:endParaRPr lang="en-US" sz="1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R="0" lvl="0" algn="just">
              <a:lnSpc>
                <a:spcPct val="115000"/>
              </a:lnSpc>
              <a:spcBef>
                <a:spcPts val="0"/>
              </a:spcBef>
              <a:spcAft>
                <a:spcPts val="0"/>
              </a:spcAft>
            </a:pP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Answer</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The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radius ratio in the halides of Li, Na, K and </a:t>
            </a:r>
            <a:r>
              <a:rPr lang="en-US" b="1" dirty="0" err="1">
                <a:solidFill>
                  <a:srgbClr val="055B19"/>
                </a:solidFill>
                <a:latin typeface="Times New Roman" panose="02020603050405020304" pitchFamily="18" charset="0"/>
                <a:ea typeface="Calibri" panose="020F0502020204030204" pitchFamily="34" charset="0"/>
                <a:cs typeface="Times New Roman" panose="02020603050405020304" pitchFamily="18" charset="0"/>
              </a:rPr>
              <a:t>Rb</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is in between 0·414 and 0.732 therefore the coordination number has to be 6.</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R="0" lvl="0" algn="just">
              <a:lnSpc>
                <a:spcPct val="115000"/>
              </a:lnSpc>
              <a:spcBef>
                <a:spcPts val="0"/>
              </a:spcBef>
              <a:spcAft>
                <a:spcPts val="0"/>
              </a:spcAft>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If an attempt is made to pack 8 halide ions around a smaller positive ion like Na</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ion then some of the negative ions will touch each other as compared to a positive ion. </a:t>
            </a:r>
          </a:p>
          <a:p>
            <a:pPr marR="0" lvl="0" algn="just">
              <a:lnSpc>
                <a:spcPct val="115000"/>
              </a:lnSpc>
              <a:spcBef>
                <a:spcPts val="0"/>
              </a:spcBef>
              <a:spcAft>
                <a:spcPts val="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Hence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the lattice (structure)  would becomes unstable which can be overcome by packing 6 negative ions around the central positive ion and the coordination number of 6 is preferred instead of  8.</a:t>
            </a:r>
            <a:endParaRPr lang="en-US" sz="1600" b="1" dirty="0">
              <a:solidFill>
                <a:srgbClr val="0B550F"/>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600"/>
              </a:spcAft>
              <a:buFont typeface="Symbol" panose="05050102010706020507" pitchFamily="18" charset="2"/>
              <a:buChar char=""/>
            </a:pP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type of structure is adopted by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CsBr</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CsI</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TICl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TlBr</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etc.</a:t>
            </a:r>
            <a:endParaRPr lang="en-US"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6744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86CC71-1449-49CD-9FBB-5C4F3598C95A}"/>
              </a:ext>
            </a:extLst>
          </p:cNvPr>
          <p:cNvSpPr/>
          <p:nvPr/>
        </p:nvSpPr>
        <p:spPr>
          <a:xfrm>
            <a:off x="971600" y="57223"/>
            <a:ext cx="8064896" cy="1685077"/>
          </a:xfrm>
          <a:prstGeom prst="rect">
            <a:avLst/>
          </a:prstGeom>
        </p:spPr>
        <p:txBody>
          <a:bodyPr wrap="square">
            <a:spAutoFit/>
          </a:bodyPr>
          <a:lstStyle/>
          <a:p>
            <a:pPr marR="2540">
              <a:lnSpc>
                <a:spcPct val="115000"/>
              </a:lnSpc>
              <a:spcBef>
                <a:spcPts val="165"/>
              </a:spcBef>
            </a:pPr>
            <a:r>
              <a:rPr lang="en-US" b="1" u="sng" dirty="0">
                <a:solidFill>
                  <a:srgbClr val="FF0000"/>
                </a:solidFill>
                <a:latin typeface="Times New Roman" panose="02020603050405020304" pitchFamily="18" charset="0"/>
                <a:ea typeface="Times New Roman" panose="02020603050405020304" pitchFamily="18" charset="0"/>
              </a:rPr>
              <a:t>B] AX</a:t>
            </a:r>
            <a:r>
              <a:rPr lang="en-US" b="1" u="sng" baseline="-25000" dirty="0">
                <a:solidFill>
                  <a:srgbClr val="FF0000"/>
                </a:solidFill>
                <a:latin typeface="Times New Roman" panose="02020603050405020304" pitchFamily="18" charset="0"/>
                <a:ea typeface="Times New Roman" panose="02020603050405020304" pitchFamily="18" charset="0"/>
              </a:rPr>
              <a:t>2</a:t>
            </a:r>
            <a:r>
              <a:rPr lang="en-US" b="1" u="sng" dirty="0">
                <a:solidFill>
                  <a:srgbClr val="FF0000"/>
                </a:solidFill>
                <a:latin typeface="Times New Roman" panose="02020603050405020304" pitchFamily="18" charset="0"/>
                <a:ea typeface="Times New Roman" panose="02020603050405020304" pitchFamily="18" charset="0"/>
              </a:rPr>
              <a:t> type ionic compounds</a:t>
            </a:r>
            <a:r>
              <a:rPr lang="en-US" dirty="0">
                <a:solidFill>
                  <a:srgbClr val="FF0000"/>
                </a:solidFill>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AX</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type arrangements is commonly found in three structural arrangements such as </a:t>
            </a:r>
            <a:r>
              <a:rPr lang="en-US" b="1" dirty="0">
                <a:solidFill>
                  <a:srgbClr val="0B550F"/>
                </a:solidFill>
                <a:latin typeface="Times New Roman" panose="02020603050405020304" pitchFamily="18" charset="0"/>
                <a:ea typeface="Times New Roman" panose="02020603050405020304" pitchFamily="18" charset="0"/>
              </a:rPr>
              <a:t>1) CaF</a:t>
            </a:r>
            <a:r>
              <a:rPr lang="en-US" b="1" baseline="-25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a:t>
            </a:r>
            <a:r>
              <a:rPr lang="en-US" b="1" dirty="0">
                <a:solidFill>
                  <a:srgbClr val="CC0099"/>
                </a:solidFill>
                <a:latin typeface="Times New Roman" panose="02020603050405020304" pitchFamily="18" charset="0"/>
                <a:ea typeface="Times New Roman" panose="02020603050405020304" pitchFamily="18" charset="0"/>
              </a:rPr>
              <a:t>2) TiO</a:t>
            </a:r>
            <a:r>
              <a:rPr lang="en-US" b="1" baseline="-25000" dirty="0">
                <a:solidFill>
                  <a:srgbClr val="CC0099"/>
                </a:solidFill>
                <a:latin typeface="Times New Roman" panose="02020603050405020304" pitchFamily="18" charset="0"/>
                <a:ea typeface="Times New Roman" panose="02020603050405020304" pitchFamily="18" charset="0"/>
              </a:rPr>
              <a:t>2   </a:t>
            </a:r>
            <a:r>
              <a:rPr lang="en-US" b="1" dirty="0">
                <a:solidFill>
                  <a:srgbClr val="055B19"/>
                </a:solidFill>
                <a:latin typeface="Times New Roman" panose="02020603050405020304" pitchFamily="18" charset="0"/>
                <a:ea typeface="Times New Roman" panose="02020603050405020304" pitchFamily="18" charset="0"/>
              </a:rPr>
              <a:t>3) CaC</a:t>
            </a:r>
            <a:r>
              <a:rPr lang="en-US" b="1" baseline="-25000" dirty="0">
                <a:solidFill>
                  <a:srgbClr val="055B19"/>
                </a:solidFill>
                <a:latin typeface="Times New Roman" panose="02020603050405020304" pitchFamily="18" charset="0"/>
                <a:ea typeface="Times New Roman" panose="02020603050405020304" pitchFamily="18" charset="0"/>
              </a:rPr>
              <a:t>2 </a:t>
            </a:r>
            <a:r>
              <a:rPr lang="en-US" baseline="-25000" dirty="0">
                <a:latin typeface="Times New Roman" panose="02020603050405020304" pitchFamily="18" charset="0"/>
                <a:ea typeface="Times New Roman" panose="02020603050405020304" pitchFamily="18" charset="0"/>
              </a:rPr>
              <a:t>    </a:t>
            </a:r>
            <a:r>
              <a:rPr lang="en-US" b="1" dirty="0">
                <a:solidFill>
                  <a:srgbClr val="CC0099"/>
                </a:solidFill>
                <a:latin typeface="Times New Roman" panose="02020603050405020304" pitchFamily="18" charset="0"/>
                <a:ea typeface="Times New Roman" panose="02020603050405020304" pitchFamily="18" charset="0"/>
              </a:rPr>
              <a:t>4) CdI</a:t>
            </a:r>
            <a:r>
              <a:rPr lang="en-US" b="1" baseline="-25000" dirty="0">
                <a:solidFill>
                  <a:srgbClr val="CC0099"/>
                </a:solidFill>
                <a:latin typeface="Times New Roman" panose="02020603050405020304" pitchFamily="18" charset="0"/>
                <a:ea typeface="Times New Roman" panose="02020603050405020304" pitchFamily="18" charset="0"/>
              </a:rPr>
              <a:t>2</a:t>
            </a:r>
            <a:r>
              <a:rPr lang="en-US" baseline="-25000" dirty="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discussed as</a:t>
            </a:r>
          </a:p>
          <a:p>
            <a:pPr marL="342900" marR="0" lvl="0" indent="-342900">
              <a:lnSpc>
                <a:spcPct val="115000"/>
              </a:lnSpc>
              <a:spcBef>
                <a:spcPts val="0"/>
              </a:spcBef>
              <a:spcAft>
                <a:spcPts val="600"/>
              </a:spcAft>
              <a:buFont typeface="+mj-lt"/>
              <a:buAutoNum type="arabicPeriod"/>
            </a:pPr>
            <a:r>
              <a:rPr lang="en-US" b="1" u="sng" spc="50" dirty="0">
                <a:solidFill>
                  <a:srgbClr val="FF0000"/>
                </a:solidFill>
                <a:latin typeface="Times New Roman" panose="02020603050405020304" pitchFamily="18" charset="0"/>
                <a:ea typeface="Times New Roman" panose="02020603050405020304" pitchFamily="18" charset="0"/>
              </a:rPr>
              <a:t>Structure of Calcium Fluoride (CaF</a:t>
            </a:r>
            <a:r>
              <a:rPr lang="en-US" b="1" u="sng" spc="50" baseline="-25000" dirty="0">
                <a:solidFill>
                  <a:srgbClr val="FF0000"/>
                </a:solidFill>
                <a:latin typeface="Times New Roman" panose="02020603050405020304" pitchFamily="18" charset="0"/>
                <a:ea typeface="Times New Roman" panose="02020603050405020304" pitchFamily="18" charset="0"/>
              </a:rPr>
              <a:t>2</a:t>
            </a:r>
            <a:r>
              <a:rPr lang="en-US" b="1" u="sng" spc="50" dirty="0">
                <a:latin typeface="Times New Roman" panose="02020603050405020304" pitchFamily="18" charset="0"/>
                <a:ea typeface="Times New Roman" panose="02020603050405020304" pitchFamily="18" charset="0"/>
              </a:rPr>
              <a:t>)</a:t>
            </a:r>
            <a:r>
              <a:rPr lang="en-US" spc="50" dirty="0">
                <a:latin typeface="Times New Roman" panose="02020603050405020304" pitchFamily="18" charset="0"/>
                <a:ea typeface="Times New Roman" panose="02020603050405020304" pitchFamily="18" charset="0"/>
              </a:rPr>
              <a:t> – </a:t>
            </a:r>
            <a:r>
              <a:rPr lang="en-US" spc="50" dirty="0">
                <a:solidFill>
                  <a:srgbClr val="002060"/>
                </a:solidFill>
                <a:latin typeface="Times New Roman" panose="02020603050405020304" pitchFamily="18" charset="0"/>
                <a:ea typeface="Times New Roman" panose="02020603050405020304" pitchFamily="18" charset="0"/>
              </a:rPr>
              <a:t>In the unit cell of </a:t>
            </a:r>
            <a:r>
              <a:rPr lang="en-US" spc="50" dirty="0">
                <a:latin typeface="Times New Roman" panose="02020603050405020304" pitchFamily="18" charset="0"/>
                <a:ea typeface="Times New Roman" panose="02020603050405020304" pitchFamily="18" charset="0"/>
              </a:rPr>
              <a:t>CaF</a:t>
            </a:r>
            <a:r>
              <a:rPr lang="en-US" spc="50" baseline="-25000" dirty="0">
                <a:latin typeface="Times New Roman" panose="02020603050405020304" pitchFamily="18" charset="0"/>
                <a:ea typeface="Times New Roman" panose="02020603050405020304" pitchFamily="18" charset="0"/>
              </a:rPr>
              <a:t>2</a:t>
            </a:r>
            <a:r>
              <a:rPr lang="en-US" spc="50" dirty="0">
                <a:latin typeface="Times New Roman" panose="02020603050405020304" pitchFamily="18" charset="0"/>
                <a:ea typeface="Times New Roman" panose="02020603050405020304" pitchFamily="18" charset="0"/>
              </a:rPr>
              <a:t> </a:t>
            </a:r>
            <a:r>
              <a:rPr lang="en-US" b="1" spc="50" dirty="0">
                <a:solidFill>
                  <a:srgbClr val="0B550F"/>
                </a:solidFill>
                <a:latin typeface="Times New Roman" panose="02020603050405020304" pitchFamily="18" charset="0"/>
                <a:ea typeface="Times New Roman" panose="02020603050405020304" pitchFamily="18" charset="0"/>
              </a:rPr>
              <a:t>, the calcium ions are represented by hollow circles </a:t>
            </a:r>
            <a:r>
              <a:rPr lang="en-US" spc="50" dirty="0">
                <a:solidFill>
                  <a:srgbClr val="002060"/>
                </a:solidFill>
                <a:latin typeface="Times New Roman" panose="02020603050405020304" pitchFamily="18" charset="0"/>
                <a:ea typeface="Times New Roman" panose="02020603050405020304" pitchFamily="18" charset="0"/>
              </a:rPr>
              <a:t>and </a:t>
            </a:r>
            <a:r>
              <a:rPr lang="en-US" b="1" spc="50" dirty="0">
                <a:solidFill>
                  <a:srgbClr val="0B550F"/>
                </a:solidFill>
                <a:latin typeface="Times New Roman" panose="02020603050405020304" pitchFamily="18" charset="0"/>
                <a:ea typeface="Times New Roman" panose="02020603050405020304" pitchFamily="18" charset="0"/>
              </a:rPr>
              <a:t>fluoride ions are represented by solid circles. </a:t>
            </a:r>
          </a:p>
        </p:txBody>
      </p:sp>
      <p:pic>
        <p:nvPicPr>
          <p:cNvPr id="5" name="Picture 4" descr="C:\Users\a\Desktop\CHEMISTRY\Chemistry Figures\fig 39.jpg">
            <a:extLst>
              <a:ext uri="{FF2B5EF4-FFF2-40B4-BE49-F238E27FC236}">
                <a16:creationId xmlns:a16="http://schemas.microsoft.com/office/drawing/2014/main" id="{B480308D-25BB-485F-8E98-6E77D3942D44}"/>
              </a:ext>
            </a:extLst>
          </p:cNvPr>
          <p:cNvPicPr/>
          <p:nvPr/>
        </p:nvPicPr>
        <p:blipFill rotWithShape="1">
          <a:blip r:embed="rId2" cstate="print">
            <a:extLst>
              <a:ext uri="{28A0092B-C50C-407E-A947-70E740481C1C}">
                <a14:useLocalDpi xmlns:a14="http://schemas.microsoft.com/office/drawing/2010/main" val="0"/>
              </a:ext>
            </a:extLst>
          </a:blip>
          <a:srcRect l="18422" r="9243" b="17080"/>
          <a:stretch/>
        </p:blipFill>
        <p:spPr bwMode="auto">
          <a:xfrm>
            <a:off x="1043608" y="1700808"/>
            <a:ext cx="3888432" cy="388843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57A5A445-32A1-470E-915C-4A37B02BD136}"/>
                  </a:ext>
                </a:extLst>
              </p:cNvPr>
              <p:cNvSpPr/>
              <p:nvPr/>
            </p:nvSpPr>
            <p:spPr>
              <a:xfrm>
                <a:off x="4932040" y="1268760"/>
                <a:ext cx="4104456" cy="4907754"/>
              </a:xfrm>
              <a:prstGeom prst="rect">
                <a:avLst/>
              </a:prstGeom>
            </p:spPr>
            <p:txBody>
              <a:bodyPr wrap="square">
                <a:spAutoFit/>
              </a:bodyPr>
              <a:lstStyle/>
              <a:p>
                <a:pPr algn="just">
                  <a:lnSpc>
                    <a:spcPct val="115000"/>
                  </a:lnSpc>
                  <a:spcBef>
                    <a:spcPts val="600"/>
                  </a:spcBef>
                </a:pPr>
                <a:r>
                  <a:rPr lang="en-US" dirty="0">
                    <a:solidFill>
                      <a:srgbClr val="002060"/>
                    </a:solidFill>
                    <a:latin typeface="Times New Roman" panose="02020603050405020304" pitchFamily="18" charset="0"/>
                    <a:ea typeface="Times New Roman" panose="02020603050405020304" pitchFamily="18" charset="0"/>
                  </a:rPr>
                  <a:t>In CaF</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ionic compound, </a:t>
                </a:r>
                <a:r>
                  <a:rPr lang="en-US" b="1" dirty="0">
                    <a:solidFill>
                      <a:srgbClr val="055B19"/>
                    </a:solidFill>
                    <a:latin typeface="Times New Roman" panose="02020603050405020304" pitchFamily="18" charset="0"/>
                    <a:ea typeface="Times New Roman" panose="02020603050405020304" pitchFamily="18" charset="0"/>
                  </a:rPr>
                  <a:t>the ionic radius of Ca</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ion is 0.975 A</a:t>
                </a:r>
                <a:r>
                  <a:rPr lang="en-US" b="1" baseline="30000" dirty="0">
                    <a:solidFill>
                      <a:srgbClr val="055B19"/>
                    </a:solidFill>
                    <a:latin typeface="Times New Roman" panose="02020603050405020304" pitchFamily="18" charset="0"/>
                    <a:ea typeface="Times New Roman" panose="02020603050405020304" pitchFamily="18" charset="0"/>
                  </a:rPr>
                  <a:t>0</a:t>
                </a:r>
                <a:r>
                  <a:rPr lang="en-US" dirty="0">
                    <a:solidFill>
                      <a:srgbClr val="002060"/>
                    </a:solidFill>
                    <a:latin typeface="Times New Roman" panose="02020603050405020304" pitchFamily="18" charset="0"/>
                    <a:ea typeface="Times New Roman" panose="02020603050405020304" pitchFamily="18" charset="0"/>
                  </a:rPr>
                  <a:t>and </a:t>
                </a:r>
                <a:r>
                  <a:rPr lang="en-US" b="1" dirty="0">
                    <a:solidFill>
                      <a:srgbClr val="055B19"/>
                    </a:solidFill>
                    <a:latin typeface="Times New Roman" panose="02020603050405020304" pitchFamily="18" charset="0"/>
                    <a:ea typeface="Times New Roman" panose="02020603050405020304" pitchFamily="18" charset="0"/>
                  </a:rPr>
                  <a:t>the ionic radius of F</a:t>
                </a:r>
                <a:r>
                  <a:rPr lang="en-US" b="1" baseline="30000" dirty="0">
                    <a:solidFill>
                      <a:srgbClr val="055B19"/>
                    </a:solidFill>
                    <a:latin typeface="Times New Roman" panose="02020603050405020304" pitchFamily="18" charset="0"/>
                    <a:ea typeface="Times New Roman" panose="02020603050405020304" pitchFamily="18" charset="0"/>
                  </a:rPr>
                  <a:t>-</a:t>
                </a:r>
                <a:r>
                  <a:rPr lang="en-US" b="1" dirty="0">
                    <a:solidFill>
                      <a:srgbClr val="055B19"/>
                    </a:solidFill>
                    <a:latin typeface="Times New Roman" panose="02020603050405020304" pitchFamily="18" charset="0"/>
                    <a:ea typeface="Times New Roman" panose="02020603050405020304" pitchFamily="18" charset="0"/>
                  </a:rPr>
                  <a:t> ion is 1.36 A</a:t>
                </a:r>
                <a:r>
                  <a:rPr lang="en-US" b="1" baseline="30000" dirty="0">
                    <a:solidFill>
                      <a:srgbClr val="055B19"/>
                    </a:solidFill>
                    <a:latin typeface="Times New Roman" panose="02020603050405020304" pitchFamily="18" charset="0"/>
                    <a:ea typeface="Times New Roman" panose="02020603050405020304" pitchFamily="18" charset="0"/>
                  </a:rPr>
                  <a:t>0</a:t>
                </a:r>
                <a:r>
                  <a:rPr lang="en-US" b="1" dirty="0">
                    <a:solidFill>
                      <a:srgbClr val="055B19"/>
                    </a:solidFill>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Hence radius ratio </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Radius</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of</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Ca</m:t>
                            </m:r>
                          </m:e>
                          <m:sup>
                            <m:r>
                              <a:rPr lang="en-US" sz="2000" baseline="30000">
                                <a:solidFill>
                                  <a:srgbClr val="002060"/>
                                </a:solidFill>
                                <a:effectLst/>
                                <a:latin typeface="Cambria Math" panose="02040503050406030204" pitchFamily="18" charset="0"/>
                                <a:ea typeface="Times New Roman" panose="02020603050405020304" pitchFamily="18" charset="0"/>
                              </a:rPr>
                              <m:t>2+</m:t>
                            </m:r>
                          </m:sup>
                        </m:sSup>
                      </m:num>
                      <m:den>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Radius</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of</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F</m:t>
                            </m:r>
                          </m:e>
                          <m:sup>
                            <m:r>
                              <a:rPr lang="en-US" sz="2000" i="1"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Ca</m:t>
                            </m:r>
                          </m:e>
                          <m:sup>
                            <m:r>
                              <a:rPr lang="en-US" sz="2000" baseline="30000">
                                <a:solidFill>
                                  <a:srgbClr val="002060"/>
                                </a:solidFill>
                                <a:effectLst/>
                                <a:latin typeface="Cambria Math" panose="02040503050406030204" pitchFamily="18" charset="0"/>
                                <a:ea typeface="Times New Roman" panose="02020603050405020304" pitchFamily="18" charset="0"/>
                              </a:rPr>
                              <m:t>2+</m:t>
                            </m:r>
                          </m:sup>
                        </m:sSup>
                      </m:num>
                      <m:den>
                        <m:r>
                          <a:rPr lang="en-US" sz="2000" i="1">
                            <a:solidFill>
                              <a:srgbClr val="002060"/>
                            </a:solidFill>
                            <a:effectLst/>
                            <a:latin typeface="Cambria Math" panose="02040503050406030204" pitchFamily="18" charset="0"/>
                            <a:ea typeface="Times New Roman" panose="02020603050405020304" pitchFamily="18" charset="0"/>
                          </a:rPr>
                          <m:t>𝑟</m:t>
                        </m:r>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F</m:t>
                            </m:r>
                          </m:e>
                          <m:sup>
                            <m:r>
                              <a:rPr lang="en-US" sz="2000" i="1"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sz="2000" dirty="0">
                    <a:solidFill>
                      <a:srgbClr val="002060"/>
                    </a:solidFill>
                    <a:effectLst/>
                    <a:latin typeface="Times New Roman" panose="02020603050405020304" pitchFamily="18" charset="0"/>
                    <a:ea typeface="Times New Roman" panose="02020603050405020304" pitchFamily="18" charset="0"/>
                  </a:rPr>
                  <a:t>=</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r>
                          <a:rPr lang="en-US" sz="2000" b="1" i="1" u="sng">
                            <a:solidFill>
                              <a:srgbClr val="002060"/>
                            </a:solidFill>
                            <a:effectLst/>
                            <a:latin typeface="Cambria Math" panose="02040503050406030204" pitchFamily="18" charset="0"/>
                            <a:ea typeface="Times New Roman" panose="02020603050405020304" pitchFamily="18" charset="0"/>
                          </a:rPr>
                          <m:t>𝟎</m:t>
                        </m:r>
                        <m:r>
                          <a:rPr lang="en-US" sz="2000" b="1" i="1" u="sng">
                            <a:solidFill>
                              <a:srgbClr val="002060"/>
                            </a:solidFill>
                            <a:effectLst/>
                            <a:latin typeface="Cambria Math" panose="02040503050406030204" pitchFamily="18" charset="0"/>
                            <a:ea typeface="Times New Roman" panose="02020603050405020304" pitchFamily="18" charset="0"/>
                          </a:rPr>
                          <m:t>.</m:t>
                        </m:r>
                        <m:r>
                          <a:rPr lang="en-US" sz="2000" b="1" i="1" u="sng">
                            <a:solidFill>
                              <a:srgbClr val="002060"/>
                            </a:solidFill>
                            <a:effectLst/>
                            <a:latin typeface="Cambria Math" panose="02040503050406030204" pitchFamily="18" charset="0"/>
                            <a:ea typeface="Times New Roman" panose="02020603050405020304" pitchFamily="18" charset="0"/>
                          </a:rPr>
                          <m:t>𝟗𝟗𝟖</m:t>
                        </m:r>
                      </m:num>
                      <m:den>
                        <m:r>
                          <a:rPr lang="en-US" sz="2000" i="1">
                            <a:solidFill>
                              <a:srgbClr val="002060"/>
                            </a:solidFill>
                            <a:effectLst/>
                            <a:latin typeface="Cambria Math" panose="02040503050406030204" pitchFamily="18" charset="0"/>
                            <a:ea typeface="Times New Roman" panose="02020603050405020304" pitchFamily="18" charset="0"/>
                          </a:rPr>
                          <m:t>1.36</m:t>
                        </m:r>
                      </m:den>
                    </m:f>
                  </m:oMath>
                </a14:m>
                <a:r>
                  <a:rPr lang="en-US" sz="2000" dirty="0">
                    <a:solidFill>
                      <a:srgbClr val="002060"/>
                    </a:solidFill>
                    <a:effectLst/>
                    <a:latin typeface="Times New Roman" panose="02020603050405020304" pitchFamily="18" charset="0"/>
                    <a:ea typeface="Times New Roman" panose="02020603050405020304" pitchFamily="18" charset="0"/>
                  </a:rPr>
                  <a:t>= </a:t>
                </a:r>
                <a:r>
                  <a:rPr lang="en-US" b="1" dirty="0">
                    <a:solidFill>
                      <a:srgbClr val="CC0099"/>
                    </a:solidFill>
                    <a:latin typeface="Times New Roman" panose="02020603050405020304" pitchFamily="18" charset="0"/>
                    <a:ea typeface="Times New Roman" panose="02020603050405020304" pitchFamily="18" charset="0"/>
                  </a:rPr>
                  <a:t>0.734.</a:t>
                </a:r>
                <a:r>
                  <a:rPr lang="en-US" dirty="0">
                    <a:solidFill>
                      <a:srgbClr val="002060"/>
                    </a:solidFill>
                    <a:latin typeface="Times New Roman" panose="02020603050405020304" pitchFamily="18" charset="0"/>
                    <a:ea typeface="Times New Roman" panose="02020603050405020304" pitchFamily="18" charset="0"/>
                  </a:rPr>
                  <a:t> The </a:t>
                </a:r>
                <a:r>
                  <a:rPr lang="en-US" b="1" dirty="0">
                    <a:solidFill>
                      <a:srgbClr val="CC0099"/>
                    </a:solidFill>
                    <a:latin typeface="Times New Roman" panose="02020603050405020304" pitchFamily="18" charset="0"/>
                    <a:ea typeface="Times New Roman" panose="02020603050405020304" pitchFamily="18" charset="0"/>
                  </a:rPr>
                  <a:t>radius ratio value 0.734 is in between 0.732 to 1.0 suggest cubic arrangement and co-ordination number of Ca</a:t>
                </a:r>
                <a:r>
                  <a:rPr lang="en-US" b="1" baseline="30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ion is eight.</a:t>
                </a:r>
              </a:p>
              <a:p>
                <a:pPr algn="just">
                  <a:lnSpc>
                    <a:spcPct val="115000"/>
                  </a:lnSpc>
                  <a:spcBef>
                    <a:spcPts val="600"/>
                  </a:spcBef>
                </a:pPr>
                <a:r>
                  <a:rPr lang="en-US" dirty="0">
                    <a:solidFill>
                      <a:srgbClr val="002060"/>
                    </a:solidFill>
                    <a:latin typeface="Times New Roman" panose="02020603050405020304" pitchFamily="18" charset="0"/>
                    <a:ea typeface="Times New Roman" panose="02020603050405020304" pitchFamily="18" charset="0"/>
                  </a:rPr>
                  <a:t>Therefore </a:t>
                </a:r>
                <a:r>
                  <a:rPr lang="en-US" b="1" dirty="0">
                    <a:solidFill>
                      <a:srgbClr val="0B550F"/>
                    </a:solidFill>
                    <a:latin typeface="Times New Roman" panose="02020603050405020304" pitchFamily="18" charset="0"/>
                    <a:ea typeface="Times New Roman" panose="02020603050405020304" pitchFamily="18" charset="0"/>
                  </a:rPr>
                  <a:t>each Ca</a:t>
                </a:r>
                <a:r>
                  <a:rPr lang="en-US" b="1" baseline="30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ion is surrounded by eight F</a:t>
                </a:r>
                <a:r>
                  <a:rPr lang="en-US" b="1" baseline="30000" dirty="0">
                    <a:solidFill>
                      <a:srgbClr val="0B550F"/>
                    </a:solidFill>
                    <a:latin typeface="Times New Roman" panose="02020603050405020304" pitchFamily="18" charset="0"/>
                    <a:ea typeface="Times New Roman" panose="02020603050405020304" pitchFamily="18" charset="0"/>
                  </a:rPr>
                  <a:t>-</a:t>
                </a:r>
                <a:r>
                  <a:rPr lang="en-US" b="1" dirty="0">
                    <a:solidFill>
                      <a:srgbClr val="0B550F"/>
                    </a:solidFill>
                    <a:latin typeface="Times New Roman" panose="02020603050405020304" pitchFamily="18" charset="0"/>
                    <a:ea typeface="Times New Roman" panose="02020603050405020304" pitchFamily="18" charset="0"/>
                  </a:rPr>
                  <a:t> ions.</a:t>
                </a:r>
              </a:p>
              <a:p>
                <a:pPr algn="just">
                  <a:lnSpc>
                    <a:spcPct val="115000"/>
                  </a:lnSpc>
                  <a:spcBef>
                    <a:spcPts val="600"/>
                  </a:spcBef>
                </a:pPr>
                <a:r>
                  <a:rPr lang="en-US" b="1" dirty="0">
                    <a:solidFill>
                      <a:srgbClr val="CC0099"/>
                    </a:solidFill>
                    <a:latin typeface="Times New Roman" panose="02020603050405020304" pitchFamily="18" charset="0"/>
                    <a:ea typeface="Times New Roman" panose="02020603050405020304" pitchFamily="18" charset="0"/>
                  </a:rPr>
                  <a:t>Each F</a:t>
                </a:r>
                <a:r>
                  <a:rPr lang="en-US" b="1" baseline="30000" dirty="0">
                    <a:solidFill>
                      <a:srgbClr val="CC0099"/>
                    </a:solidFill>
                    <a:latin typeface="Times New Roman" panose="02020603050405020304" pitchFamily="18" charset="0"/>
                    <a:ea typeface="Times New Roman" panose="02020603050405020304" pitchFamily="18" charset="0"/>
                  </a:rPr>
                  <a:t>-</a:t>
                </a:r>
                <a:r>
                  <a:rPr lang="en-US" b="1" dirty="0">
                    <a:solidFill>
                      <a:srgbClr val="CC0099"/>
                    </a:solidFill>
                    <a:latin typeface="Times New Roman" panose="02020603050405020304" pitchFamily="18" charset="0"/>
                    <a:ea typeface="Times New Roman" panose="02020603050405020304" pitchFamily="18" charset="0"/>
                  </a:rPr>
                  <a:t> ion is surrounded by four Ca</a:t>
                </a:r>
                <a:r>
                  <a:rPr lang="en-US" b="1" baseline="30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ions </a:t>
                </a:r>
                <a:r>
                  <a:rPr lang="en-US" b="1" dirty="0">
                    <a:solidFill>
                      <a:srgbClr val="002060"/>
                    </a:solidFill>
                    <a:latin typeface="Times New Roman" panose="02020603050405020304" pitchFamily="18" charset="0"/>
                    <a:ea typeface="Times New Roman" panose="02020603050405020304" pitchFamily="18" charset="0"/>
                  </a:rPr>
                  <a:t>which indicate that co-ordination number of Ca</a:t>
                </a:r>
                <a:r>
                  <a:rPr lang="en-US" b="1" baseline="30000" dirty="0">
                    <a:solidFill>
                      <a:srgbClr val="002060"/>
                    </a:solidFill>
                    <a:latin typeface="Times New Roman" panose="02020603050405020304" pitchFamily="18" charset="0"/>
                    <a:ea typeface="Times New Roman" panose="02020603050405020304" pitchFamily="18" charset="0"/>
                  </a:rPr>
                  <a:t>2+</a:t>
                </a:r>
                <a:r>
                  <a:rPr lang="en-US" b="1" dirty="0">
                    <a:solidFill>
                      <a:srgbClr val="002060"/>
                    </a:solidFill>
                    <a:latin typeface="Times New Roman" panose="02020603050405020304" pitchFamily="18" charset="0"/>
                    <a:ea typeface="Times New Roman" panose="02020603050405020304" pitchFamily="18" charset="0"/>
                  </a:rPr>
                  <a:t> is 8 and co-ordination number of F</a:t>
                </a:r>
                <a:r>
                  <a:rPr lang="en-US" b="1" baseline="30000" dirty="0">
                    <a:solidFill>
                      <a:srgbClr val="002060"/>
                    </a:solidFill>
                    <a:latin typeface="Times New Roman" panose="02020603050405020304" pitchFamily="18" charset="0"/>
                    <a:ea typeface="Times New Roman" panose="02020603050405020304" pitchFamily="18" charset="0"/>
                  </a:rPr>
                  <a:t>-</a:t>
                </a:r>
                <a:r>
                  <a:rPr lang="en-US" b="1" dirty="0">
                    <a:solidFill>
                      <a:srgbClr val="002060"/>
                    </a:solidFill>
                    <a:latin typeface="Times New Roman" panose="02020603050405020304" pitchFamily="18" charset="0"/>
                    <a:ea typeface="Times New Roman" panose="02020603050405020304" pitchFamily="18" charset="0"/>
                  </a:rPr>
                  <a:t> ions is 4. </a:t>
                </a:r>
                <a:endParaRPr lang="en-US" dirty="0">
                  <a:solidFill>
                    <a:srgbClr val="002060"/>
                  </a:solidFill>
                  <a:latin typeface="Times New Roman" panose="02020603050405020304" pitchFamily="18" charset="0"/>
                  <a:ea typeface="Times New Roman" panose="02020603050405020304" pitchFamily="18" charset="0"/>
                </a:endParaRPr>
              </a:p>
            </p:txBody>
          </p:sp>
        </mc:Choice>
        <mc:Fallback xmlns="">
          <p:sp>
            <p:nvSpPr>
              <p:cNvPr id="6" name="Rectangle 5">
                <a:extLst>
                  <a:ext uri="{FF2B5EF4-FFF2-40B4-BE49-F238E27FC236}">
                    <a16:creationId xmlns:a14="http://schemas.microsoft.com/office/drawing/2010/main" xmlns="" xmlns:a16="http://schemas.microsoft.com/office/drawing/2014/main" id="{57A5A445-32A1-470E-915C-4A37B02BD136}"/>
                  </a:ext>
                </a:extLst>
              </p:cNvPr>
              <p:cNvSpPr>
                <a:spLocks noRot="1" noChangeAspect="1" noMove="1" noResize="1" noEditPoints="1" noAdjustHandles="1" noChangeArrowheads="1" noChangeShapeType="1" noTextEdit="1"/>
              </p:cNvSpPr>
              <p:nvPr/>
            </p:nvSpPr>
            <p:spPr>
              <a:xfrm>
                <a:off x="4932040" y="1268760"/>
                <a:ext cx="4104456" cy="4907754"/>
              </a:xfrm>
              <a:prstGeom prst="rect">
                <a:avLst/>
              </a:prstGeom>
              <a:blipFill>
                <a:blip r:embed="rId3"/>
                <a:stretch>
                  <a:fillRect l="-1189" t="-248" r="-1337" b="-497"/>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5C9B439A-32B4-4155-8332-565A5D2A9843}"/>
              </a:ext>
            </a:extLst>
          </p:cNvPr>
          <p:cNvSpPr/>
          <p:nvPr/>
        </p:nvSpPr>
        <p:spPr>
          <a:xfrm>
            <a:off x="1187624" y="6146986"/>
            <a:ext cx="7704856" cy="369332"/>
          </a:xfrm>
          <a:prstGeom prst="rect">
            <a:avLst/>
          </a:prstGeom>
        </p:spPr>
        <p:txBody>
          <a:bodyPr wrap="square">
            <a:spAutoFit/>
          </a:bodyPr>
          <a:lstStyle/>
          <a:p>
            <a:r>
              <a:rPr lang="en-US" dirty="0">
                <a:solidFill>
                  <a:srgbClr val="002060"/>
                </a:solidFill>
                <a:latin typeface="Times New Roman" panose="02020603050405020304" pitchFamily="18" charset="0"/>
                <a:ea typeface="Times New Roman" panose="02020603050405020304" pitchFamily="18" charset="0"/>
              </a:rPr>
              <a:t>Therefore </a:t>
            </a:r>
            <a:r>
              <a:rPr lang="en-US" b="1" dirty="0">
                <a:solidFill>
                  <a:srgbClr val="CC0099"/>
                </a:solidFill>
                <a:latin typeface="Times New Roman" panose="02020603050405020304" pitchFamily="18" charset="0"/>
                <a:ea typeface="Times New Roman" panose="02020603050405020304" pitchFamily="18" charset="0"/>
              </a:rPr>
              <a:t>CaF</a:t>
            </a:r>
            <a:r>
              <a:rPr lang="en-US" b="1" baseline="-25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shows 8:4 arrangement or structure</a:t>
            </a:r>
            <a:r>
              <a:rPr lang="en-US" dirty="0">
                <a:solidFill>
                  <a:srgbClr val="002060"/>
                </a:solidFill>
                <a:latin typeface="Times New Roman" panose="02020603050405020304" pitchFamily="18" charset="0"/>
                <a:ea typeface="Times New Roman" panose="02020603050405020304" pitchFamily="18" charset="0"/>
              </a:rPr>
              <a:t>. </a:t>
            </a:r>
            <a:endParaRPr lang="en-US" dirty="0"/>
          </a:p>
        </p:txBody>
      </p:sp>
    </p:spTree>
    <p:extLst>
      <p:ext uri="{BB962C8B-B14F-4D97-AF65-F5344CB8AC3E}">
        <p14:creationId xmlns:p14="http://schemas.microsoft.com/office/powerpoint/2010/main" val="2664932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B7D888-D057-4C07-8529-D7809312730C}"/>
              </a:ext>
            </a:extLst>
          </p:cNvPr>
          <p:cNvSpPr/>
          <p:nvPr/>
        </p:nvSpPr>
        <p:spPr>
          <a:xfrm>
            <a:off x="1043608" y="0"/>
            <a:ext cx="7776864" cy="2959272"/>
          </a:xfrm>
          <a:prstGeom prst="rect">
            <a:avLst/>
          </a:prstGeom>
        </p:spPr>
        <p:txBody>
          <a:bodyPr wrap="square">
            <a:spAutoFit/>
          </a:bodyPr>
          <a:lstStyle/>
          <a:p>
            <a:pPr algn="just">
              <a:lnSpc>
                <a:spcPct val="115000"/>
              </a:lnSpc>
              <a:spcBef>
                <a:spcPts val="600"/>
              </a:spcBef>
            </a:pPr>
            <a:r>
              <a:rPr lang="en-US" dirty="0">
                <a:solidFill>
                  <a:srgbClr val="002060"/>
                </a:solidFill>
                <a:latin typeface="Times New Roman" panose="02020603050405020304" pitchFamily="18" charset="0"/>
                <a:ea typeface="Times New Roman" panose="02020603050405020304" pitchFamily="18" charset="0"/>
              </a:rPr>
              <a:t>The CaF</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structure may be described as follows:</a:t>
            </a:r>
          </a:p>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The </a:t>
            </a:r>
            <a:r>
              <a:rPr lang="en-US" b="1" dirty="0">
                <a:solidFill>
                  <a:srgbClr val="CC0099"/>
                </a:solidFill>
                <a:latin typeface="Times New Roman" panose="02020603050405020304" pitchFamily="18" charset="0"/>
                <a:ea typeface="Times New Roman" panose="02020603050405020304" pitchFamily="18" charset="0"/>
              </a:rPr>
              <a:t>Ca</a:t>
            </a:r>
            <a:r>
              <a:rPr lang="en-US" b="1" baseline="30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ions are arranged in cubic closed packed (ccp) arrangement so that Ca</a:t>
            </a:r>
            <a:r>
              <a:rPr lang="en-US" b="1" baseline="30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ions are situated at all the corners of cube </a:t>
            </a:r>
            <a:r>
              <a:rPr lang="en-US" dirty="0">
                <a:solidFill>
                  <a:srgbClr val="002060"/>
                </a:solidFill>
                <a:latin typeface="Times New Roman" panose="02020603050405020304" pitchFamily="18" charset="0"/>
                <a:ea typeface="Times New Roman" panose="02020603050405020304" pitchFamily="18" charset="0"/>
              </a:rPr>
              <a:t>and </a:t>
            </a:r>
            <a:r>
              <a:rPr lang="en-US" b="1" dirty="0">
                <a:solidFill>
                  <a:srgbClr val="CC0099"/>
                </a:solidFill>
                <a:latin typeface="Times New Roman" panose="02020603050405020304" pitchFamily="18" charset="0"/>
                <a:ea typeface="Times New Roman" panose="02020603050405020304" pitchFamily="18" charset="0"/>
              </a:rPr>
              <a:t>at the centre of each face of the cube. </a:t>
            </a:r>
          </a:p>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There are </a:t>
            </a:r>
            <a:r>
              <a:rPr lang="en-US" b="1" dirty="0">
                <a:solidFill>
                  <a:srgbClr val="002060"/>
                </a:solidFill>
                <a:latin typeface="Times New Roman" panose="02020603050405020304" pitchFamily="18" charset="0"/>
                <a:ea typeface="Times New Roman" panose="02020603050405020304" pitchFamily="18" charset="0"/>
              </a:rPr>
              <a:t>two tetrahedral sites for each Ca</a:t>
            </a:r>
            <a:r>
              <a:rPr lang="en-US" b="1" baseline="30000" dirty="0">
                <a:solidFill>
                  <a:srgbClr val="002060"/>
                </a:solidFill>
                <a:latin typeface="Times New Roman" panose="02020603050405020304" pitchFamily="18" charset="0"/>
                <a:ea typeface="Times New Roman" panose="02020603050405020304" pitchFamily="18" charset="0"/>
              </a:rPr>
              <a:t>2+</a:t>
            </a:r>
            <a:r>
              <a:rPr lang="en-US" b="1" dirty="0">
                <a:solidFill>
                  <a:srgbClr val="002060"/>
                </a:solidFill>
                <a:latin typeface="Times New Roman" panose="02020603050405020304" pitchFamily="18" charset="0"/>
                <a:ea typeface="Times New Roman" panose="02020603050405020304" pitchFamily="18" charset="0"/>
              </a:rPr>
              <a:t> ion and F</a:t>
            </a:r>
            <a:r>
              <a:rPr lang="en-US" b="1" baseline="30000" dirty="0">
                <a:solidFill>
                  <a:srgbClr val="002060"/>
                </a:solidFill>
                <a:latin typeface="Times New Roman" panose="02020603050405020304" pitchFamily="18" charset="0"/>
                <a:ea typeface="Times New Roman" panose="02020603050405020304" pitchFamily="18" charset="0"/>
              </a:rPr>
              <a:t>-</a:t>
            </a:r>
            <a:r>
              <a:rPr lang="en-US" b="1" dirty="0">
                <a:solidFill>
                  <a:srgbClr val="002060"/>
                </a:solidFill>
                <a:latin typeface="Times New Roman" panose="02020603050405020304" pitchFamily="18" charset="0"/>
                <a:ea typeface="Times New Roman" panose="02020603050405020304" pitchFamily="18" charset="0"/>
              </a:rPr>
              <a:t>  ions occupy all the tetrahedral sites hence there will be two F</a:t>
            </a:r>
            <a:r>
              <a:rPr lang="en-US" b="1" baseline="30000" dirty="0">
                <a:solidFill>
                  <a:srgbClr val="002060"/>
                </a:solidFill>
                <a:latin typeface="Times New Roman" panose="02020603050405020304" pitchFamily="18" charset="0"/>
                <a:ea typeface="Times New Roman" panose="02020603050405020304" pitchFamily="18" charset="0"/>
              </a:rPr>
              <a:t>-</a:t>
            </a:r>
            <a:r>
              <a:rPr lang="en-US" b="1" dirty="0">
                <a:solidFill>
                  <a:srgbClr val="002060"/>
                </a:solidFill>
                <a:latin typeface="Times New Roman" panose="02020603050405020304" pitchFamily="18" charset="0"/>
                <a:ea typeface="Times New Roman" panose="02020603050405020304" pitchFamily="18" charset="0"/>
              </a:rPr>
              <a:t> ions for each Ca</a:t>
            </a:r>
            <a:r>
              <a:rPr lang="en-US" b="1" baseline="30000" dirty="0">
                <a:solidFill>
                  <a:srgbClr val="002060"/>
                </a:solidFill>
                <a:latin typeface="Times New Roman" panose="02020603050405020304" pitchFamily="18" charset="0"/>
                <a:ea typeface="Times New Roman" panose="02020603050405020304" pitchFamily="18" charset="0"/>
              </a:rPr>
              <a:t>2+</a:t>
            </a:r>
            <a:r>
              <a:rPr lang="en-US" b="1" dirty="0">
                <a:solidFill>
                  <a:srgbClr val="002060"/>
                </a:solidFill>
                <a:latin typeface="Times New Roman" panose="02020603050405020304" pitchFamily="18" charset="0"/>
                <a:ea typeface="Times New Roman" panose="02020603050405020304" pitchFamily="18" charset="0"/>
              </a:rPr>
              <a:t> ion. </a:t>
            </a:r>
            <a:r>
              <a:rPr lang="en-US" dirty="0">
                <a:solidFill>
                  <a:srgbClr val="002060"/>
                </a:solidFill>
                <a:latin typeface="Times New Roman" panose="02020603050405020304" pitchFamily="18" charset="0"/>
                <a:ea typeface="Times New Roman" panose="02020603050405020304" pitchFamily="18" charset="0"/>
              </a:rPr>
              <a:t>Therefore </a:t>
            </a:r>
            <a:r>
              <a:rPr lang="en-US" b="1" dirty="0">
                <a:solidFill>
                  <a:srgbClr val="CC0099"/>
                </a:solidFill>
                <a:latin typeface="Times New Roman" panose="02020603050405020304" pitchFamily="18" charset="0"/>
                <a:ea typeface="Times New Roman" panose="02020603050405020304" pitchFamily="18" charset="0"/>
              </a:rPr>
              <a:t>stoichiometry of the CaF</a:t>
            </a:r>
            <a:r>
              <a:rPr lang="en-US" b="1" baseline="-25000" dirty="0">
                <a:solidFill>
                  <a:srgbClr val="CC0099"/>
                </a:solidFill>
                <a:latin typeface="Times New Roman" panose="02020603050405020304" pitchFamily="18" charset="0"/>
                <a:ea typeface="Times New Roman" panose="02020603050405020304" pitchFamily="18" charset="0"/>
              </a:rPr>
              <a:t>2 </a:t>
            </a:r>
            <a:r>
              <a:rPr lang="en-US" b="1" dirty="0">
                <a:solidFill>
                  <a:srgbClr val="CC0099"/>
                </a:solidFill>
                <a:latin typeface="Times New Roman" panose="02020603050405020304" pitchFamily="18" charset="0"/>
                <a:ea typeface="Times New Roman" panose="02020603050405020304" pitchFamily="18" charset="0"/>
              </a:rPr>
              <a:t>compound is 1: 2.</a:t>
            </a:r>
          </a:p>
          <a:p>
            <a:pPr marL="342900" marR="0" lvl="0" indent="-342900" algn="just">
              <a:lnSpc>
                <a:spcPct val="115000"/>
              </a:lnSpc>
              <a:spcBef>
                <a:spcPts val="0"/>
              </a:spcBef>
              <a:spcAft>
                <a:spcPts val="600"/>
              </a:spcAft>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The CaF</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structure is adopted by a large number of fluorides such as BaF</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SrF</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PbF</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HgF</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CuF</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etc.</a:t>
            </a:r>
          </a:p>
        </p:txBody>
      </p:sp>
    </p:spTree>
    <p:extLst>
      <p:ext uri="{BB962C8B-B14F-4D97-AF65-F5344CB8AC3E}">
        <p14:creationId xmlns:p14="http://schemas.microsoft.com/office/powerpoint/2010/main" val="13589597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9CCC621A-539E-486B-8D9D-E005673F15D5}"/>
                  </a:ext>
                </a:extLst>
              </p:cNvPr>
              <p:cNvSpPr/>
              <p:nvPr/>
            </p:nvSpPr>
            <p:spPr>
              <a:xfrm>
                <a:off x="1043608" y="44624"/>
                <a:ext cx="7920880" cy="4877104"/>
              </a:xfrm>
              <a:prstGeom prst="rect">
                <a:avLst/>
              </a:prstGeom>
            </p:spPr>
            <p:txBody>
              <a:bodyPr wrap="square">
                <a:spAutoFit/>
              </a:bodyPr>
              <a:lstStyle/>
              <a:p>
                <a:pPr marL="342900" marR="0" lvl="0" indent="-342900">
                  <a:lnSpc>
                    <a:spcPct val="150000"/>
                  </a:lnSpc>
                  <a:spcBef>
                    <a:spcPts val="0"/>
                  </a:spcBef>
                  <a:spcAft>
                    <a:spcPts val="0"/>
                  </a:spcAft>
                  <a:buFont typeface="+mj-lt"/>
                  <a:buAutoNum type="arabicPeriod"/>
                </a:pPr>
                <a:r>
                  <a:rPr lang="en-US" b="1" u="sng" spc="50" dirty="0">
                    <a:solidFill>
                      <a:srgbClr val="002060"/>
                    </a:solidFill>
                    <a:latin typeface="Times New Roman" panose="02020603050405020304" pitchFamily="18" charset="0"/>
                    <a:ea typeface="Times New Roman" panose="02020603050405020304" pitchFamily="18" charset="0"/>
                  </a:rPr>
                  <a:t>Structure of Titanium Dioxide (Rutile Structure)</a:t>
                </a:r>
                <a:r>
                  <a:rPr lang="en-US" spc="50" dirty="0">
                    <a:solidFill>
                      <a:srgbClr val="002060"/>
                    </a:solidFill>
                    <a:latin typeface="Times New Roman" panose="02020603050405020304" pitchFamily="18" charset="0"/>
                    <a:ea typeface="Times New Roman" panose="02020603050405020304" pitchFamily="18" charset="0"/>
                  </a:rPr>
                  <a:t>- The unit cell of rutile structure is shown in the following figure. In TiO</a:t>
                </a:r>
                <a:r>
                  <a:rPr lang="en-US" spc="50" baseline="-25000" dirty="0">
                    <a:solidFill>
                      <a:srgbClr val="002060"/>
                    </a:solidFill>
                    <a:latin typeface="Times New Roman" panose="02020603050405020304" pitchFamily="18" charset="0"/>
                    <a:ea typeface="Times New Roman" panose="02020603050405020304" pitchFamily="18" charset="0"/>
                  </a:rPr>
                  <a:t>2</a:t>
                </a:r>
                <a:r>
                  <a:rPr lang="en-US" spc="50" dirty="0">
                    <a:solidFill>
                      <a:srgbClr val="002060"/>
                    </a:solidFill>
                    <a:latin typeface="Times New Roman" panose="02020603050405020304" pitchFamily="18" charset="0"/>
                    <a:ea typeface="Times New Roman" panose="02020603050405020304" pitchFamily="18" charset="0"/>
                  </a:rPr>
                  <a:t>, titanium </a:t>
                </a:r>
                <a:r>
                  <a:rPr lang="en-US" b="1" spc="50" dirty="0">
                    <a:solidFill>
                      <a:srgbClr val="055B19"/>
                    </a:solidFill>
                    <a:latin typeface="Times New Roman" panose="02020603050405020304" pitchFamily="18" charset="0"/>
                    <a:ea typeface="Times New Roman" panose="02020603050405020304" pitchFamily="18" charset="0"/>
                  </a:rPr>
                  <a:t>ions (Ti</a:t>
                </a:r>
                <a:r>
                  <a:rPr lang="en-US" b="1" spc="50" baseline="30000" dirty="0">
                    <a:solidFill>
                      <a:srgbClr val="055B19"/>
                    </a:solidFill>
                    <a:latin typeface="Times New Roman" panose="02020603050405020304" pitchFamily="18" charset="0"/>
                    <a:ea typeface="Times New Roman" panose="02020603050405020304" pitchFamily="18" charset="0"/>
                  </a:rPr>
                  <a:t>4+</a:t>
                </a:r>
                <a:r>
                  <a:rPr lang="en-US" b="1" spc="50" dirty="0">
                    <a:solidFill>
                      <a:srgbClr val="055B19"/>
                    </a:solidFill>
                    <a:latin typeface="Times New Roman" panose="02020603050405020304" pitchFamily="18" charset="0"/>
                    <a:ea typeface="Times New Roman" panose="02020603050405020304" pitchFamily="18" charset="0"/>
                  </a:rPr>
                  <a:t> ions) are represented by hollow circles</a:t>
                </a:r>
                <a:r>
                  <a:rPr lang="en-US" spc="50" dirty="0">
                    <a:solidFill>
                      <a:srgbClr val="002060"/>
                    </a:solidFill>
                    <a:latin typeface="Times New Roman" panose="02020603050405020304" pitchFamily="18" charset="0"/>
                    <a:ea typeface="Times New Roman" panose="02020603050405020304" pitchFamily="18" charset="0"/>
                  </a:rPr>
                  <a:t> and </a:t>
                </a:r>
                <a:r>
                  <a:rPr lang="en-US" b="1" spc="50" dirty="0">
                    <a:solidFill>
                      <a:srgbClr val="055B19"/>
                    </a:solidFill>
                    <a:latin typeface="Times New Roman" panose="02020603050405020304" pitchFamily="18" charset="0"/>
                    <a:ea typeface="Times New Roman" panose="02020603050405020304" pitchFamily="18" charset="0"/>
                  </a:rPr>
                  <a:t>oxide ions are represented by solid circles.</a:t>
                </a:r>
                <a:r>
                  <a:rPr lang="en-US" spc="50" dirty="0">
                    <a:solidFill>
                      <a:srgbClr val="002060"/>
                    </a:solidFill>
                    <a:latin typeface="Times New Roman" panose="02020603050405020304" pitchFamily="18" charset="0"/>
                    <a:ea typeface="Times New Roman" panose="02020603050405020304" pitchFamily="18" charset="0"/>
                  </a:rPr>
                  <a:t> In TiO</a:t>
                </a:r>
                <a:r>
                  <a:rPr lang="en-US" spc="50" baseline="-25000" dirty="0">
                    <a:solidFill>
                      <a:srgbClr val="002060"/>
                    </a:solidFill>
                    <a:latin typeface="Times New Roman" panose="02020603050405020304" pitchFamily="18" charset="0"/>
                    <a:ea typeface="Times New Roman" panose="02020603050405020304" pitchFamily="18" charset="0"/>
                  </a:rPr>
                  <a:t>2</a:t>
                </a:r>
                <a:r>
                  <a:rPr lang="en-US" spc="50" dirty="0">
                    <a:solidFill>
                      <a:srgbClr val="002060"/>
                    </a:solidFill>
                    <a:latin typeface="Times New Roman" panose="02020603050405020304" pitchFamily="18" charset="0"/>
                    <a:ea typeface="Times New Roman" panose="02020603050405020304" pitchFamily="18" charset="0"/>
                  </a:rPr>
                  <a:t> ionic compound, </a:t>
                </a:r>
                <a:r>
                  <a:rPr lang="en-US" b="1" spc="50" dirty="0">
                    <a:solidFill>
                      <a:srgbClr val="CC0099"/>
                    </a:solidFill>
                    <a:latin typeface="Times New Roman" panose="02020603050405020304" pitchFamily="18" charset="0"/>
                    <a:ea typeface="Times New Roman" panose="02020603050405020304" pitchFamily="18" charset="0"/>
                  </a:rPr>
                  <a:t>the ionic radius of Ti</a:t>
                </a:r>
                <a:r>
                  <a:rPr lang="en-US" b="1" spc="50" baseline="30000" dirty="0">
                    <a:solidFill>
                      <a:srgbClr val="CC0099"/>
                    </a:solidFill>
                    <a:latin typeface="Times New Roman" panose="02020603050405020304" pitchFamily="18" charset="0"/>
                    <a:ea typeface="Times New Roman" panose="02020603050405020304" pitchFamily="18" charset="0"/>
                  </a:rPr>
                  <a:t>4+</a:t>
                </a:r>
                <a:r>
                  <a:rPr lang="en-US" b="1" spc="50" dirty="0">
                    <a:solidFill>
                      <a:srgbClr val="CC0099"/>
                    </a:solidFill>
                    <a:latin typeface="Times New Roman" panose="02020603050405020304" pitchFamily="18" charset="0"/>
                    <a:ea typeface="Times New Roman" panose="02020603050405020304" pitchFamily="18" charset="0"/>
                  </a:rPr>
                  <a:t> ion is 0.76 A</a:t>
                </a:r>
                <a:r>
                  <a:rPr lang="en-US" b="1" spc="50" baseline="30000" dirty="0">
                    <a:solidFill>
                      <a:srgbClr val="CC0099"/>
                    </a:solidFill>
                    <a:latin typeface="Times New Roman" panose="02020603050405020304" pitchFamily="18" charset="0"/>
                    <a:ea typeface="Times New Roman" panose="02020603050405020304" pitchFamily="18" charset="0"/>
                  </a:rPr>
                  <a:t>0 </a:t>
                </a:r>
                <a:r>
                  <a:rPr lang="en-US" spc="50" dirty="0">
                    <a:solidFill>
                      <a:srgbClr val="002060"/>
                    </a:solidFill>
                    <a:latin typeface="Times New Roman" panose="02020603050405020304" pitchFamily="18" charset="0"/>
                    <a:ea typeface="Times New Roman" panose="02020603050405020304" pitchFamily="18" charset="0"/>
                  </a:rPr>
                  <a:t>and the </a:t>
                </a:r>
                <a:r>
                  <a:rPr lang="en-US" b="1" spc="50" dirty="0">
                    <a:solidFill>
                      <a:srgbClr val="CC0099"/>
                    </a:solidFill>
                    <a:latin typeface="Times New Roman" panose="02020603050405020304" pitchFamily="18" charset="0"/>
                    <a:ea typeface="Times New Roman" panose="02020603050405020304" pitchFamily="18" charset="0"/>
                  </a:rPr>
                  <a:t>ionic radius of O</a:t>
                </a:r>
                <a:r>
                  <a:rPr lang="en-US" b="1" spc="50" baseline="30000" dirty="0">
                    <a:solidFill>
                      <a:srgbClr val="CC0099"/>
                    </a:solidFill>
                    <a:latin typeface="Times New Roman" panose="02020603050405020304" pitchFamily="18" charset="0"/>
                    <a:ea typeface="Times New Roman" panose="02020603050405020304" pitchFamily="18" charset="0"/>
                  </a:rPr>
                  <a:t>2-</a:t>
                </a:r>
                <a:r>
                  <a:rPr lang="en-US" b="1" spc="50" dirty="0">
                    <a:solidFill>
                      <a:srgbClr val="CC0099"/>
                    </a:solidFill>
                    <a:latin typeface="Times New Roman" panose="02020603050405020304" pitchFamily="18" charset="0"/>
                    <a:ea typeface="Times New Roman" panose="02020603050405020304" pitchFamily="18" charset="0"/>
                  </a:rPr>
                  <a:t> ion is 1.40A</a:t>
                </a:r>
                <a:r>
                  <a:rPr lang="en-US" b="1" spc="50" baseline="30000" dirty="0">
                    <a:solidFill>
                      <a:srgbClr val="CC0099"/>
                    </a:solidFill>
                    <a:latin typeface="Times New Roman" panose="02020603050405020304" pitchFamily="18" charset="0"/>
                    <a:ea typeface="Times New Roman" panose="02020603050405020304" pitchFamily="18" charset="0"/>
                  </a:rPr>
                  <a:t>0</a:t>
                </a:r>
                <a:r>
                  <a:rPr lang="en-US" spc="50" dirty="0">
                    <a:solidFill>
                      <a:srgbClr val="002060"/>
                    </a:solidFill>
                    <a:latin typeface="Times New Roman" panose="02020603050405020304" pitchFamily="18" charset="0"/>
                    <a:ea typeface="Times New Roman" panose="02020603050405020304" pitchFamily="18" charset="0"/>
                  </a:rPr>
                  <a:t>. Hence radius ratio </a:t>
                </a:r>
                <a14:m>
                  <m:oMath xmlns:m="http://schemas.openxmlformats.org/officeDocument/2006/math">
                    <m:f>
                      <m:fPr>
                        <m:ctrlPr>
                          <a:rPr lang="en-US" sz="2000" i="1" spc="50">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spc="50">
                                <a:solidFill>
                                  <a:srgbClr val="002060"/>
                                </a:solidFill>
                                <a:effectLst/>
                                <a:latin typeface="Cambria Math" panose="02040503050406030204" pitchFamily="18" charset="0"/>
                                <a:ea typeface="Times New Roman" panose="02020603050405020304" pitchFamily="18" charset="0"/>
                              </a:rPr>
                            </m:ctrlPr>
                          </m:sSupPr>
                          <m:e>
                            <m:r>
                              <m:rPr>
                                <m:sty m:val="p"/>
                              </m:rPr>
                              <a:rPr lang="en-US" sz="2000" spc="50">
                                <a:solidFill>
                                  <a:srgbClr val="002060"/>
                                </a:solidFill>
                                <a:effectLst/>
                                <a:latin typeface="Cambria Math" panose="02040503050406030204" pitchFamily="18" charset="0"/>
                                <a:ea typeface="Times New Roman" panose="02020603050405020304" pitchFamily="18" charset="0"/>
                              </a:rPr>
                              <m:t>Radius</m:t>
                            </m:r>
                            <m:r>
                              <a:rPr lang="en-US" sz="2000" spc="50">
                                <a:solidFill>
                                  <a:srgbClr val="002060"/>
                                </a:solidFill>
                                <a:effectLst/>
                                <a:latin typeface="Cambria Math" panose="02040503050406030204" pitchFamily="18" charset="0"/>
                                <a:ea typeface="Times New Roman" panose="02020603050405020304" pitchFamily="18" charset="0"/>
                              </a:rPr>
                              <m:t> </m:t>
                            </m:r>
                            <m:r>
                              <m:rPr>
                                <m:sty m:val="p"/>
                              </m:rPr>
                              <a:rPr lang="en-US" sz="2000" spc="50">
                                <a:solidFill>
                                  <a:srgbClr val="002060"/>
                                </a:solidFill>
                                <a:effectLst/>
                                <a:latin typeface="Cambria Math" panose="02040503050406030204" pitchFamily="18" charset="0"/>
                                <a:ea typeface="Times New Roman" panose="02020603050405020304" pitchFamily="18" charset="0"/>
                              </a:rPr>
                              <m:t>of</m:t>
                            </m:r>
                            <m:r>
                              <a:rPr lang="en-US" sz="2000" spc="50">
                                <a:solidFill>
                                  <a:srgbClr val="002060"/>
                                </a:solidFill>
                                <a:effectLst/>
                                <a:latin typeface="Cambria Math" panose="02040503050406030204" pitchFamily="18" charset="0"/>
                                <a:ea typeface="Times New Roman" panose="02020603050405020304" pitchFamily="18" charset="0"/>
                              </a:rPr>
                              <m:t> </m:t>
                            </m:r>
                            <m:r>
                              <m:rPr>
                                <m:sty m:val="p"/>
                              </m:rPr>
                              <a:rPr lang="en-US" sz="2000" spc="50">
                                <a:solidFill>
                                  <a:srgbClr val="002060"/>
                                </a:solidFill>
                                <a:effectLst/>
                                <a:latin typeface="Cambria Math" panose="02040503050406030204" pitchFamily="18" charset="0"/>
                                <a:ea typeface="Times New Roman" panose="02020603050405020304" pitchFamily="18" charset="0"/>
                              </a:rPr>
                              <m:t>Ti</m:t>
                            </m:r>
                          </m:e>
                          <m:sup>
                            <m:r>
                              <a:rPr lang="en-US" sz="2000" spc="50" baseline="30000">
                                <a:solidFill>
                                  <a:srgbClr val="002060"/>
                                </a:solidFill>
                                <a:effectLst/>
                                <a:latin typeface="Cambria Math" panose="02040503050406030204" pitchFamily="18" charset="0"/>
                                <a:ea typeface="Times New Roman" panose="02020603050405020304" pitchFamily="18" charset="0"/>
                              </a:rPr>
                              <m:t>4+</m:t>
                            </m:r>
                          </m:sup>
                        </m:sSup>
                      </m:num>
                      <m:den>
                        <m:sSup>
                          <m:sSupPr>
                            <m:ctrlPr>
                              <a:rPr lang="en-US" sz="2000" b="1" i="1" u="sng" spc="50">
                                <a:solidFill>
                                  <a:srgbClr val="002060"/>
                                </a:solidFill>
                                <a:effectLst/>
                                <a:latin typeface="Cambria Math" panose="02040503050406030204" pitchFamily="18" charset="0"/>
                                <a:ea typeface="Times New Roman" panose="02020603050405020304" pitchFamily="18" charset="0"/>
                              </a:rPr>
                            </m:ctrlPr>
                          </m:sSupPr>
                          <m:e>
                            <m:r>
                              <m:rPr>
                                <m:sty m:val="p"/>
                              </m:rPr>
                              <a:rPr lang="en-US" sz="2000" spc="50">
                                <a:solidFill>
                                  <a:srgbClr val="002060"/>
                                </a:solidFill>
                                <a:effectLst/>
                                <a:latin typeface="Cambria Math" panose="02040503050406030204" pitchFamily="18" charset="0"/>
                                <a:ea typeface="Times New Roman" panose="02020603050405020304" pitchFamily="18" charset="0"/>
                              </a:rPr>
                              <m:t>Radius</m:t>
                            </m:r>
                            <m:r>
                              <a:rPr lang="en-US" sz="2000" spc="50">
                                <a:solidFill>
                                  <a:srgbClr val="002060"/>
                                </a:solidFill>
                                <a:effectLst/>
                                <a:latin typeface="Cambria Math" panose="02040503050406030204" pitchFamily="18" charset="0"/>
                                <a:ea typeface="Times New Roman" panose="02020603050405020304" pitchFamily="18" charset="0"/>
                              </a:rPr>
                              <m:t> </m:t>
                            </m:r>
                            <m:r>
                              <m:rPr>
                                <m:sty m:val="p"/>
                              </m:rPr>
                              <a:rPr lang="en-US" sz="2000" spc="50">
                                <a:solidFill>
                                  <a:srgbClr val="002060"/>
                                </a:solidFill>
                                <a:effectLst/>
                                <a:latin typeface="Cambria Math" panose="02040503050406030204" pitchFamily="18" charset="0"/>
                                <a:ea typeface="Times New Roman" panose="02020603050405020304" pitchFamily="18" charset="0"/>
                              </a:rPr>
                              <m:t>of</m:t>
                            </m:r>
                            <m:r>
                              <a:rPr lang="en-US" sz="2000" spc="50">
                                <a:solidFill>
                                  <a:srgbClr val="002060"/>
                                </a:solidFill>
                                <a:effectLst/>
                                <a:latin typeface="Cambria Math" panose="02040503050406030204" pitchFamily="18" charset="0"/>
                                <a:ea typeface="Times New Roman" panose="02020603050405020304" pitchFamily="18" charset="0"/>
                              </a:rPr>
                              <m:t> </m:t>
                            </m:r>
                            <m:r>
                              <m:rPr>
                                <m:sty m:val="p"/>
                              </m:rPr>
                              <a:rPr lang="en-US" sz="2000" spc="50">
                                <a:solidFill>
                                  <a:srgbClr val="002060"/>
                                </a:solidFill>
                                <a:effectLst/>
                                <a:latin typeface="Cambria Math" panose="02040503050406030204" pitchFamily="18" charset="0"/>
                                <a:ea typeface="Times New Roman" panose="02020603050405020304" pitchFamily="18" charset="0"/>
                              </a:rPr>
                              <m:t>O</m:t>
                            </m:r>
                          </m:e>
                          <m:sup>
                            <m:r>
                              <a:rPr lang="en-US" sz="2000" spc="50" baseline="30000">
                                <a:solidFill>
                                  <a:srgbClr val="002060"/>
                                </a:solidFill>
                                <a:effectLst/>
                                <a:latin typeface="Cambria Math" panose="02040503050406030204" pitchFamily="18" charset="0"/>
                                <a:ea typeface="Times New Roman" panose="02020603050405020304" pitchFamily="18" charset="0"/>
                              </a:rPr>
                              <m:t>2</m:t>
                            </m:r>
                            <m:r>
                              <a:rPr lang="en-US" sz="2000" i="1" spc="50"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spc="50"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spc="50">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spc="50">
                                <a:solidFill>
                                  <a:srgbClr val="002060"/>
                                </a:solidFill>
                                <a:effectLst/>
                                <a:latin typeface="Cambria Math" panose="02040503050406030204" pitchFamily="18" charset="0"/>
                                <a:ea typeface="Times New Roman" panose="02020603050405020304" pitchFamily="18" charset="0"/>
                              </a:rPr>
                            </m:ctrlPr>
                          </m:sSupPr>
                          <m:e>
                            <m:r>
                              <m:rPr>
                                <m:sty m:val="p"/>
                              </m:rPr>
                              <a:rPr lang="en-US" sz="2000" spc="50">
                                <a:solidFill>
                                  <a:srgbClr val="002060"/>
                                </a:solidFill>
                                <a:effectLst/>
                                <a:latin typeface="Cambria Math" panose="02040503050406030204" pitchFamily="18" charset="0"/>
                                <a:ea typeface="Times New Roman" panose="02020603050405020304" pitchFamily="18" charset="0"/>
                              </a:rPr>
                              <m:t>r</m:t>
                            </m:r>
                            <m:r>
                              <a:rPr lang="en-US" sz="2000" spc="50">
                                <a:solidFill>
                                  <a:srgbClr val="002060"/>
                                </a:solidFill>
                                <a:effectLst/>
                                <a:latin typeface="Cambria Math" panose="02040503050406030204" pitchFamily="18" charset="0"/>
                                <a:ea typeface="Times New Roman" panose="02020603050405020304" pitchFamily="18" charset="0"/>
                              </a:rPr>
                              <m:t> </m:t>
                            </m:r>
                            <m:r>
                              <m:rPr>
                                <m:sty m:val="p"/>
                              </m:rPr>
                              <a:rPr lang="en-US" sz="2000" spc="50">
                                <a:solidFill>
                                  <a:srgbClr val="002060"/>
                                </a:solidFill>
                                <a:effectLst/>
                                <a:latin typeface="Cambria Math" panose="02040503050406030204" pitchFamily="18" charset="0"/>
                                <a:ea typeface="Times New Roman" panose="02020603050405020304" pitchFamily="18" charset="0"/>
                              </a:rPr>
                              <m:t>Ti</m:t>
                            </m:r>
                          </m:e>
                          <m:sup>
                            <m:r>
                              <a:rPr lang="en-US" sz="2000" spc="50" baseline="30000">
                                <a:solidFill>
                                  <a:srgbClr val="002060"/>
                                </a:solidFill>
                                <a:effectLst/>
                                <a:latin typeface="Cambria Math" panose="02040503050406030204" pitchFamily="18" charset="0"/>
                                <a:ea typeface="Times New Roman" panose="02020603050405020304" pitchFamily="18" charset="0"/>
                              </a:rPr>
                              <m:t>4+</m:t>
                            </m:r>
                          </m:sup>
                        </m:sSup>
                      </m:num>
                      <m:den>
                        <m:r>
                          <a:rPr lang="en-US" sz="2000" i="1" spc="50">
                            <a:solidFill>
                              <a:srgbClr val="002060"/>
                            </a:solidFill>
                            <a:effectLst/>
                            <a:latin typeface="Cambria Math" panose="02040503050406030204" pitchFamily="18" charset="0"/>
                            <a:ea typeface="Times New Roman" panose="02020603050405020304" pitchFamily="18" charset="0"/>
                          </a:rPr>
                          <m:t>𝑟</m:t>
                        </m:r>
                        <m:sSup>
                          <m:sSupPr>
                            <m:ctrlPr>
                              <a:rPr lang="en-US" sz="2000" b="1" i="1" u="sng" spc="50">
                                <a:solidFill>
                                  <a:srgbClr val="002060"/>
                                </a:solidFill>
                                <a:effectLst/>
                                <a:latin typeface="Cambria Math" panose="02040503050406030204" pitchFamily="18" charset="0"/>
                                <a:ea typeface="Times New Roman" panose="02020603050405020304" pitchFamily="18" charset="0"/>
                              </a:rPr>
                            </m:ctrlPr>
                          </m:sSupPr>
                          <m:e>
                            <m:r>
                              <m:rPr>
                                <m:sty m:val="p"/>
                              </m:rPr>
                              <a:rPr lang="en-US" sz="2000" spc="50">
                                <a:solidFill>
                                  <a:srgbClr val="002060"/>
                                </a:solidFill>
                                <a:effectLst/>
                                <a:latin typeface="Cambria Math" panose="02040503050406030204" pitchFamily="18" charset="0"/>
                                <a:ea typeface="Times New Roman" panose="02020603050405020304" pitchFamily="18" charset="0"/>
                              </a:rPr>
                              <m:t>O</m:t>
                            </m:r>
                          </m:e>
                          <m:sup>
                            <m:r>
                              <a:rPr lang="en-US" sz="2000" spc="50" baseline="30000">
                                <a:solidFill>
                                  <a:srgbClr val="002060"/>
                                </a:solidFill>
                                <a:effectLst/>
                                <a:latin typeface="Cambria Math" panose="02040503050406030204" pitchFamily="18" charset="0"/>
                                <a:ea typeface="Times New Roman" panose="02020603050405020304" pitchFamily="18" charset="0"/>
                              </a:rPr>
                              <m:t>2</m:t>
                            </m:r>
                            <m:r>
                              <a:rPr lang="en-US" sz="2000" i="1" spc="50"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sz="2000" spc="50" dirty="0">
                    <a:solidFill>
                      <a:srgbClr val="002060"/>
                    </a:solidFill>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2000" i="1" spc="50">
                            <a:solidFill>
                              <a:srgbClr val="002060"/>
                            </a:solidFill>
                            <a:effectLst/>
                            <a:latin typeface="Cambria Math" panose="02040503050406030204" pitchFamily="18" charset="0"/>
                            <a:ea typeface="Times New Roman" panose="02020603050405020304" pitchFamily="18" charset="0"/>
                          </a:rPr>
                        </m:ctrlPr>
                      </m:fPr>
                      <m:num>
                        <m:r>
                          <a:rPr lang="en-US" sz="2000" b="1" i="1" u="sng" spc="50">
                            <a:solidFill>
                              <a:srgbClr val="002060"/>
                            </a:solidFill>
                            <a:effectLst/>
                            <a:latin typeface="Cambria Math" panose="02040503050406030204" pitchFamily="18" charset="0"/>
                            <a:ea typeface="Times New Roman" panose="02020603050405020304" pitchFamily="18" charset="0"/>
                          </a:rPr>
                          <m:t>𝟎</m:t>
                        </m:r>
                        <m:r>
                          <a:rPr lang="en-US" sz="2000" b="1" i="1" u="sng" spc="50">
                            <a:solidFill>
                              <a:srgbClr val="002060"/>
                            </a:solidFill>
                            <a:effectLst/>
                            <a:latin typeface="Cambria Math" panose="02040503050406030204" pitchFamily="18" charset="0"/>
                            <a:ea typeface="Times New Roman" panose="02020603050405020304" pitchFamily="18" charset="0"/>
                          </a:rPr>
                          <m:t>.</m:t>
                        </m:r>
                        <m:r>
                          <a:rPr lang="en-US" sz="2000" b="1" i="1" u="sng" spc="50">
                            <a:solidFill>
                              <a:srgbClr val="002060"/>
                            </a:solidFill>
                            <a:effectLst/>
                            <a:latin typeface="Cambria Math" panose="02040503050406030204" pitchFamily="18" charset="0"/>
                            <a:ea typeface="Times New Roman" panose="02020603050405020304" pitchFamily="18" charset="0"/>
                          </a:rPr>
                          <m:t>𝟕𝟔</m:t>
                        </m:r>
                      </m:num>
                      <m:den>
                        <m:r>
                          <a:rPr lang="en-US" sz="2000" i="1" spc="50">
                            <a:solidFill>
                              <a:srgbClr val="002060"/>
                            </a:solidFill>
                            <a:effectLst/>
                            <a:latin typeface="Cambria Math" panose="02040503050406030204" pitchFamily="18" charset="0"/>
                            <a:ea typeface="Times New Roman" panose="02020603050405020304" pitchFamily="18" charset="0"/>
                          </a:rPr>
                          <m:t>1.40</m:t>
                        </m:r>
                      </m:den>
                    </m:f>
                  </m:oMath>
                </a14:m>
                <a:r>
                  <a:rPr lang="en-US" sz="2000" spc="50" dirty="0">
                    <a:solidFill>
                      <a:srgbClr val="002060"/>
                    </a:solidFill>
                    <a:effectLst/>
                    <a:latin typeface="Times New Roman" panose="02020603050405020304" pitchFamily="18" charset="0"/>
                    <a:ea typeface="Times New Roman" panose="02020603050405020304" pitchFamily="18" charset="0"/>
                  </a:rPr>
                  <a:t>  = </a:t>
                </a:r>
                <a:r>
                  <a:rPr lang="en-US" b="1" spc="50" dirty="0">
                    <a:solidFill>
                      <a:srgbClr val="CC0099"/>
                    </a:solidFill>
                    <a:latin typeface="Times New Roman" panose="02020603050405020304" pitchFamily="18" charset="0"/>
                    <a:ea typeface="Times New Roman" panose="02020603050405020304" pitchFamily="18" charset="0"/>
                  </a:rPr>
                  <a:t>0.543</a:t>
                </a:r>
                <a:r>
                  <a:rPr lang="en-US" spc="50" dirty="0">
                    <a:solidFill>
                      <a:srgbClr val="002060"/>
                    </a:solidFill>
                    <a:latin typeface="Times New Roman" panose="02020603050405020304" pitchFamily="18" charset="0"/>
                    <a:ea typeface="Times New Roman" panose="02020603050405020304" pitchFamily="18" charset="0"/>
                  </a:rPr>
                  <a:t>. The </a:t>
                </a:r>
                <a:r>
                  <a:rPr lang="en-US" b="1" spc="50" dirty="0">
                    <a:solidFill>
                      <a:srgbClr val="0B550F"/>
                    </a:solidFill>
                    <a:latin typeface="Times New Roman" panose="02020603050405020304" pitchFamily="18" charset="0"/>
                    <a:ea typeface="Times New Roman" panose="02020603050405020304" pitchFamily="18" charset="0"/>
                  </a:rPr>
                  <a:t>radius ratio value 0.543 is in between 0.414 to 0.732 suggest octahedral arrangement</a:t>
                </a:r>
                <a:r>
                  <a:rPr lang="en-US" spc="50" dirty="0">
                    <a:solidFill>
                      <a:srgbClr val="002060"/>
                    </a:solidFill>
                    <a:latin typeface="Times New Roman" panose="02020603050405020304" pitchFamily="18" charset="0"/>
                    <a:ea typeface="Times New Roman" panose="02020603050405020304" pitchFamily="18" charset="0"/>
                  </a:rPr>
                  <a:t> and </a:t>
                </a:r>
                <a:r>
                  <a:rPr lang="en-US" b="1" spc="50" dirty="0">
                    <a:solidFill>
                      <a:srgbClr val="CC0099"/>
                    </a:solidFill>
                    <a:latin typeface="Times New Roman" panose="02020603050405020304" pitchFamily="18" charset="0"/>
                    <a:ea typeface="Times New Roman" panose="02020603050405020304" pitchFamily="18" charset="0"/>
                  </a:rPr>
                  <a:t>co-ordination number of Ti</a:t>
                </a:r>
                <a:r>
                  <a:rPr lang="en-US" b="1" spc="50" baseline="30000" dirty="0">
                    <a:solidFill>
                      <a:srgbClr val="CC0099"/>
                    </a:solidFill>
                    <a:latin typeface="Times New Roman" panose="02020603050405020304" pitchFamily="18" charset="0"/>
                    <a:ea typeface="Times New Roman" panose="02020603050405020304" pitchFamily="18" charset="0"/>
                  </a:rPr>
                  <a:t>4+</a:t>
                </a:r>
                <a:r>
                  <a:rPr lang="en-US" b="1" spc="50" dirty="0">
                    <a:solidFill>
                      <a:srgbClr val="CC0099"/>
                    </a:solidFill>
                    <a:latin typeface="Times New Roman" panose="02020603050405020304" pitchFamily="18" charset="0"/>
                    <a:ea typeface="Times New Roman" panose="02020603050405020304" pitchFamily="18" charset="0"/>
                  </a:rPr>
                  <a:t> ion is six. </a:t>
                </a:r>
                <a:r>
                  <a:rPr lang="en-US" spc="50" dirty="0">
                    <a:solidFill>
                      <a:srgbClr val="002060"/>
                    </a:solidFill>
                    <a:latin typeface="Times New Roman" panose="02020603050405020304" pitchFamily="18" charset="0"/>
                    <a:ea typeface="Times New Roman" panose="02020603050405020304" pitchFamily="18" charset="0"/>
                  </a:rPr>
                  <a:t>Therefore </a:t>
                </a:r>
                <a:r>
                  <a:rPr lang="en-US" b="1" spc="50" dirty="0">
                    <a:solidFill>
                      <a:srgbClr val="CC0099"/>
                    </a:solidFill>
                    <a:latin typeface="Times New Roman" panose="02020603050405020304" pitchFamily="18" charset="0"/>
                    <a:ea typeface="Times New Roman" panose="02020603050405020304" pitchFamily="18" charset="0"/>
                  </a:rPr>
                  <a:t>each Ti</a:t>
                </a:r>
                <a:r>
                  <a:rPr lang="en-US" b="1" spc="50" baseline="30000" dirty="0">
                    <a:solidFill>
                      <a:srgbClr val="CC0099"/>
                    </a:solidFill>
                    <a:latin typeface="Times New Roman" panose="02020603050405020304" pitchFamily="18" charset="0"/>
                    <a:ea typeface="Times New Roman" panose="02020603050405020304" pitchFamily="18" charset="0"/>
                  </a:rPr>
                  <a:t>4+</a:t>
                </a:r>
                <a:r>
                  <a:rPr lang="en-US" b="1" spc="50" dirty="0">
                    <a:solidFill>
                      <a:srgbClr val="CC0099"/>
                    </a:solidFill>
                    <a:latin typeface="Times New Roman" panose="02020603050405020304" pitchFamily="18" charset="0"/>
                    <a:ea typeface="Times New Roman" panose="02020603050405020304" pitchFamily="18" charset="0"/>
                  </a:rPr>
                  <a:t> ion is surrounded by six O</a:t>
                </a:r>
                <a:r>
                  <a:rPr lang="en-US" b="1" spc="50" baseline="30000" dirty="0">
                    <a:solidFill>
                      <a:srgbClr val="CC0099"/>
                    </a:solidFill>
                    <a:latin typeface="Times New Roman" panose="02020603050405020304" pitchFamily="18" charset="0"/>
                    <a:ea typeface="Times New Roman" panose="02020603050405020304" pitchFamily="18" charset="0"/>
                  </a:rPr>
                  <a:t>2- </a:t>
                </a:r>
                <a:r>
                  <a:rPr lang="en-US" b="1" spc="50" dirty="0">
                    <a:solidFill>
                      <a:srgbClr val="CC0099"/>
                    </a:solidFill>
                    <a:latin typeface="Times New Roman" panose="02020603050405020304" pitchFamily="18" charset="0"/>
                    <a:ea typeface="Times New Roman" panose="02020603050405020304" pitchFamily="18" charset="0"/>
                  </a:rPr>
                  <a:t> ions </a:t>
                </a:r>
                <a:r>
                  <a:rPr lang="en-US" spc="50" dirty="0">
                    <a:solidFill>
                      <a:srgbClr val="002060"/>
                    </a:solidFill>
                    <a:latin typeface="Times New Roman" panose="02020603050405020304" pitchFamily="18" charset="0"/>
                    <a:ea typeface="Times New Roman" panose="02020603050405020304" pitchFamily="18" charset="0"/>
                  </a:rPr>
                  <a:t>and </a:t>
                </a:r>
                <a:r>
                  <a:rPr lang="en-US" b="1" spc="50" dirty="0">
                    <a:solidFill>
                      <a:srgbClr val="CC0099"/>
                    </a:solidFill>
                    <a:latin typeface="Times New Roman" panose="02020603050405020304" pitchFamily="18" charset="0"/>
                    <a:ea typeface="Times New Roman" panose="02020603050405020304" pitchFamily="18" charset="0"/>
                  </a:rPr>
                  <a:t>each O</a:t>
                </a:r>
                <a:r>
                  <a:rPr lang="en-US" b="1" spc="50" baseline="30000" dirty="0">
                    <a:solidFill>
                      <a:srgbClr val="CC0099"/>
                    </a:solidFill>
                    <a:latin typeface="Times New Roman" panose="02020603050405020304" pitchFamily="18" charset="0"/>
                    <a:ea typeface="Times New Roman" panose="02020603050405020304" pitchFamily="18" charset="0"/>
                  </a:rPr>
                  <a:t>2-</a:t>
                </a:r>
                <a:r>
                  <a:rPr lang="en-US" b="1" spc="50" dirty="0">
                    <a:solidFill>
                      <a:srgbClr val="CC0099"/>
                    </a:solidFill>
                    <a:latin typeface="Times New Roman" panose="02020603050405020304" pitchFamily="18" charset="0"/>
                    <a:ea typeface="Times New Roman" panose="02020603050405020304" pitchFamily="18" charset="0"/>
                  </a:rPr>
                  <a:t> ion is surrounded by three Ti</a:t>
                </a:r>
                <a:r>
                  <a:rPr lang="en-US" b="1" spc="50" baseline="30000" dirty="0">
                    <a:solidFill>
                      <a:srgbClr val="CC0099"/>
                    </a:solidFill>
                    <a:latin typeface="Times New Roman" panose="02020603050405020304" pitchFamily="18" charset="0"/>
                    <a:ea typeface="Times New Roman" panose="02020603050405020304" pitchFamily="18" charset="0"/>
                  </a:rPr>
                  <a:t>4+</a:t>
                </a:r>
                <a:r>
                  <a:rPr lang="en-US" b="1" spc="50" dirty="0">
                    <a:solidFill>
                      <a:srgbClr val="CC0099"/>
                    </a:solidFill>
                    <a:latin typeface="Times New Roman" panose="02020603050405020304" pitchFamily="18" charset="0"/>
                    <a:ea typeface="Times New Roman" panose="02020603050405020304" pitchFamily="18" charset="0"/>
                  </a:rPr>
                  <a:t> ions </a:t>
                </a:r>
                <a:r>
                  <a:rPr lang="en-US" spc="50" dirty="0">
                    <a:solidFill>
                      <a:srgbClr val="002060"/>
                    </a:solidFill>
                    <a:latin typeface="Times New Roman" panose="02020603050405020304" pitchFamily="18" charset="0"/>
                    <a:ea typeface="Times New Roman" panose="02020603050405020304" pitchFamily="18" charset="0"/>
                  </a:rPr>
                  <a:t>which indicate that co-ordination number of Ti</a:t>
                </a:r>
                <a:r>
                  <a:rPr lang="en-US" spc="50" baseline="30000" dirty="0">
                    <a:solidFill>
                      <a:srgbClr val="002060"/>
                    </a:solidFill>
                    <a:latin typeface="Times New Roman" panose="02020603050405020304" pitchFamily="18" charset="0"/>
                    <a:ea typeface="Times New Roman" panose="02020603050405020304" pitchFamily="18" charset="0"/>
                  </a:rPr>
                  <a:t>4+</a:t>
                </a:r>
                <a:r>
                  <a:rPr lang="en-US" spc="50" dirty="0">
                    <a:solidFill>
                      <a:srgbClr val="002060"/>
                    </a:solidFill>
                    <a:latin typeface="Times New Roman" panose="02020603050405020304" pitchFamily="18" charset="0"/>
                    <a:ea typeface="Times New Roman" panose="02020603050405020304" pitchFamily="18" charset="0"/>
                  </a:rPr>
                  <a:t>is 6 and co-ordination number of O</a:t>
                </a:r>
                <a:r>
                  <a:rPr lang="en-US" spc="50" baseline="30000" dirty="0">
                    <a:solidFill>
                      <a:srgbClr val="002060"/>
                    </a:solidFill>
                    <a:latin typeface="Times New Roman" panose="02020603050405020304" pitchFamily="18" charset="0"/>
                    <a:ea typeface="Times New Roman" panose="02020603050405020304" pitchFamily="18" charset="0"/>
                  </a:rPr>
                  <a:t>2-</a:t>
                </a:r>
                <a:r>
                  <a:rPr lang="en-US" spc="50" dirty="0">
                    <a:solidFill>
                      <a:srgbClr val="002060"/>
                    </a:solidFill>
                    <a:latin typeface="Times New Roman" panose="02020603050405020304" pitchFamily="18" charset="0"/>
                    <a:ea typeface="Times New Roman" panose="02020603050405020304" pitchFamily="18" charset="0"/>
                  </a:rPr>
                  <a:t> ions is 3. Hence </a:t>
                </a:r>
                <a:r>
                  <a:rPr lang="en-US" b="1" spc="50" dirty="0">
                    <a:solidFill>
                      <a:srgbClr val="CC0099"/>
                    </a:solidFill>
                    <a:latin typeface="Times New Roman" panose="02020603050405020304" pitchFamily="18" charset="0"/>
                    <a:ea typeface="Times New Roman" panose="02020603050405020304" pitchFamily="18" charset="0"/>
                  </a:rPr>
                  <a:t>TiO</a:t>
                </a:r>
                <a:r>
                  <a:rPr lang="en-US" b="1" spc="50" baseline="-25000" dirty="0">
                    <a:solidFill>
                      <a:srgbClr val="CC0099"/>
                    </a:solidFill>
                    <a:latin typeface="Times New Roman" panose="02020603050405020304" pitchFamily="18" charset="0"/>
                    <a:ea typeface="Times New Roman" panose="02020603050405020304" pitchFamily="18" charset="0"/>
                  </a:rPr>
                  <a:t>2</a:t>
                </a:r>
                <a:r>
                  <a:rPr lang="en-US" b="1" spc="50" dirty="0">
                    <a:solidFill>
                      <a:srgbClr val="CC0099"/>
                    </a:solidFill>
                    <a:latin typeface="Times New Roman" panose="02020603050405020304" pitchFamily="18" charset="0"/>
                    <a:ea typeface="Times New Roman" panose="02020603050405020304" pitchFamily="18" charset="0"/>
                  </a:rPr>
                  <a:t> shows 6:3 arrangement or structure.</a:t>
                </a:r>
              </a:p>
            </p:txBody>
          </p:sp>
        </mc:Choice>
        <mc:Fallback xmlns="">
          <p:sp>
            <p:nvSpPr>
              <p:cNvPr id="4" name="Rectangle 3">
                <a:extLst>
                  <a:ext uri="{FF2B5EF4-FFF2-40B4-BE49-F238E27FC236}">
                    <a16:creationId xmlns:a14="http://schemas.microsoft.com/office/drawing/2010/main" xmlns="" xmlns:a16="http://schemas.microsoft.com/office/drawing/2014/main" id="{9CCC621A-539E-486B-8D9D-E005673F15D5}"/>
                  </a:ext>
                </a:extLst>
              </p:cNvPr>
              <p:cNvSpPr>
                <a:spLocks noRot="1" noChangeAspect="1" noMove="1" noResize="1" noEditPoints="1" noAdjustHandles="1" noChangeArrowheads="1" noChangeShapeType="1" noTextEdit="1"/>
              </p:cNvSpPr>
              <p:nvPr/>
            </p:nvSpPr>
            <p:spPr>
              <a:xfrm>
                <a:off x="1043608" y="44624"/>
                <a:ext cx="7920880" cy="4877104"/>
              </a:xfrm>
              <a:prstGeom prst="rect">
                <a:avLst/>
              </a:prstGeom>
              <a:blipFill>
                <a:blip r:embed="rId2"/>
                <a:stretch>
                  <a:fillRect l="-462" r="-1077" b="-1125"/>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C339D6DC-022B-4AFE-823C-832D6D62FF55}"/>
              </a:ext>
            </a:extLst>
          </p:cNvPr>
          <p:cNvPicPr/>
          <p:nvPr/>
        </p:nvPicPr>
        <p:blipFill>
          <a:blip r:embed="rId3">
            <a:biLevel thresh="75000"/>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87624" y="3359954"/>
            <a:ext cx="3024336" cy="2877357"/>
          </a:xfrm>
          <a:prstGeom prst="rect">
            <a:avLst/>
          </a:prstGeom>
          <a:noFill/>
          <a:ln>
            <a:noFill/>
          </a:ln>
        </p:spPr>
      </p:pic>
      <p:sp>
        <p:nvSpPr>
          <p:cNvPr id="6" name="Rectangle 5">
            <a:extLst>
              <a:ext uri="{FF2B5EF4-FFF2-40B4-BE49-F238E27FC236}">
                <a16:creationId xmlns:a16="http://schemas.microsoft.com/office/drawing/2014/main" id="{4C90F563-B6A3-451F-94CF-F881C2C8EC9A}"/>
              </a:ext>
            </a:extLst>
          </p:cNvPr>
          <p:cNvSpPr/>
          <p:nvPr/>
        </p:nvSpPr>
        <p:spPr>
          <a:xfrm>
            <a:off x="3995936" y="4884165"/>
            <a:ext cx="4968552" cy="1341008"/>
          </a:xfrm>
          <a:prstGeom prst="rect">
            <a:avLst/>
          </a:prstGeom>
        </p:spPr>
        <p:txBody>
          <a:bodyPr wrap="square">
            <a:spAutoFit/>
          </a:bodyPr>
          <a:lstStyle/>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The titanium ions are arranged in a distorted body </a:t>
            </a:r>
            <a:r>
              <a:rPr lang="en-US" dirty="0" err="1">
                <a:solidFill>
                  <a:srgbClr val="002060"/>
                </a:solidFill>
                <a:latin typeface="Times New Roman" panose="02020603050405020304" pitchFamily="18" charset="0"/>
                <a:ea typeface="Times New Roman" panose="02020603050405020304" pitchFamily="18" charset="0"/>
              </a:rPr>
              <a:t>centred</a:t>
            </a:r>
            <a:r>
              <a:rPr lang="en-US" dirty="0">
                <a:solidFill>
                  <a:srgbClr val="002060"/>
                </a:solidFill>
                <a:latin typeface="Times New Roman" panose="02020603050405020304" pitchFamily="18" charset="0"/>
                <a:ea typeface="Times New Roman" panose="02020603050405020304" pitchFamily="18" charset="0"/>
              </a:rPr>
              <a:t> cubic arrangement. Thus titanium ions are present at all the corners and at the centre of the distorted cube. </a:t>
            </a:r>
          </a:p>
        </p:txBody>
      </p:sp>
      <p:sp>
        <p:nvSpPr>
          <p:cNvPr id="7" name="Rectangle 6">
            <a:extLst>
              <a:ext uri="{FF2B5EF4-FFF2-40B4-BE49-F238E27FC236}">
                <a16:creationId xmlns:a16="http://schemas.microsoft.com/office/drawing/2014/main" id="{E883B9F5-0F58-4A85-94D0-F65A5035F08E}"/>
              </a:ext>
            </a:extLst>
          </p:cNvPr>
          <p:cNvSpPr/>
          <p:nvPr/>
        </p:nvSpPr>
        <p:spPr>
          <a:xfrm>
            <a:off x="1115616" y="6165304"/>
            <a:ext cx="7848872" cy="1047979"/>
          </a:xfrm>
          <a:prstGeom prst="rect">
            <a:avLst/>
          </a:prstGeom>
        </p:spPr>
        <p:txBody>
          <a:bodyPr wrap="square">
            <a:spAutoFit/>
          </a:bodyPr>
          <a:lstStyle/>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Times New Roman" panose="02020603050405020304" pitchFamily="18" charset="0"/>
              </a:rPr>
              <a:t>The </a:t>
            </a:r>
            <a:r>
              <a:rPr lang="en-US" b="1" dirty="0">
                <a:solidFill>
                  <a:srgbClr val="002060"/>
                </a:solidFill>
                <a:latin typeface="Times New Roman" panose="02020603050405020304" pitchFamily="18" charset="0"/>
                <a:ea typeface="Times New Roman" panose="02020603050405020304" pitchFamily="18" charset="0"/>
              </a:rPr>
              <a:t>TiO</a:t>
            </a:r>
            <a:r>
              <a:rPr lang="en-US" b="1" baseline="-25000" dirty="0">
                <a:solidFill>
                  <a:srgbClr val="002060"/>
                </a:solidFill>
                <a:latin typeface="Times New Roman" panose="02020603050405020304" pitchFamily="18" charset="0"/>
                <a:ea typeface="Times New Roman" panose="02020603050405020304" pitchFamily="18" charset="0"/>
              </a:rPr>
              <a:t>2</a:t>
            </a:r>
            <a:r>
              <a:rPr lang="en-US" b="1" dirty="0">
                <a:solidFill>
                  <a:srgbClr val="002060"/>
                </a:solidFill>
                <a:latin typeface="Times New Roman" panose="02020603050405020304" pitchFamily="18" charset="0"/>
                <a:ea typeface="Times New Roman" panose="02020603050405020304" pitchFamily="18" charset="0"/>
              </a:rPr>
              <a:t> structure cannot be described as cubic </a:t>
            </a:r>
            <a:r>
              <a:rPr lang="en-US" dirty="0">
                <a:solidFill>
                  <a:srgbClr val="002060"/>
                </a:solidFill>
                <a:latin typeface="Times New Roman" panose="02020603050405020304" pitchFamily="18" charset="0"/>
                <a:ea typeface="Times New Roman" panose="02020603050405020304" pitchFamily="18" charset="0"/>
              </a:rPr>
              <a:t>because</a:t>
            </a:r>
            <a:r>
              <a:rPr lang="en-US" b="1" dirty="0">
                <a:solidFill>
                  <a:srgbClr val="002060"/>
                </a:solidFill>
                <a:latin typeface="Times New Roman" panose="02020603050405020304" pitchFamily="18" charset="0"/>
                <a:ea typeface="Times New Roman" panose="02020603050405020304" pitchFamily="18" charset="0"/>
              </a:rPr>
              <a:t> one of the axes is shorter than the other by 30 per cent. </a:t>
            </a:r>
            <a:r>
              <a:rPr lang="en-US" dirty="0">
                <a:solidFill>
                  <a:srgbClr val="002060"/>
                </a:solidFill>
                <a:latin typeface="Times New Roman" panose="02020603050405020304" pitchFamily="18" charset="0"/>
                <a:ea typeface="Times New Roman" panose="02020603050405020304" pitchFamily="18" charset="0"/>
              </a:rPr>
              <a:t>Therefore </a:t>
            </a:r>
            <a:r>
              <a:rPr lang="en-US" b="1" dirty="0">
                <a:solidFill>
                  <a:srgbClr val="CC0099"/>
                </a:solidFill>
                <a:latin typeface="Times New Roman" panose="02020603050405020304" pitchFamily="18" charset="0"/>
                <a:ea typeface="Times New Roman" panose="02020603050405020304" pitchFamily="18" charset="0"/>
              </a:rPr>
              <a:t>TiO</a:t>
            </a:r>
            <a:r>
              <a:rPr lang="en-US" b="1" baseline="-25000" dirty="0">
                <a:solidFill>
                  <a:srgbClr val="CC0099"/>
                </a:solidFill>
                <a:latin typeface="Times New Roman" panose="02020603050405020304" pitchFamily="18" charset="0"/>
                <a:ea typeface="Times New Roman" panose="02020603050405020304" pitchFamily="18" charset="0"/>
              </a:rPr>
              <a:t>2 </a:t>
            </a:r>
            <a:r>
              <a:rPr lang="en-US" b="1" dirty="0">
                <a:solidFill>
                  <a:srgbClr val="CC0099"/>
                </a:solidFill>
                <a:latin typeface="Times New Roman" panose="02020603050405020304" pitchFamily="18" charset="0"/>
                <a:ea typeface="Times New Roman" panose="02020603050405020304" pitchFamily="18" charset="0"/>
              </a:rPr>
              <a:t>structure may be described as distorted cubic.</a:t>
            </a:r>
          </a:p>
        </p:txBody>
      </p:sp>
    </p:spTree>
    <p:extLst>
      <p:ext uri="{BB962C8B-B14F-4D97-AF65-F5344CB8AC3E}">
        <p14:creationId xmlns:p14="http://schemas.microsoft.com/office/powerpoint/2010/main" val="631704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58B9B5-2715-433C-B005-B355F3987A0D}"/>
              </a:ext>
            </a:extLst>
          </p:cNvPr>
          <p:cNvSpPr/>
          <p:nvPr/>
        </p:nvSpPr>
        <p:spPr>
          <a:xfrm>
            <a:off x="971600" y="21991"/>
            <a:ext cx="8064896" cy="729430"/>
          </a:xfrm>
          <a:prstGeom prst="rect">
            <a:avLst/>
          </a:prstGeom>
        </p:spPr>
        <p:txBody>
          <a:bodyPr wrap="square">
            <a:spAutoFit/>
          </a:bodyPr>
          <a:lstStyle/>
          <a:p>
            <a:pPr marL="342900" marR="18415" lvl="0" indent="-342900">
              <a:lnSpc>
                <a:spcPct val="115000"/>
              </a:lnSpc>
              <a:spcBef>
                <a:spcPts val="0"/>
              </a:spcBef>
              <a:spcAft>
                <a:spcPts val="600"/>
              </a:spcAft>
              <a:buFont typeface="+mj-lt"/>
              <a:buAutoNum type="arabicPeriod" startAt="3"/>
            </a:pPr>
            <a:r>
              <a:rPr lang="en-US" b="1" u="sng" spc="50" dirty="0">
                <a:solidFill>
                  <a:srgbClr val="FF0000"/>
                </a:solidFill>
                <a:latin typeface="Times New Roman" panose="02020603050405020304" pitchFamily="18" charset="0"/>
                <a:ea typeface="Times New Roman" panose="02020603050405020304" pitchFamily="18" charset="0"/>
              </a:rPr>
              <a:t>Structure of calcium carbide</a:t>
            </a:r>
            <a:r>
              <a:rPr lang="en-US" b="1" spc="50" dirty="0">
                <a:solidFill>
                  <a:srgbClr val="FF0000"/>
                </a:solidFill>
                <a:latin typeface="Times New Roman" panose="02020603050405020304" pitchFamily="18" charset="0"/>
                <a:ea typeface="Times New Roman" panose="02020603050405020304" pitchFamily="18" charset="0"/>
              </a:rPr>
              <a:t>- </a:t>
            </a:r>
            <a:r>
              <a:rPr lang="en-US" spc="50" dirty="0">
                <a:solidFill>
                  <a:srgbClr val="002060"/>
                </a:solidFill>
                <a:latin typeface="Times New Roman" panose="02020603050405020304" pitchFamily="18" charset="0"/>
                <a:ea typeface="Times New Roman" panose="02020603050405020304" pitchFamily="18" charset="0"/>
              </a:rPr>
              <a:t>The structure of calcium carbide is similar to that of sodium chloride as shown in the following figure.</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1AE72C7D-CC14-4B73-8979-B3A219D45A84}"/>
                  </a:ext>
                </a:extLst>
              </p:cNvPr>
              <p:cNvSpPr/>
              <p:nvPr/>
            </p:nvSpPr>
            <p:spPr>
              <a:xfrm>
                <a:off x="5220566" y="752952"/>
                <a:ext cx="3743922" cy="4608826"/>
              </a:xfrm>
              <a:prstGeom prst="rect">
                <a:avLst/>
              </a:prstGeom>
            </p:spPr>
            <p:txBody>
              <a:bodyPr wrap="square">
                <a:spAutoFit/>
              </a:bodyPr>
              <a:lstStyle/>
              <a:p>
                <a:pPr marR="18415" algn="just">
                  <a:lnSpc>
                    <a:spcPct val="115000"/>
                  </a:lnSpc>
                  <a:spcBef>
                    <a:spcPts val="600"/>
                  </a:spcBef>
                </a:pPr>
                <a:r>
                  <a:rPr lang="en-US" dirty="0">
                    <a:solidFill>
                      <a:srgbClr val="002060"/>
                    </a:solidFill>
                    <a:latin typeface="Times New Roman" panose="02020603050405020304" pitchFamily="18" charset="0"/>
                    <a:ea typeface="Times New Roman" panose="02020603050405020304" pitchFamily="18" charset="0"/>
                  </a:rPr>
                  <a:t>In CaC</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ionic compound, the </a:t>
                </a:r>
                <a:r>
                  <a:rPr lang="en-US" b="1" dirty="0">
                    <a:solidFill>
                      <a:srgbClr val="055B19"/>
                    </a:solidFill>
                    <a:latin typeface="Times New Roman" panose="02020603050405020304" pitchFamily="18" charset="0"/>
                    <a:ea typeface="Times New Roman" panose="02020603050405020304" pitchFamily="18" charset="0"/>
                  </a:rPr>
                  <a:t>ionic radius of Ca</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ion is 0.998 A</a:t>
                </a:r>
                <a:r>
                  <a:rPr lang="en-US" b="1" baseline="30000" dirty="0">
                    <a:solidFill>
                      <a:srgbClr val="055B19"/>
                    </a:solidFill>
                    <a:latin typeface="Times New Roman" panose="02020603050405020304" pitchFamily="18" charset="0"/>
                    <a:ea typeface="Times New Roman" panose="02020603050405020304" pitchFamily="18" charset="0"/>
                  </a:rPr>
                  <a:t>0  </a:t>
                </a:r>
                <a:r>
                  <a:rPr lang="en-US" dirty="0">
                    <a:solidFill>
                      <a:srgbClr val="002060"/>
                    </a:solidFill>
                    <a:latin typeface="Times New Roman" panose="02020603050405020304" pitchFamily="18" charset="0"/>
                    <a:ea typeface="Times New Roman" panose="02020603050405020304" pitchFamily="18" charset="0"/>
                  </a:rPr>
                  <a:t>and the </a:t>
                </a:r>
                <a:r>
                  <a:rPr lang="en-US" b="1" dirty="0">
                    <a:solidFill>
                      <a:srgbClr val="055B19"/>
                    </a:solidFill>
                    <a:latin typeface="Times New Roman" panose="02020603050405020304" pitchFamily="18" charset="0"/>
                    <a:ea typeface="Times New Roman" panose="02020603050405020304" pitchFamily="18" charset="0"/>
                  </a:rPr>
                  <a:t>ionic radius of C</a:t>
                </a:r>
                <a:r>
                  <a:rPr lang="en-US" b="1" baseline="-25000" dirty="0">
                    <a:solidFill>
                      <a:srgbClr val="055B19"/>
                    </a:solidFill>
                    <a:latin typeface="Times New Roman" panose="02020603050405020304" pitchFamily="18" charset="0"/>
                    <a:ea typeface="Times New Roman" panose="02020603050405020304" pitchFamily="18" charset="0"/>
                  </a:rPr>
                  <a:t>2</a:t>
                </a:r>
                <a:r>
                  <a:rPr lang="en-US" b="1" baseline="30000" dirty="0">
                    <a:solidFill>
                      <a:srgbClr val="055B19"/>
                    </a:solidFill>
                    <a:latin typeface="Times New Roman" panose="02020603050405020304" pitchFamily="18" charset="0"/>
                    <a:ea typeface="Times New Roman" panose="02020603050405020304" pitchFamily="18" charset="0"/>
                  </a:rPr>
                  <a:t>2- </a:t>
                </a:r>
                <a:r>
                  <a:rPr lang="en-US" b="1" dirty="0">
                    <a:solidFill>
                      <a:srgbClr val="055B19"/>
                    </a:solidFill>
                    <a:latin typeface="Times New Roman" panose="02020603050405020304" pitchFamily="18" charset="0"/>
                    <a:ea typeface="Times New Roman" panose="02020603050405020304" pitchFamily="18" charset="0"/>
                  </a:rPr>
                  <a:t> ion is 1.36 A</a:t>
                </a:r>
                <a:r>
                  <a:rPr lang="en-US" b="1" baseline="30000" dirty="0">
                    <a:solidFill>
                      <a:srgbClr val="055B19"/>
                    </a:solidFill>
                    <a:latin typeface="Times New Roman" panose="02020603050405020304" pitchFamily="18" charset="0"/>
                    <a:ea typeface="Times New Roman" panose="02020603050405020304" pitchFamily="18" charset="0"/>
                  </a:rPr>
                  <a:t>0</a:t>
                </a:r>
                <a:r>
                  <a:rPr lang="en-US" b="1" dirty="0">
                    <a:solidFill>
                      <a:srgbClr val="055B19"/>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 Hence the radius ratio </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Radius</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of</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Ca</m:t>
                            </m:r>
                          </m:e>
                          <m:sup>
                            <m:r>
                              <a:rPr lang="en-US" sz="2000" baseline="30000">
                                <a:solidFill>
                                  <a:srgbClr val="002060"/>
                                </a:solidFill>
                                <a:effectLst/>
                                <a:latin typeface="Cambria Math" panose="02040503050406030204" pitchFamily="18" charset="0"/>
                                <a:ea typeface="Times New Roman" panose="02020603050405020304" pitchFamily="18" charset="0"/>
                              </a:rPr>
                              <m:t>2+</m:t>
                            </m:r>
                          </m:sup>
                        </m:sSup>
                      </m:num>
                      <m:den>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Radius</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of</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C</m:t>
                            </m:r>
                            <m:r>
                              <a:rPr lang="en-US" sz="2000">
                                <a:solidFill>
                                  <a:srgbClr val="002060"/>
                                </a:solidFill>
                                <a:effectLst/>
                                <a:latin typeface="Cambria Math" panose="02040503050406030204" pitchFamily="18" charset="0"/>
                                <a:ea typeface="Times New Roman" panose="02020603050405020304" pitchFamily="18" charset="0"/>
                              </a:rPr>
                              <m:t>2</m:t>
                            </m:r>
                          </m:e>
                          <m:sup>
                            <m:r>
                              <a:rPr lang="en-US" sz="2000" baseline="30000">
                                <a:solidFill>
                                  <a:srgbClr val="002060"/>
                                </a:solidFill>
                                <a:effectLst/>
                                <a:latin typeface="Cambria Math" panose="02040503050406030204" pitchFamily="18" charset="0"/>
                                <a:ea typeface="Times New Roman" panose="02020603050405020304" pitchFamily="18" charset="0"/>
                              </a:rPr>
                              <m:t>2</m:t>
                            </m:r>
                            <m:r>
                              <a:rPr lang="en-US" sz="2000" i="1"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Ca</m:t>
                            </m:r>
                          </m:e>
                          <m:sup>
                            <m:r>
                              <a:rPr lang="en-US" sz="2000" baseline="30000">
                                <a:solidFill>
                                  <a:srgbClr val="002060"/>
                                </a:solidFill>
                                <a:effectLst/>
                                <a:latin typeface="Cambria Math" panose="02040503050406030204" pitchFamily="18" charset="0"/>
                                <a:ea typeface="Times New Roman" panose="02020603050405020304" pitchFamily="18" charset="0"/>
                              </a:rPr>
                              <m:t>2+</m:t>
                            </m:r>
                          </m:sup>
                        </m:sSup>
                      </m:num>
                      <m:den>
                        <m:r>
                          <a:rPr lang="en-US" sz="2000" i="1">
                            <a:solidFill>
                              <a:srgbClr val="002060"/>
                            </a:solidFill>
                            <a:effectLst/>
                            <a:latin typeface="Cambria Math" panose="02040503050406030204" pitchFamily="18" charset="0"/>
                            <a:ea typeface="Times New Roman" panose="02020603050405020304" pitchFamily="18" charset="0"/>
                          </a:rPr>
                          <m:t>𝑟</m:t>
                        </m:r>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C</m:t>
                            </m:r>
                            <m:r>
                              <a:rPr lang="en-US" sz="2000">
                                <a:solidFill>
                                  <a:srgbClr val="002060"/>
                                </a:solidFill>
                                <a:effectLst/>
                                <a:latin typeface="Cambria Math" panose="02040503050406030204" pitchFamily="18" charset="0"/>
                                <a:ea typeface="Times New Roman" panose="02020603050405020304" pitchFamily="18" charset="0"/>
                              </a:rPr>
                              <m:t>2</m:t>
                            </m:r>
                          </m:e>
                          <m:sup>
                            <m:r>
                              <a:rPr lang="en-US" sz="2000" baseline="30000">
                                <a:solidFill>
                                  <a:srgbClr val="002060"/>
                                </a:solidFill>
                                <a:effectLst/>
                                <a:latin typeface="Cambria Math" panose="02040503050406030204" pitchFamily="18" charset="0"/>
                                <a:ea typeface="Times New Roman" panose="02020603050405020304" pitchFamily="18" charset="0"/>
                              </a:rPr>
                              <m:t>2</m:t>
                            </m:r>
                            <m:r>
                              <a:rPr lang="en-US" sz="2000" i="1"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sz="2000" dirty="0">
                    <a:solidFill>
                      <a:srgbClr val="00206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b="1" i="1">
                            <a:solidFill>
                              <a:srgbClr val="002060"/>
                            </a:solidFill>
                            <a:effectLst/>
                            <a:latin typeface="Cambria Math" panose="02040503050406030204" pitchFamily="18" charset="0"/>
                            <a:ea typeface="Times New Roman" panose="02020603050405020304" pitchFamily="18" charset="0"/>
                          </a:rPr>
                        </m:ctrlPr>
                      </m:fPr>
                      <m:num>
                        <m:r>
                          <a:rPr lang="en-US" sz="2000" b="1" i="1" u="sng">
                            <a:solidFill>
                              <a:srgbClr val="002060"/>
                            </a:solidFill>
                            <a:effectLst/>
                            <a:latin typeface="Cambria Math" panose="02040503050406030204" pitchFamily="18" charset="0"/>
                            <a:ea typeface="Times New Roman" panose="02020603050405020304" pitchFamily="18" charset="0"/>
                          </a:rPr>
                          <m:t>𝟎</m:t>
                        </m:r>
                        <m:r>
                          <a:rPr lang="en-US" sz="2000" b="1" i="1" u="sng">
                            <a:solidFill>
                              <a:srgbClr val="002060"/>
                            </a:solidFill>
                            <a:effectLst/>
                            <a:latin typeface="Cambria Math" panose="02040503050406030204" pitchFamily="18" charset="0"/>
                            <a:ea typeface="Times New Roman" panose="02020603050405020304" pitchFamily="18" charset="0"/>
                          </a:rPr>
                          <m:t>.</m:t>
                        </m:r>
                        <m:r>
                          <a:rPr lang="en-US" sz="2000" b="1" i="1" u="sng">
                            <a:solidFill>
                              <a:srgbClr val="002060"/>
                            </a:solidFill>
                            <a:effectLst/>
                            <a:latin typeface="Cambria Math" panose="02040503050406030204" pitchFamily="18" charset="0"/>
                            <a:ea typeface="Times New Roman" panose="02020603050405020304" pitchFamily="18" charset="0"/>
                          </a:rPr>
                          <m:t>𝟗𝟗𝟖</m:t>
                        </m:r>
                      </m:num>
                      <m:den>
                        <m:r>
                          <a:rPr lang="en-US" sz="2000" b="1" i="1">
                            <a:solidFill>
                              <a:srgbClr val="002060"/>
                            </a:solidFill>
                            <a:effectLst/>
                            <a:latin typeface="Cambria Math" panose="02040503050406030204" pitchFamily="18" charset="0"/>
                            <a:ea typeface="Times New Roman" panose="02020603050405020304" pitchFamily="18" charset="0"/>
                          </a:rPr>
                          <m:t>𝟏</m:t>
                        </m:r>
                        <m:r>
                          <a:rPr lang="en-US" sz="2000" b="1" i="1">
                            <a:solidFill>
                              <a:srgbClr val="002060"/>
                            </a:solidFill>
                            <a:effectLst/>
                            <a:latin typeface="Cambria Math" panose="02040503050406030204" pitchFamily="18" charset="0"/>
                            <a:ea typeface="Times New Roman" panose="02020603050405020304" pitchFamily="18" charset="0"/>
                          </a:rPr>
                          <m:t>.</m:t>
                        </m:r>
                        <m:r>
                          <a:rPr lang="en-US" sz="2000" b="1" i="1">
                            <a:solidFill>
                              <a:srgbClr val="002060"/>
                            </a:solidFill>
                            <a:effectLst/>
                            <a:latin typeface="Cambria Math" panose="02040503050406030204" pitchFamily="18" charset="0"/>
                            <a:ea typeface="Times New Roman" panose="02020603050405020304" pitchFamily="18" charset="0"/>
                          </a:rPr>
                          <m:t>𝟗𝟏𝟗</m:t>
                        </m:r>
                      </m:den>
                    </m:f>
                  </m:oMath>
                </a14:m>
                <a:r>
                  <a:rPr lang="en-US" sz="2000" dirty="0">
                    <a:solidFill>
                      <a:srgbClr val="002060"/>
                    </a:solidFill>
                    <a:effectLst/>
                    <a:latin typeface="Times New Roman" panose="02020603050405020304" pitchFamily="18" charset="0"/>
                    <a:ea typeface="Times New Roman" panose="02020603050405020304" pitchFamily="18" charset="0"/>
                  </a:rPr>
                  <a:t>  = </a:t>
                </a:r>
                <a:r>
                  <a:rPr lang="en-US" b="1" dirty="0">
                    <a:solidFill>
                      <a:srgbClr val="CC0099"/>
                    </a:solidFill>
                    <a:latin typeface="Times New Roman" panose="02020603050405020304" pitchFamily="18" charset="0"/>
                    <a:ea typeface="Times New Roman" panose="02020603050405020304" pitchFamily="18" charset="0"/>
                  </a:rPr>
                  <a:t>0.520.</a:t>
                </a:r>
                <a:r>
                  <a:rPr lang="en-US" dirty="0">
                    <a:solidFill>
                      <a:srgbClr val="002060"/>
                    </a:solidFill>
                    <a:latin typeface="Times New Roman" panose="02020603050405020304" pitchFamily="18" charset="0"/>
                    <a:ea typeface="Times New Roman" panose="02020603050405020304" pitchFamily="18" charset="0"/>
                  </a:rPr>
                  <a:t> The radius ration value 0.520 is in between  </a:t>
                </a:r>
                <a:r>
                  <a:rPr lang="en-US" b="1" dirty="0">
                    <a:solidFill>
                      <a:srgbClr val="0B550F"/>
                    </a:solidFill>
                    <a:latin typeface="Times New Roman" panose="02020603050405020304" pitchFamily="18" charset="0"/>
                    <a:ea typeface="Times New Roman" panose="02020603050405020304" pitchFamily="18" charset="0"/>
                  </a:rPr>
                  <a:t>0.414 to 0.732 suggest octahedral arrangement and </a:t>
                </a:r>
                <a:r>
                  <a:rPr lang="en-US" b="1" dirty="0">
                    <a:solidFill>
                      <a:srgbClr val="CC0099"/>
                    </a:solidFill>
                    <a:latin typeface="Times New Roman" panose="02020603050405020304" pitchFamily="18" charset="0"/>
                    <a:ea typeface="Times New Roman" panose="02020603050405020304" pitchFamily="18" charset="0"/>
                  </a:rPr>
                  <a:t>co-ordination number of Ca</a:t>
                </a:r>
                <a:r>
                  <a:rPr lang="en-US" b="1" baseline="30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ion is six. </a:t>
                </a:r>
                <a:r>
                  <a:rPr lang="en-US" dirty="0">
                    <a:solidFill>
                      <a:srgbClr val="002060"/>
                    </a:solidFill>
                    <a:latin typeface="Times New Roman" panose="02020603050405020304" pitchFamily="18" charset="0"/>
                    <a:ea typeface="Times New Roman" panose="02020603050405020304" pitchFamily="18" charset="0"/>
                  </a:rPr>
                  <a:t>Therefore </a:t>
                </a:r>
                <a:r>
                  <a:rPr lang="en-US" b="1" dirty="0">
                    <a:solidFill>
                      <a:srgbClr val="055B19"/>
                    </a:solidFill>
                    <a:latin typeface="Times New Roman" panose="02020603050405020304" pitchFamily="18" charset="0"/>
                    <a:ea typeface="Times New Roman" panose="02020603050405020304" pitchFamily="18" charset="0"/>
                  </a:rPr>
                  <a:t>each Ca</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ion is surrounded by six C</a:t>
                </a:r>
                <a:r>
                  <a:rPr lang="en-US" b="1" baseline="-25000" dirty="0">
                    <a:solidFill>
                      <a:srgbClr val="055B19"/>
                    </a:solidFill>
                    <a:latin typeface="Times New Roman" panose="02020603050405020304" pitchFamily="18" charset="0"/>
                    <a:ea typeface="Times New Roman" panose="02020603050405020304" pitchFamily="18" charset="0"/>
                  </a:rPr>
                  <a:t>2</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ions </a:t>
                </a:r>
                <a:r>
                  <a:rPr lang="en-US" dirty="0">
                    <a:solidFill>
                      <a:srgbClr val="002060"/>
                    </a:solidFill>
                    <a:latin typeface="Times New Roman" panose="02020603050405020304" pitchFamily="18" charset="0"/>
                    <a:ea typeface="Times New Roman" panose="02020603050405020304" pitchFamily="18" charset="0"/>
                  </a:rPr>
                  <a:t>which </a:t>
                </a:r>
                <a:r>
                  <a:rPr lang="en-US" b="1" dirty="0">
                    <a:solidFill>
                      <a:srgbClr val="055B19"/>
                    </a:solidFill>
                    <a:latin typeface="Times New Roman" panose="02020603050405020304" pitchFamily="18" charset="0"/>
                    <a:ea typeface="Times New Roman" panose="02020603050405020304" pitchFamily="18" charset="0"/>
                  </a:rPr>
                  <a:t>lie at the six corners of regular octahedron</a:t>
                </a:r>
                <a:r>
                  <a:rPr lang="en-US" dirty="0">
                    <a:solidFill>
                      <a:srgbClr val="002060"/>
                    </a:solidFill>
                    <a:latin typeface="Times New Roman" panose="02020603050405020304" pitchFamily="18" charset="0"/>
                    <a:ea typeface="Times New Roman" panose="02020603050405020304" pitchFamily="18" charset="0"/>
                  </a:rPr>
                  <a:t> and </a:t>
                </a:r>
                <a:r>
                  <a:rPr lang="en-US" b="1" dirty="0">
                    <a:solidFill>
                      <a:srgbClr val="055B19"/>
                    </a:solidFill>
                    <a:latin typeface="Times New Roman" panose="02020603050405020304" pitchFamily="18" charset="0"/>
                    <a:ea typeface="Times New Roman" panose="02020603050405020304" pitchFamily="18" charset="0"/>
                  </a:rPr>
                  <a:t>each C</a:t>
                </a:r>
                <a:r>
                  <a:rPr lang="en-US" b="1" baseline="-25000" dirty="0">
                    <a:solidFill>
                      <a:srgbClr val="055B19"/>
                    </a:solidFill>
                    <a:latin typeface="Times New Roman" panose="02020603050405020304" pitchFamily="18" charset="0"/>
                    <a:ea typeface="Times New Roman" panose="02020603050405020304" pitchFamily="18" charset="0"/>
                  </a:rPr>
                  <a:t>2</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ion is surrounded by 6 Ca</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ions</a:t>
                </a:r>
                <a:endParaRPr lang="en-US" dirty="0">
                  <a:solidFill>
                    <a:srgbClr val="002060"/>
                  </a:solidFill>
                  <a:latin typeface="Times New Roman" panose="02020603050405020304" pitchFamily="18" charset="0"/>
                  <a:ea typeface="Times New Roman" panose="02020603050405020304" pitchFamily="18" charset="0"/>
                </a:endParaRPr>
              </a:p>
            </p:txBody>
          </p:sp>
        </mc:Choice>
        <mc:Fallback xmlns="">
          <p:sp>
            <p:nvSpPr>
              <p:cNvPr id="6" name="Rectangle 5">
                <a:extLst>
                  <a:ext uri="{FF2B5EF4-FFF2-40B4-BE49-F238E27FC236}">
                    <a16:creationId xmlns:a14="http://schemas.microsoft.com/office/drawing/2010/main" xmlns="" xmlns:a16="http://schemas.microsoft.com/office/drawing/2014/main" id="{1AE72C7D-CC14-4B73-8979-B3A219D45A84}"/>
                  </a:ext>
                </a:extLst>
              </p:cNvPr>
              <p:cNvSpPr>
                <a:spLocks noRot="1" noChangeAspect="1" noMove="1" noResize="1" noEditPoints="1" noAdjustHandles="1" noChangeArrowheads="1" noChangeShapeType="1" noTextEdit="1"/>
              </p:cNvSpPr>
              <p:nvPr/>
            </p:nvSpPr>
            <p:spPr>
              <a:xfrm>
                <a:off x="5220566" y="752952"/>
                <a:ext cx="3743922" cy="4608826"/>
              </a:xfrm>
              <a:prstGeom prst="rect">
                <a:avLst/>
              </a:prstGeom>
              <a:blipFill>
                <a:blip r:embed="rId2"/>
                <a:stretch>
                  <a:fillRect l="-1301" t="-397" r="-813" b="-119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F2945F42-6EFB-4043-BB8D-09B21BFDEC0E}"/>
              </a:ext>
            </a:extLst>
          </p:cNvPr>
          <p:cNvPicPr/>
          <p:nvPr/>
        </p:nvPicPr>
        <p:blipFill rotWithShape="1">
          <a:blip r:embed="rId3">
            <a:extLst>
              <a:ext uri="{28A0092B-C50C-407E-A947-70E740481C1C}">
                <a14:useLocalDpi xmlns:a14="http://schemas.microsoft.com/office/drawing/2010/main" val="0"/>
              </a:ext>
            </a:extLst>
          </a:blip>
          <a:srcRect r="14938"/>
          <a:stretch/>
        </p:blipFill>
        <p:spPr bwMode="auto">
          <a:xfrm>
            <a:off x="971599" y="724530"/>
            <a:ext cx="4248473" cy="4360654"/>
          </a:xfrm>
          <a:prstGeom prst="rect">
            <a:avLst/>
          </a:prstGeom>
          <a:noFill/>
          <a:ln>
            <a:noFill/>
          </a:ln>
        </p:spPr>
      </p:pic>
      <p:sp>
        <p:nvSpPr>
          <p:cNvPr id="8" name="Rectangle 7">
            <a:extLst>
              <a:ext uri="{FF2B5EF4-FFF2-40B4-BE49-F238E27FC236}">
                <a16:creationId xmlns:a16="http://schemas.microsoft.com/office/drawing/2014/main" id="{695ECAAD-0755-41D5-A199-8AA33A9BDDE4}"/>
              </a:ext>
            </a:extLst>
          </p:cNvPr>
          <p:cNvSpPr/>
          <p:nvPr/>
        </p:nvSpPr>
        <p:spPr>
          <a:xfrm>
            <a:off x="1115616" y="5361778"/>
            <a:ext cx="7848872" cy="646331"/>
          </a:xfrm>
          <a:prstGeom prst="rect">
            <a:avLst/>
          </a:prstGeom>
        </p:spPr>
        <p:txBody>
          <a:bodyPr wrap="square">
            <a:spAutoFit/>
          </a:bodyPr>
          <a:lstStyle/>
          <a:p>
            <a:r>
              <a:rPr lang="en-US" dirty="0">
                <a:solidFill>
                  <a:srgbClr val="002060"/>
                </a:solidFill>
                <a:latin typeface="Times New Roman" panose="02020603050405020304" pitchFamily="18" charset="0"/>
                <a:ea typeface="Times New Roman" panose="02020603050405020304" pitchFamily="18" charset="0"/>
              </a:rPr>
              <a:t>which indicate that co-ordination number of Ca</a:t>
            </a:r>
            <a:r>
              <a:rPr lang="en-US" baseline="30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and C</a:t>
            </a:r>
            <a:r>
              <a:rPr lang="en-US" baseline="-25000" dirty="0">
                <a:solidFill>
                  <a:srgbClr val="002060"/>
                </a:solidFill>
                <a:latin typeface="Times New Roman" panose="02020603050405020304" pitchFamily="18" charset="0"/>
                <a:ea typeface="Times New Roman" panose="02020603050405020304" pitchFamily="18" charset="0"/>
              </a:rPr>
              <a:t>2</a:t>
            </a:r>
            <a:r>
              <a:rPr lang="en-US" baseline="30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ions is 6. Hence </a:t>
            </a:r>
            <a:r>
              <a:rPr lang="en-US" b="1" dirty="0">
                <a:solidFill>
                  <a:srgbClr val="CC0099"/>
                </a:solidFill>
                <a:latin typeface="Times New Roman" panose="02020603050405020304" pitchFamily="18" charset="0"/>
                <a:ea typeface="Times New Roman" panose="02020603050405020304" pitchFamily="18" charset="0"/>
              </a:rPr>
              <a:t>CaC</a:t>
            </a:r>
            <a:r>
              <a:rPr lang="en-US" b="1" baseline="-25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shows 6:6 arrangement or structure.</a:t>
            </a:r>
            <a:r>
              <a:rPr lang="en-US" dirty="0">
                <a:solidFill>
                  <a:srgbClr val="002060"/>
                </a:solidFill>
                <a:latin typeface="Times New Roman" panose="02020603050405020304" pitchFamily="18" charset="0"/>
                <a:ea typeface="Times New Roman" panose="02020603050405020304" pitchFamily="18" charset="0"/>
              </a:rPr>
              <a:t> </a:t>
            </a:r>
            <a:endParaRPr lang="en-US" dirty="0"/>
          </a:p>
        </p:txBody>
      </p:sp>
    </p:spTree>
    <p:extLst>
      <p:ext uri="{BB962C8B-B14F-4D97-AF65-F5344CB8AC3E}">
        <p14:creationId xmlns:p14="http://schemas.microsoft.com/office/powerpoint/2010/main" val="33719079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120FC5E-0546-4E2F-A4B0-EFD0BB821A41}"/>
              </a:ext>
            </a:extLst>
          </p:cNvPr>
          <p:cNvSpPr/>
          <p:nvPr/>
        </p:nvSpPr>
        <p:spPr>
          <a:xfrm>
            <a:off x="1043608" y="188640"/>
            <a:ext cx="7848872" cy="2862322"/>
          </a:xfrm>
          <a:prstGeom prst="rect">
            <a:avLst/>
          </a:prstGeom>
        </p:spPr>
        <p:txBody>
          <a:bodyPr wrap="square">
            <a:spAutoFit/>
          </a:bodyPr>
          <a:lstStyle/>
          <a:p>
            <a:pPr marL="285750" indent="-285750">
              <a:buFont typeface="Arial" panose="020B0604020202020204" pitchFamily="34" charset="0"/>
              <a:buChar char="•"/>
            </a:pPr>
            <a:r>
              <a:rPr lang="en-US" dirty="0">
                <a:solidFill>
                  <a:srgbClr val="002060"/>
                </a:solidFill>
                <a:latin typeface="Times New Roman" panose="02020603050405020304" pitchFamily="18" charset="0"/>
                <a:ea typeface="Times New Roman" panose="02020603050405020304" pitchFamily="18" charset="0"/>
              </a:rPr>
              <a:t>Similar to </a:t>
            </a:r>
            <a:r>
              <a:rPr lang="en-US" dirty="0" err="1">
                <a:solidFill>
                  <a:srgbClr val="002060"/>
                </a:solidFill>
                <a:latin typeface="Times New Roman" panose="02020603050405020304" pitchFamily="18" charset="0"/>
                <a:ea typeface="Times New Roman" panose="02020603050405020304" pitchFamily="18" charset="0"/>
              </a:rPr>
              <a:t>NaCl</a:t>
            </a:r>
            <a:r>
              <a:rPr lang="en-US" dirty="0">
                <a:solidFill>
                  <a:srgbClr val="002060"/>
                </a:solidFill>
                <a:latin typeface="Times New Roman" panose="02020603050405020304" pitchFamily="18" charset="0"/>
                <a:ea typeface="Times New Roman" panose="02020603050405020304" pitchFamily="18" charset="0"/>
              </a:rPr>
              <a:t> structure, </a:t>
            </a:r>
            <a:r>
              <a:rPr lang="en-US" b="1" dirty="0">
                <a:solidFill>
                  <a:srgbClr val="CC0099"/>
                </a:solidFill>
                <a:latin typeface="Times New Roman" panose="02020603050405020304" pitchFamily="18" charset="0"/>
                <a:ea typeface="Times New Roman" panose="02020603050405020304" pitchFamily="18" charset="0"/>
              </a:rPr>
              <a:t>sodium ions are replaced by calcium ions </a:t>
            </a:r>
            <a:r>
              <a:rPr lang="en-US" dirty="0">
                <a:solidFill>
                  <a:srgbClr val="002060"/>
                </a:solidFill>
                <a:latin typeface="Times New Roman" panose="02020603050405020304" pitchFamily="18" charset="0"/>
                <a:ea typeface="Times New Roman" panose="02020603050405020304" pitchFamily="18" charset="0"/>
              </a:rPr>
              <a:t>and </a:t>
            </a:r>
            <a:r>
              <a:rPr lang="en-US" b="1" dirty="0">
                <a:solidFill>
                  <a:srgbClr val="CC0099"/>
                </a:solidFill>
                <a:latin typeface="Times New Roman" panose="02020603050405020304" pitchFamily="18" charset="0"/>
                <a:ea typeface="Times New Roman" panose="02020603050405020304" pitchFamily="18" charset="0"/>
              </a:rPr>
              <a:t>chloride ions by C</a:t>
            </a:r>
            <a:r>
              <a:rPr lang="en-US" b="1" baseline="-25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groups. </a:t>
            </a:r>
          </a:p>
          <a:p>
            <a:pPr marL="285750" indent="-285750">
              <a:buFont typeface="Arial" panose="020B0604020202020204" pitchFamily="34" charset="0"/>
              <a:buChar char="•"/>
            </a:pPr>
            <a:r>
              <a:rPr lang="en-US" dirty="0">
                <a:solidFill>
                  <a:srgbClr val="002060"/>
                </a:solidFill>
                <a:latin typeface="Times New Roman" panose="02020603050405020304" pitchFamily="18" charset="0"/>
                <a:ea typeface="Times New Roman" panose="02020603050405020304" pitchFamily="18" charset="0"/>
              </a:rPr>
              <a:t>The </a:t>
            </a:r>
            <a:r>
              <a:rPr lang="en-US" b="1" dirty="0">
                <a:solidFill>
                  <a:srgbClr val="0B550F"/>
                </a:solidFill>
                <a:latin typeface="Times New Roman" panose="02020603050405020304" pitchFamily="18" charset="0"/>
                <a:ea typeface="Times New Roman" panose="02020603050405020304" pitchFamily="18" charset="0"/>
              </a:rPr>
              <a:t>carbon atoms are associated in pairs forming the C</a:t>
            </a:r>
            <a:r>
              <a:rPr lang="en-US" b="1" baseline="-25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groups</a:t>
            </a:r>
            <a:r>
              <a:rPr lang="en-US" dirty="0">
                <a:solidFill>
                  <a:srgbClr val="002060"/>
                </a:solidFill>
                <a:latin typeface="Times New Roman" panose="02020603050405020304" pitchFamily="18" charset="0"/>
                <a:ea typeface="Times New Roman" panose="02020603050405020304" pitchFamily="18" charset="0"/>
              </a:rPr>
              <a:t>. </a:t>
            </a:r>
            <a:r>
              <a:rPr lang="en-US" b="1" dirty="0">
                <a:solidFill>
                  <a:srgbClr val="0B550F"/>
                </a:solidFill>
                <a:latin typeface="Times New Roman" panose="02020603050405020304" pitchFamily="18" charset="0"/>
                <a:ea typeface="Times New Roman" panose="02020603050405020304" pitchFamily="18" charset="0"/>
              </a:rPr>
              <a:t>These  groups are </a:t>
            </a:r>
            <a:r>
              <a:rPr lang="en-US" b="1" dirty="0">
                <a:solidFill>
                  <a:srgbClr val="CC0099"/>
                </a:solidFill>
                <a:latin typeface="Times New Roman" panose="02020603050405020304" pitchFamily="18" charset="0"/>
                <a:ea typeface="Times New Roman" panose="02020603050405020304" pitchFamily="18" charset="0"/>
              </a:rPr>
              <a:t>aligned in parallels direction </a:t>
            </a:r>
            <a:r>
              <a:rPr lang="en-US" b="1" dirty="0">
                <a:solidFill>
                  <a:srgbClr val="0B550F"/>
                </a:solidFill>
                <a:latin typeface="Times New Roman" panose="02020603050405020304" pitchFamily="18" charset="0"/>
                <a:ea typeface="Times New Roman" panose="02020603050405020304" pitchFamily="18" charset="0"/>
              </a:rPr>
              <a:t>along one of the unit cell axis. </a:t>
            </a:r>
          </a:p>
          <a:p>
            <a:pPr marL="285750" indent="-285750">
              <a:buFont typeface="Arial" panose="020B0604020202020204" pitchFamily="34" charset="0"/>
              <a:buChar char="•"/>
            </a:pPr>
            <a:r>
              <a:rPr lang="en-US" dirty="0">
                <a:solidFill>
                  <a:srgbClr val="002060"/>
                </a:solidFill>
                <a:latin typeface="Times New Roman" panose="02020603050405020304" pitchFamily="18" charset="0"/>
                <a:ea typeface="Times New Roman" panose="02020603050405020304" pitchFamily="18" charset="0"/>
              </a:rPr>
              <a:t>The </a:t>
            </a:r>
            <a:r>
              <a:rPr lang="en-US" b="1" dirty="0">
                <a:solidFill>
                  <a:srgbClr val="CC0099"/>
                </a:solidFill>
                <a:latin typeface="Times New Roman" panose="02020603050405020304" pitchFamily="18" charset="0"/>
                <a:ea typeface="Times New Roman" panose="02020603050405020304" pitchFamily="18" charset="0"/>
              </a:rPr>
              <a:t>sodium chloride cubic symmetry </a:t>
            </a:r>
            <a:r>
              <a:rPr lang="en-US" dirty="0">
                <a:solidFill>
                  <a:srgbClr val="002060"/>
                </a:solidFill>
                <a:latin typeface="Times New Roman" panose="02020603050405020304" pitchFamily="18" charset="0"/>
                <a:ea typeface="Times New Roman" panose="02020603050405020304" pitchFamily="18" charset="0"/>
              </a:rPr>
              <a:t>but </a:t>
            </a:r>
            <a:r>
              <a:rPr lang="en-US" b="1" dirty="0">
                <a:solidFill>
                  <a:srgbClr val="CC0099"/>
                </a:solidFill>
                <a:latin typeface="Times New Roman" panose="02020603050405020304" pitchFamily="18" charset="0"/>
                <a:ea typeface="Times New Roman" panose="02020603050405020304" pitchFamily="18" charset="0"/>
              </a:rPr>
              <a:t>calcium carbide shows </a:t>
            </a:r>
            <a:r>
              <a:rPr lang="en-US" b="1" dirty="0">
                <a:solidFill>
                  <a:srgbClr val="055B19"/>
                </a:solidFill>
                <a:latin typeface="Times New Roman" panose="02020603050405020304" pitchFamily="18" charset="0"/>
                <a:ea typeface="Times New Roman" panose="02020603050405020304" pitchFamily="18" charset="0"/>
              </a:rPr>
              <a:t>distorted cubic structure </a:t>
            </a:r>
            <a:r>
              <a:rPr lang="en-US" b="1" dirty="0">
                <a:solidFill>
                  <a:srgbClr val="CC0099"/>
                </a:solidFill>
                <a:latin typeface="Times New Roman" panose="02020603050405020304" pitchFamily="18" charset="0"/>
                <a:ea typeface="Times New Roman" panose="02020603050405020304" pitchFamily="18" charset="0"/>
              </a:rPr>
              <a:t>considerably due to </a:t>
            </a:r>
            <a:r>
              <a:rPr lang="en-US" b="1" dirty="0">
                <a:solidFill>
                  <a:srgbClr val="055B19"/>
                </a:solidFill>
                <a:latin typeface="Times New Roman" panose="02020603050405020304" pitchFamily="18" charset="0"/>
                <a:ea typeface="Times New Roman" panose="02020603050405020304" pitchFamily="18" charset="0"/>
              </a:rPr>
              <a:t>presence of elongated (parallel) C</a:t>
            </a:r>
            <a:r>
              <a:rPr lang="en-US" b="1" baseline="-25000" dirty="0">
                <a:solidFill>
                  <a:srgbClr val="055B19"/>
                </a:solidFill>
                <a:latin typeface="Times New Roman" panose="02020603050405020304" pitchFamily="18" charset="0"/>
                <a:ea typeface="Times New Roman" panose="02020603050405020304" pitchFamily="18" charset="0"/>
              </a:rPr>
              <a:t>2</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groups</a:t>
            </a:r>
            <a:r>
              <a:rPr lang="en-US" dirty="0">
                <a:solidFill>
                  <a:srgbClr val="055B19"/>
                </a:solidFill>
                <a:latin typeface="Times New Roman" panose="02020603050405020304" pitchFamily="18" charset="0"/>
                <a:ea typeface="Times New Roman" panose="02020603050405020304" pitchFamily="18" charset="0"/>
              </a:rPr>
              <a:t>. </a:t>
            </a:r>
          </a:p>
          <a:p>
            <a:pPr marL="285750" indent="-285750">
              <a:buFont typeface="Arial" panose="020B0604020202020204" pitchFamily="34" charset="0"/>
              <a:buChar char="•"/>
            </a:pPr>
            <a:r>
              <a:rPr lang="en-US" b="1" dirty="0">
                <a:solidFill>
                  <a:srgbClr val="002060"/>
                </a:solidFill>
                <a:latin typeface="Times New Roman" panose="02020603050405020304" pitchFamily="18" charset="0"/>
                <a:ea typeface="Times New Roman" panose="02020603050405020304" pitchFamily="18" charset="0"/>
              </a:rPr>
              <a:t>The presence of non-spherical group C</a:t>
            </a:r>
            <a:r>
              <a:rPr lang="en-US" b="1" baseline="-25000" dirty="0">
                <a:solidFill>
                  <a:srgbClr val="002060"/>
                </a:solidFill>
                <a:latin typeface="Times New Roman" panose="02020603050405020304" pitchFamily="18" charset="0"/>
                <a:ea typeface="Times New Roman" panose="02020603050405020304" pitchFamily="18" charset="0"/>
              </a:rPr>
              <a:t>2</a:t>
            </a:r>
            <a:r>
              <a:rPr lang="en-US" b="1" baseline="30000" dirty="0">
                <a:solidFill>
                  <a:srgbClr val="002060"/>
                </a:solidFill>
                <a:latin typeface="Times New Roman" panose="02020603050405020304" pitchFamily="18" charset="0"/>
                <a:ea typeface="Times New Roman" panose="02020603050405020304" pitchFamily="18" charset="0"/>
              </a:rPr>
              <a:t>2-</a:t>
            </a:r>
            <a:r>
              <a:rPr lang="en-US" b="1" dirty="0">
                <a:solidFill>
                  <a:srgbClr val="002060"/>
                </a:solidFill>
                <a:latin typeface="Times New Roman" panose="02020603050405020304" pitchFamily="18" charset="0"/>
                <a:ea typeface="Times New Roman" panose="02020603050405020304" pitchFamily="18" charset="0"/>
              </a:rPr>
              <a:t>ion distorts the cubic structure. </a:t>
            </a:r>
          </a:p>
          <a:p>
            <a:pPr marL="285750" indent="-285750">
              <a:buFont typeface="Arial" panose="020B0604020202020204" pitchFamily="34" charset="0"/>
              <a:buChar char="•"/>
            </a:pPr>
            <a:r>
              <a:rPr lang="en-US" dirty="0">
                <a:solidFill>
                  <a:srgbClr val="002060"/>
                </a:solidFill>
                <a:latin typeface="Times New Roman" panose="02020603050405020304" pitchFamily="18" charset="0"/>
                <a:ea typeface="Times New Roman" panose="02020603050405020304" pitchFamily="18" charset="0"/>
              </a:rPr>
              <a:t>The </a:t>
            </a:r>
            <a:r>
              <a:rPr lang="en-US" b="1" dirty="0">
                <a:solidFill>
                  <a:srgbClr val="CC0099"/>
                </a:solidFill>
                <a:latin typeface="Times New Roman" panose="02020603050405020304" pitchFamily="18" charset="0"/>
                <a:ea typeface="Times New Roman" panose="02020603050405020304" pitchFamily="18" charset="0"/>
              </a:rPr>
              <a:t>structure of FeS</a:t>
            </a:r>
            <a:r>
              <a:rPr lang="en-US" b="1" baseline="-25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is similar to that of CaC</a:t>
            </a:r>
            <a:r>
              <a:rPr lang="en-US" b="1" baseline="-25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but the </a:t>
            </a:r>
            <a:r>
              <a:rPr lang="en-US" b="1" dirty="0">
                <a:solidFill>
                  <a:srgbClr val="055B19"/>
                </a:solidFill>
                <a:latin typeface="Times New Roman" panose="02020603050405020304" pitchFamily="18" charset="0"/>
                <a:ea typeface="Times New Roman" panose="02020603050405020304" pitchFamily="18" charset="0"/>
              </a:rPr>
              <a:t>S</a:t>
            </a:r>
            <a:r>
              <a:rPr lang="en-US" b="1" baseline="-25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units are not aligned in parallels as in the case of CaC</a:t>
            </a:r>
            <a:r>
              <a:rPr lang="en-US" b="1" baseline="-25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a:t>
            </a:r>
            <a:endParaRPr lang="en-US" b="1" dirty="0">
              <a:solidFill>
                <a:srgbClr val="055B19"/>
              </a:solidFill>
            </a:endParaRPr>
          </a:p>
        </p:txBody>
      </p:sp>
    </p:spTree>
    <p:extLst>
      <p:ext uri="{BB962C8B-B14F-4D97-AF65-F5344CB8AC3E}">
        <p14:creationId xmlns:p14="http://schemas.microsoft.com/office/powerpoint/2010/main" val="1270391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A0660E7-3AAA-4C57-A145-7443DC87A8C3}"/>
              </a:ext>
            </a:extLst>
          </p:cNvPr>
          <p:cNvSpPr/>
          <p:nvPr/>
        </p:nvSpPr>
        <p:spPr>
          <a:xfrm>
            <a:off x="971600" y="87739"/>
            <a:ext cx="7992888" cy="1762021"/>
          </a:xfrm>
          <a:prstGeom prst="rect">
            <a:avLst/>
          </a:prstGeom>
        </p:spPr>
        <p:txBody>
          <a:bodyPr wrap="square">
            <a:spAutoFit/>
          </a:bodyPr>
          <a:lstStyle/>
          <a:p>
            <a:pPr marL="342900" marR="18415" lvl="0" indent="-342900" algn="just">
              <a:lnSpc>
                <a:spcPct val="115000"/>
              </a:lnSpc>
              <a:spcBef>
                <a:spcPts val="600"/>
              </a:spcBef>
              <a:spcAft>
                <a:spcPts val="0"/>
              </a:spcAft>
              <a:buFont typeface="+mj-lt"/>
              <a:buAutoNum type="arabicPeriod" startAt="3"/>
            </a:pPr>
            <a:r>
              <a:rPr lang="en-US" b="1" u="sng" spc="50" dirty="0">
                <a:solidFill>
                  <a:srgbClr val="FF0000"/>
                </a:solidFill>
                <a:latin typeface="Times New Roman" panose="02020603050405020304" pitchFamily="18" charset="0"/>
                <a:ea typeface="HiddenHorzOCR"/>
              </a:rPr>
              <a:t>β-</a:t>
            </a:r>
            <a:r>
              <a:rPr lang="en-US" b="1" u="sng" spc="50" dirty="0" err="1">
                <a:solidFill>
                  <a:srgbClr val="FF0000"/>
                </a:solidFill>
                <a:latin typeface="Times New Roman" panose="02020603050405020304" pitchFamily="18" charset="0"/>
                <a:ea typeface="HiddenHorzOCR"/>
              </a:rPr>
              <a:t>cristobalite</a:t>
            </a:r>
            <a:r>
              <a:rPr lang="en-US" b="1" u="sng" spc="50" dirty="0">
                <a:solidFill>
                  <a:srgbClr val="FF0000"/>
                </a:solidFill>
                <a:latin typeface="Times New Roman" panose="02020603050405020304" pitchFamily="18" charset="0"/>
                <a:ea typeface="HiddenHorzOCR"/>
              </a:rPr>
              <a:t> (silicate) structure</a:t>
            </a:r>
            <a:r>
              <a:rPr lang="en-US" spc="50" dirty="0">
                <a:solidFill>
                  <a:srgbClr val="FF0000"/>
                </a:solidFill>
                <a:latin typeface="Times New Roman" panose="02020603050405020304" pitchFamily="18" charset="0"/>
                <a:ea typeface="HiddenHorzOCR"/>
              </a:rPr>
              <a:t>- </a:t>
            </a:r>
            <a:r>
              <a:rPr lang="en-US" spc="50" dirty="0">
                <a:solidFill>
                  <a:srgbClr val="002060"/>
                </a:solidFill>
                <a:latin typeface="Times New Roman" panose="02020603050405020304" pitchFamily="18" charset="0"/>
                <a:ea typeface="HiddenHorzOCR"/>
              </a:rPr>
              <a:t>Silica (SiO</a:t>
            </a:r>
            <a:r>
              <a:rPr lang="en-US" spc="50" baseline="-25000" dirty="0">
                <a:solidFill>
                  <a:srgbClr val="002060"/>
                </a:solidFill>
                <a:latin typeface="Times New Roman" panose="02020603050405020304" pitchFamily="18" charset="0"/>
                <a:ea typeface="HiddenHorzOCR"/>
              </a:rPr>
              <a:t>2</a:t>
            </a:r>
            <a:r>
              <a:rPr lang="en-US" spc="50" dirty="0">
                <a:solidFill>
                  <a:srgbClr val="002060"/>
                </a:solidFill>
                <a:latin typeface="Times New Roman" panose="02020603050405020304" pitchFamily="18" charset="0"/>
                <a:ea typeface="HiddenHorzOCR"/>
              </a:rPr>
              <a:t>) exists </a:t>
            </a:r>
            <a:r>
              <a:rPr lang="en-US" b="1" spc="50" dirty="0">
                <a:solidFill>
                  <a:srgbClr val="0B550F"/>
                </a:solidFill>
                <a:latin typeface="Times New Roman" panose="02020603050405020304" pitchFamily="18" charset="0"/>
                <a:ea typeface="HiddenHorzOCR"/>
              </a:rPr>
              <a:t>in six different crystalline forms</a:t>
            </a:r>
            <a:r>
              <a:rPr lang="en-US" spc="50" dirty="0">
                <a:solidFill>
                  <a:srgbClr val="002060"/>
                </a:solidFill>
                <a:latin typeface="Times New Roman" panose="02020603050405020304" pitchFamily="18" charset="0"/>
                <a:ea typeface="HiddenHorzOCR"/>
              </a:rPr>
              <a:t> as </a:t>
            </a:r>
            <a:r>
              <a:rPr lang="en-US" b="1" spc="50" dirty="0">
                <a:solidFill>
                  <a:srgbClr val="CC0099"/>
                </a:solidFill>
                <a:latin typeface="Times New Roman" panose="02020603050405020304" pitchFamily="18" charset="0"/>
                <a:ea typeface="HiddenHorzOCR"/>
              </a:rPr>
              <a:t>α and β quartz</a:t>
            </a:r>
            <a:r>
              <a:rPr lang="en-US" spc="50" dirty="0">
                <a:solidFill>
                  <a:srgbClr val="002060"/>
                </a:solidFill>
                <a:latin typeface="Times New Roman" panose="02020603050405020304" pitchFamily="18" charset="0"/>
                <a:ea typeface="HiddenHorzOCR"/>
              </a:rPr>
              <a:t>, </a:t>
            </a:r>
            <a:r>
              <a:rPr lang="en-US" b="1" spc="50" dirty="0">
                <a:solidFill>
                  <a:srgbClr val="0B550F"/>
                </a:solidFill>
                <a:latin typeface="Times New Roman" panose="02020603050405020304" pitchFamily="18" charset="0"/>
                <a:ea typeface="HiddenHorzOCR"/>
              </a:rPr>
              <a:t>α and β </a:t>
            </a:r>
            <a:r>
              <a:rPr lang="en-US" b="1" spc="50" dirty="0" err="1">
                <a:solidFill>
                  <a:srgbClr val="0B550F"/>
                </a:solidFill>
                <a:latin typeface="Times New Roman" panose="02020603050405020304" pitchFamily="18" charset="0"/>
                <a:ea typeface="HiddenHorzOCR"/>
              </a:rPr>
              <a:t>cristobalite</a:t>
            </a:r>
            <a:r>
              <a:rPr lang="en-US" b="1" spc="50" dirty="0">
                <a:solidFill>
                  <a:srgbClr val="0B550F"/>
                </a:solidFill>
                <a:latin typeface="Times New Roman" panose="02020603050405020304" pitchFamily="18" charset="0"/>
                <a:ea typeface="HiddenHorzOCR"/>
              </a:rPr>
              <a:t> </a:t>
            </a:r>
            <a:r>
              <a:rPr lang="en-US" spc="50" dirty="0">
                <a:solidFill>
                  <a:srgbClr val="002060"/>
                </a:solidFill>
                <a:latin typeface="Times New Roman" panose="02020603050405020304" pitchFamily="18" charset="0"/>
                <a:ea typeface="HiddenHorzOCR"/>
              </a:rPr>
              <a:t>and </a:t>
            </a:r>
            <a:r>
              <a:rPr lang="en-US" b="1" spc="50" dirty="0">
                <a:solidFill>
                  <a:srgbClr val="CC0099"/>
                </a:solidFill>
                <a:latin typeface="Times New Roman" panose="02020603050405020304" pitchFamily="18" charset="0"/>
                <a:ea typeface="HiddenHorzOCR"/>
              </a:rPr>
              <a:t>α and β </a:t>
            </a:r>
            <a:r>
              <a:rPr lang="en-US" b="1" spc="50" dirty="0" err="1">
                <a:solidFill>
                  <a:srgbClr val="CC0099"/>
                </a:solidFill>
                <a:latin typeface="Times New Roman" panose="02020603050405020304" pitchFamily="18" charset="0"/>
                <a:ea typeface="HiddenHorzOCR"/>
              </a:rPr>
              <a:t>tridymite</a:t>
            </a:r>
            <a:r>
              <a:rPr lang="en-US" b="1" spc="50" dirty="0">
                <a:solidFill>
                  <a:srgbClr val="CC0099"/>
                </a:solidFill>
                <a:latin typeface="Times New Roman" panose="02020603050405020304" pitchFamily="18" charset="0"/>
                <a:ea typeface="HiddenHorzOCR"/>
              </a:rPr>
              <a:t>. </a:t>
            </a:r>
          </a:p>
          <a:p>
            <a:pPr marR="18415" lvl="0" algn="just">
              <a:lnSpc>
                <a:spcPct val="115000"/>
              </a:lnSpc>
              <a:spcBef>
                <a:spcPts val="600"/>
              </a:spcBef>
              <a:spcAft>
                <a:spcPts val="0"/>
              </a:spcAft>
            </a:pPr>
            <a:r>
              <a:rPr lang="en-US" spc="50" dirty="0">
                <a:solidFill>
                  <a:srgbClr val="002060"/>
                </a:solidFill>
                <a:latin typeface="Times New Roman" panose="02020603050405020304" pitchFamily="18" charset="0"/>
                <a:ea typeface="Times New Roman" panose="02020603050405020304" pitchFamily="18" charset="0"/>
              </a:rPr>
              <a:t>In the unit cell of </a:t>
            </a:r>
            <a:r>
              <a:rPr lang="en-US" spc="50" dirty="0">
                <a:solidFill>
                  <a:srgbClr val="002060"/>
                </a:solidFill>
                <a:latin typeface="Times New Roman" panose="02020603050405020304" pitchFamily="18" charset="0"/>
                <a:ea typeface="HiddenHorzOCR"/>
              </a:rPr>
              <a:t>β-</a:t>
            </a:r>
            <a:r>
              <a:rPr lang="en-US" spc="50" dirty="0" err="1">
                <a:solidFill>
                  <a:srgbClr val="002060"/>
                </a:solidFill>
                <a:latin typeface="Times New Roman" panose="02020603050405020304" pitchFamily="18" charset="0"/>
                <a:ea typeface="HiddenHorzOCR"/>
              </a:rPr>
              <a:t>cristobalite</a:t>
            </a:r>
            <a:r>
              <a:rPr lang="en-US" spc="50" dirty="0">
                <a:solidFill>
                  <a:srgbClr val="002060"/>
                </a:solidFill>
                <a:latin typeface="Times New Roman" panose="02020603050405020304" pitchFamily="18" charset="0"/>
                <a:ea typeface="HiddenHorzOCR"/>
              </a:rPr>
              <a:t>, </a:t>
            </a:r>
            <a:r>
              <a:rPr lang="en-US" spc="50" dirty="0">
                <a:solidFill>
                  <a:srgbClr val="002060"/>
                </a:solidFill>
                <a:latin typeface="Times New Roman" panose="02020603050405020304" pitchFamily="18" charset="0"/>
                <a:ea typeface="Times New Roman" panose="02020603050405020304" pitchFamily="18" charset="0"/>
              </a:rPr>
              <a:t> the </a:t>
            </a:r>
            <a:r>
              <a:rPr lang="en-US" b="1" spc="50" dirty="0">
                <a:solidFill>
                  <a:srgbClr val="055B19"/>
                </a:solidFill>
                <a:latin typeface="Times New Roman" panose="02020603050405020304" pitchFamily="18" charset="0"/>
                <a:ea typeface="Times New Roman" panose="02020603050405020304" pitchFamily="18" charset="0"/>
              </a:rPr>
              <a:t>oxygen ions are represented by hollow circles </a:t>
            </a:r>
            <a:r>
              <a:rPr lang="en-US" spc="50" dirty="0">
                <a:solidFill>
                  <a:srgbClr val="002060"/>
                </a:solidFill>
                <a:latin typeface="Times New Roman" panose="02020603050405020304" pitchFamily="18" charset="0"/>
                <a:ea typeface="Times New Roman" panose="02020603050405020304" pitchFamily="18" charset="0"/>
              </a:rPr>
              <a:t>and </a:t>
            </a:r>
            <a:r>
              <a:rPr lang="en-US" b="1" spc="50" dirty="0">
                <a:solidFill>
                  <a:srgbClr val="055B19"/>
                </a:solidFill>
                <a:latin typeface="Times New Roman" panose="02020603050405020304" pitchFamily="18" charset="0"/>
                <a:ea typeface="Times New Roman" panose="02020603050405020304" pitchFamily="18" charset="0"/>
              </a:rPr>
              <a:t>silicon ions are represented by solid circles.</a:t>
            </a:r>
          </a:p>
        </p:txBody>
      </p:sp>
      <p:pic>
        <p:nvPicPr>
          <p:cNvPr id="5" name="Picture 4">
            <a:extLst>
              <a:ext uri="{FF2B5EF4-FFF2-40B4-BE49-F238E27FC236}">
                <a16:creationId xmlns:a16="http://schemas.microsoft.com/office/drawing/2014/main" id="{989B93C7-CF71-49EF-B023-3BC59AD63AE8}"/>
              </a:ext>
            </a:extLst>
          </p:cNvPr>
          <p:cNvPicPr/>
          <p:nvPr/>
        </p:nvPicPr>
        <p:blipFill rotWithShape="1">
          <a:blip r:embed="rId2">
            <a:biLevel thresh="75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b="8517"/>
          <a:stretch/>
        </p:blipFill>
        <p:spPr bwMode="auto">
          <a:xfrm>
            <a:off x="971600" y="1849760"/>
            <a:ext cx="3888432" cy="352345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698779C9-154A-4901-84D3-BEB7434ACE68}"/>
                  </a:ext>
                </a:extLst>
              </p:cNvPr>
              <p:cNvSpPr/>
              <p:nvPr/>
            </p:nvSpPr>
            <p:spPr>
              <a:xfrm>
                <a:off x="4593610" y="1723249"/>
                <a:ext cx="4370878" cy="3454728"/>
              </a:xfrm>
              <a:prstGeom prst="rect">
                <a:avLst/>
              </a:prstGeom>
            </p:spPr>
            <p:txBody>
              <a:bodyPr wrap="square">
                <a:spAutoFit/>
              </a:bodyPr>
              <a:lstStyle/>
              <a:p>
                <a:pPr marL="228600" marR="18415" algn="just">
                  <a:lnSpc>
                    <a:spcPct val="115000"/>
                  </a:lnSpc>
                  <a:spcBef>
                    <a:spcPts val="0"/>
                  </a:spcBef>
                  <a:spcAft>
                    <a:spcPts val="0"/>
                  </a:spcAft>
                </a:pPr>
                <a:r>
                  <a:rPr lang="en-US" dirty="0">
                    <a:solidFill>
                      <a:srgbClr val="002060"/>
                    </a:solidFill>
                    <a:latin typeface="Times New Roman" panose="02020603050405020304" pitchFamily="18" charset="0"/>
                    <a:ea typeface="Times New Roman" panose="02020603050405020304" pitchFamily="18" charset="0"/>
                  </a:rPr>
                  <a:t>In SiO</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ionic compound, the </a:t>
                </a:r>
                <a:r>
                  <a:rPr lang="en-US" b="1" dirty="0">
                    <a:solidFill>
                      <a:srgbClr val="0B550F"/>
                    </a:solidFill>
                    <a:latin typeface="Times New Roman" panose="02020603050405020304" pitchFamily="18" charset="0"/>
                    <a:ea typeface="Times New Roman" panose="02020603050405020304" pitchFamily="18" charset="0"/>
                  </a:rPr>
                  <a:t>ionic radius of Si</a:t>
                </a:r>
                <a:r>
                  <a:rPr lang="en-US" b="1" baseline="30000" dirty="0">
                    <a:solidFill>
                      <a:srgbClr val="0B550F"/>
                    </a:solidFill>
                    <a:latin typeface="Times New Roman" panose="02020603050405020304" pitchFamily="18" charset="0"/>
                    <a:ea typeface="Times New Roman" panose="02020603050405020304" pitchFamily="18" charset="0"/>
                  </a:rPr>
                  <a:t>4+</a:t>
                </a:r>
                <a:r>
                  <a:rPr lang="en-US" b="1" dirty="0">
                    <a:solidFill>
                      <a:srgbClr val="0B550F"/>
                    </a:solidFill>
                    <a:latin typeface="Times New Roman" panose="02020603050405020304" pitchFamily="18" charset="0"/>
                    <a:ea typeface="Times New Roman" panose="02020603050405020304" pitchFamily="18" charset="0"/>
                  </a:rPr>
                  <a:t> ion is 0.58 A</a:t>
                </a:r>
                <a:r>
                  <a:rPr lang="en-US" b="1" baseline="30000" dirty="0">
                    <a:solidFill>
                      <a:srgbClr val="0B550F"/>
                    </a:solidFill>
                    <a:latin typeface="Times New Roman" panose="02020603050405020304" pitchFamily="18" charset="0"/>
                    <a:ea typeface="Times New Roman" panose="02020603050405020304" pitchFamily="18" charset="0"/>
                  </a:rPr>
                  <a:t>0</a:t>
                </a:r>
                <a:r>
                  <a:rPr lang="en-US" dirty="0">
                    <a:solidFill>
                      <a:srgbClr val="002060"/>
                    </a:solidFill>
                    <a:latin typeface="Times New Roman" panose="02020603050405020304" pitchFamily="18" charset="0"/>
                    <a:ea typeface="Times New Roman" panose="02020603050405020304" pitchFamily="18" charset="0"/>
                  </a:rPr>
                  <a:t>and </a:t>
                </a:r>
                <a:r>
                  <a:rPr lang="en-US" b="1" dirty="0">
                    <a:solidFill>
                      <a:srgbClr val="0B550F"/>
                    </a:solidFill>
                    <a:latin typeface="Times New Roman" panose="02020603050405020304" pitchFamily="18" charset="0"/>
                    <a:ea typeface="Times New Roman" panose="02020603050405020304" pitchFamily="18" charset="0"/>
                  </a:rPr>
                  <a:t>the ionic radius of O</a:t>
                </a:r>
                <a:r>
                  <a:rPr lang="en-US" b="1" baseline="30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ion is 1.40A</a:t>
                </a:r>
                <a:r>
                  <a:rPr lang="en-US" b="1" baseline="30000" dirty="0">
                    <a:solidFill>
                      <a:srgbClr val="0B550F"/>
                    </a:solidFill>
                    <a:latin typeface="Times New Roman" panose="02020603050405020304" pitchFamily="18" charset="0"/>
                    <a:ea typeface="Times New Roman" panose="02020603050405020304" pitchFamily="18" charset="0"/>
                  </a:rPr>
                  <a:t>0</a:t>
                </a:r>
                <a:r>
                  <a:rPr lang="en-US" b="1" dirty="0">
                    <a:solidFill>
                      <a:srgbClr val="0B550F"/>
                    </a:solidFill>
                    <a:latin typeface="Times New Roman" panose="02020603050405020304" pitchFamily="18" charset="0"/>
                    <a:ea typeface="Times New Roman" panose="02020603050405020304" pitchFamily="18" charset="0"/>
                  </a:rPr>
                  <a:t>.</a:t>
                </a:r>
                <a:r>
                  <a:rPr lang="en-US" dirty="0">
                    <a:solidFill>
                      <a:srgbClr val="002060"/>
                    </a:solidFill>
                    <a:latin typeface="Times New Roman" panose="02020603050405020304" pitchFamily="18" charset="0"/>
                    <a:ea typeface="Times New Roman" panose="02020603050405020304" pitchFamily="18" charset="0"/>
                  </a:rPr>
                  <a:t> Hence radius ratio </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Radius</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of</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Si</m:t>
                            </m:r>
                          </m:e>
                          <m:sup>
                            <m:r>
                              <a:rPr lang="en-US" sz="2000" baseline="30000">
                                <a:solidFill>
                                  <a:srgbClr val="002060"/>
                                </a:solidFill>
                                <a:effectLst/>
                                <a:latin typeface="Cambria Math" panose="02040503050406030204" pitchFamily="18" charset="0"/>
                                <a:ea typeface="Times New Roman" panose="02020603050405020304" pitchFamily="18" charset="0"/>
                              </a:rPr>
                              <m:t>4+</m:t>
                            </m:r>
                          </m:sup>
                        </m:sSup>
                      </m:num>
                      <m:den>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Radius</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of</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O</m:t>
                            </m:r>
                          </m:e>
                          <m:sup>
                            <m:r>
                              <a:rPr lang="en-US" sz="2000" baseline="30000">
                                <a:solidFill>
                                  <a:srgbClr val="002060"/>
                                </a:solidFill>
                                <a:effectLst/>
                                <a:latin typeface="Cambria Math" panose="02040503050406030204" pitchFamily="18" charset="0"/>
                                <a:ea typeface="Times New Roman" panose="02020603050405020304" pitchFamily="18" charset="0"/>
                              </a:rPr>
                              <m:t>2</m:t>
                            </m:r>
                            <m:r>
                              <a:rPr lang="en-US" sz="2000" i="1"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Si</m:t>
                            </m:r>
                          </m:e>
                          <m:sup>
                            <m:r>
                              <a:rPr lang="en-US" sz="2000" baseline="30000">
                                <a:solidFill>
                                  <a:srgbClr val="002060"/>
                                </a:solidFill>
                                <a:effectLst/>
                                <a:latin typeface="Cambria Math" panose="02040503050406030204" pitchFamily="18" charset="0"/>
                                <a:ea typeface="Times New Roman" panose="02020603050405020304" pitchFamily="18" charset="0"/>
                              </a:rPr>
                              <m:t>4+</m:t>
                            </m:r>
                          </m:sup>
                        </m:sSup>
                      </m:num>
                      <m:den>
                        <m:r>
                          <a:rPr lang="en-US" sz="2000" i="1">
                            <a:solidFill>
                              <a:srgbClr val="002060"/>
                            </a:solidFill>
                            <a:effectLst/>
                            <a:latin typeface="Cambria Math" panose="02040503050406030204" pitchFamily="18" charset="0"/>
                            <a:ea typeface="Times New Roman" panose="02020603050405020304" pitchFamily="18" charset="0"/>
                          </a:rPr>
                          <m:t>𝑟</m:t>
                        </m:r>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O</m:t>
                            </m:r>
                          </m:e>
                          <m:sup>
                            <m:r>
                              <a:rPr lang="en-US" sz="2000" baseline="30000">
                                <a:solidFill>
                                  <a:srgbClr val="002060"/>
                                </a:solidFill>
                                <a:effectLst/>
                                <a:latin typeface="Cambria Math" panose="02040503050406030204" pitchFamily="18" charset="0"/>
                                <a:ea typeface="Times New Roman" panose="02020603050405020304" pitchFamily="18" charset="0"/>
                              </a:rPr>
                              <m:t>2</m:t>
                            </m:r>
                            <m:r>
                              <a:rPr lang="en-US" sz="2000" i="1"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sz="2000" dirty="0">
                    <a:solidFill>
                      <a:srgbClr val="002060"/>
                    </a:solidFill>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r>
                          <a:rPr lang="en-US" sz="2000" b="1" i="1" u="sng">
                            <a:solidFill>
                              <a:srgbClr val="002060"/>
                            </a:solidFill>
                            <a:effectLst/>
                            <a:latin typeface="Cambria Math" panose="02040503050406030204" pitchFamily="18" charset="0"/>
                            <a:ea typeface="Times New Roman" panose="02020603050405020304" pitchFamily="18" charset="0"/>
                          </a:rPr>
                          <m:t>𝟎</m:t>
                        </m:r>
                        <m:r>
                          <a:rPr lang="en-US" sz="2000" b="1" i="1" u="sng">
                            <a:solidFill>
                              <a:srgbClr val="002060"/>
                            </a:solidFill>
                            <a:effectLst/>
                            <a:latin typeface="Cambria Math" panose="02040503050406030204" pitchFamily="18" charset="0"/>
                            <a:ea typeface="Times New Roman" panose="02020603050405020304" pitchFamily="18" charset="0"/>
                          </a:rPr>
                          <m:t>.</m:t>
                        </m:r>
                        <m:r>
                          <a:rPr lang="en-US" sz="2000" b="1" i="1" u="sng">
                            <a:solidFill>
                              <a:srgbClr val="002060"/>
                            </a:solidFill>
                            <a:effectLst/>
                            <a:latin typeface="Cambria Math" panose="02040503050406030204" pitchFamily="18" charset="0"/>
                            <a:ea typeface="Times New Roman" panose="02020603050405020304" pitchFamily="18" charset="0"/>
                          </a:rPr>
                          <m:t>𝟓𝟖</m:t>
                        </m:r>
                      </m:num>
                      <m:den>
                        <m:r>
                          <a:rPr lang="en-US" sz="2000" i="1">
                            <a:solidFill>
                              <a:srgbClr val="002060"/>
                            </a:solidFill>
                            <a:effectLst/>
                            <a:latin typeface="Cambria Math" panose="02040503050406030204" pitchFamily="18" charset="0"/>
                            <a:ea typeface="Times New Roman" panose="02020603050405020304" pitchFamily="18" charset="0"/>
                          </a:rPr>
                          <m:t>1.40</m:t>
                        </m:r>
                      </m:den>
                    </m:f>
                  </m:oMath>
                </a14:m>
                <a:r>
                  <a:rPr lang="en-US" sz="2000" dirty="0">
                    <a:solidFill>
                      <a:srgbClr val="002060"/>
                    </a:solidFill>
                    <a:effectLst/>
                    <a:latin typeface="Times New Roman" panose="02020603050405020304" pitchFamily="18" charset="0"/>
                    <a:ea typeface="Times New Roman" panose="02020603050405020304" pitchFamily="18" charset="0"/>
                  </a:rPr>
                  <a:t>  = </a:t>
                </a:r>
                <a:r>
                  <a:rPr lang="en-US" b="1" dirty="0">
                    <a:solidFill>
                      <a:srgbClr val="CC0099"/>
                    </a:solidFill>
                    <a:latin typeface="Times New Roman" panose="02020603050405020304" pitchFamily="18" charset="0"/>
                    <a:ea typeface="Times New Roman" panose="02020603050405020304" pitchFamily="18" charset="0"/>
                  </a:rPr>
                  <a:t>0.410.</a:t>
                </a:r>
                <a:r>
                  <a:rPr lang="en-US" dirty="0">
                    <a:solidFill>
                      <a:srgbClr val="002060"/>
                    </a:solidFill>
                    <a:latin typeface="Times New Roman" panose="02020603050405020304" pitchFamily="18" charset="0"/>
                    <a:ea typeface="Times New Roman" panose="02020603050405020304" pitchFamily="18" charset="0"/>
                  </a:rPr>
                  <a:t> The radius ratio value 0.410 is in between </a:t>
                </a:r>
                <a:r>
                  <a:rPr lang="en-US" b="1" dirty="0">
                    <a:solidFill>
                      <a:srgbClr val="CC0099"/>
                    </a:solidFill>
                    <a:latin typeface="Times New Roman" panose="02020603050405020304" pitchFamily="18" charset="0"/>
                    <a:ea typeface="Times New Roman" panose="02020603050405020304" pitchFamily="18" charset="0"/>
                  </a:rPr>
                  <a:t>0.225 to 0.414 suggest tetrahedral arrangement and co-ordination number of Si</a:t>
                </a:r>
                <a:r>
                  <a:rPr lang="en-US" b="1" baseline="30000" dirty="0">
                    <a:solidFill>
                      <a:srgbClr val="CC0099"/>
                    </a:solidFill>
                    <a:latin typeface="Times New Roman" panose="02020603050405020304" pitchFamily="18" charset="0"/>
                    <a:ea typeface="Times New Roman" panose="02020603050405020304" pitchFamily="18" charset="0"/>
                  </a:rPr>
                  <a:t>4+</a:t>
                </a:r>
                <a:r>
                  <a:rPr lang="en-US" b="1" dirty="0">
                    <a:solidFill>
                      <a:srgbClr val="CC0099"/>
                    </a:solidFill>
                    <a:latin typeface="Times New Roman" panose="02020603050405020304" pitchFamily="18" charset="0"/>
                    <a:ea typeface="Times New Roman" panose="02020603050405020304" pitchFamily="18" charset="0"/>
                  </a:rPr>
                  <a:t> ion is four. </a:t>
                </a:r>
                <a:r>
                  <a:rPr lang="en-US" dirty="0">
                    <a:solidFill>
                      <a:srgbClr val="002060"/>
                    </a:solidFill>
                    <a:latin typeface="Times New Roman" panose="02020603050405020304" pitchFamily="18" charset="0"/>
                    <a:ea typeface="Times New Roman" panose="02020603050405020304" pitchFamily="18" charset="0"/>
                  </a:rPr>
                  <a:t>Therefore each </a:t>
                </a:r>
                <a:r>
                  <a:rPr lang="en-US" b="1" dirty="0">
                    <a:solidFill>
                      <a:srgbClr val="055B19"/>
                    </a:solidFill>
                    <a:latin typeface="Times New Roman" panose="02020603050405020304" pitchFamily="18" charset="0"/>
                    <a:ea typeface="Times New Roman" panose="02020603050405020304" pitchFamily="18" charset="0"/>
                  </a:rPr>
                  <a:t>Si</a:t>
                </a:r>
                <a:r>
                  <a:rPr lang="en-US" b="1" baseline="30000" dirty="0">
                    <a:solidFill>
                      <a:srgbClr val="055B19"/>
                    </a:solidFill>
                    <a:latin typeface="Times New Roman" panose="02020603050405020304" pitchFamily="18" charset="0"/>
                    <a:ea typeface="Times New Roman" panose="02020603050405020304" pitchFamily="18" charset="0"/>
                  </a:rPr>
                  <a:t>4+</a:t>
                </a:r>
                <a:r>
                  <a:rPr lang="en-US" b="1" dirty="0">
                    <a:solidFill>
                      <a:srgbClr val="055B19"/>
                    </a:solidFill>
                    <a:latin typeface="Times New Roman" panose="02020603050405020304" pitchFamily="18" charset="0"/>
                    <a:ea typeface="Times New Roman" panose="02020603050405020304" pitchFamily="18" charset="0"/>
                  </a:rPr>
                  <a:t> ion is surrounded by four O</a:t>
                </a:r>
                <a:r>
                  <a:rPr lang="en-US" b="1" baseline="30000" dirty="0">
                    <a:solidFill>
                      <a:srgbClr val="055B19"/>
                    </a:solidFill>
                    <a:latin typeface="Times New Roman" panose="02020603050405020304" pitchFamily="18" charset="0"/>
                    <a:ea typeface="Times New Roman" panose="02020603050405020304" pitchFamily="18" charset="0"/>
                  </a:rPr>
                  <a:t>2- </a:t>
                </a:r>
                <a:r>
                  <a:rPr lang="en-US" b="1" dirty="0">
                    <a:solidFill>
                      <a:srgbClr val="055B19"/>
                    </a:solidFill>
                    <a:latin typeface="Times New Roman" panose="02020603050405020304" pitchFamily="18" charset="0"/>
                    <a:ea typeface="Times New Roman" panose="02020603050405020304" pitchFamily="18" charset="0"/>
                  </a:rPr>
                  <a:t> ions </a:t>
                </a:r>
                <a:r>
                  <a:rPr lang="en-US" dirty="0">
                    <a:solidFill>
                      <a:srgbClr val="002060"/>
                    </a:solidFill>
                    <a:latin typeface="Times New Roman" panose="02020603050405020304" pitchFamily="18" charset="0"/>
                    <a:ea typeface="Times New Roman" panose="02020603050405020304" pitchFamily="18" charset="0"/>
                  </a:rPr>
                  <a:t>and</a:t>
                </a:r>
                <a:r>
                  <a:rPr lang="en-US" b="1" dirty="0">
                    <a:solidFill>
                      <a:srgbClr val="0B550F"/>
                    </a:solidFill>
                    <a:latin typeface="Times New Roman" panose="02020603050405020304" pitchFamily="18" charset="0"/>
                    <a:ea typeface="Times New Roman" panose="02020603050405020304" pitchFamily="18" charset="0"/>
                  </a:rPr>
                  <a:t>each O</a:t>
                </a:r>
                <a:r>
                  <a:rPr lang="en-US" b="1" baseline="30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ion is surrounded by two Si</a:t>
                </a:r>
                <a:r>
                  <a:rPr lang="en-US" b="1" baseline="30000" dirty="0">
                    <a:solidFill>
                      <a:srgbClr val="0B550F"/>
                    </a:solidFill>
                    <a:latin typeface="Times New Roman" panose="02020603050405020304" pitchFamily="18" charset="0"/>
                    <a:ea typeface="Times New Roman" panose="02020603050405020304" pitchFamily="18" charset="0"/>
                  </a:rPr>
                  <a:t>4+</a:t>
                </a:r>
                <a:r>
                  <a:rPr lang="en-US" b="1" dirty="0">
                    <a:solidFill>
                      <a:srgbClr val="0B550F"/>
                    </a:solidFill>
                    <a:latin typeface="Times New Roman" panose="02020603050405020304" pitchFamily="18" charset="0"/>
                    <a:ea typeface="Times New Roman" panose="02020603050405020304" pitchFamily="18" charset="0"/>
                  </a:rPr>
                  <a:t> ions</a:t>
                </a:r>
                <a:endParaRPr lang="en-US" dirty="0">
                  <a:solidFill>
                    <a:srgbClr val="002060"/>
                  </a:solidFill>
                  <a:latin typeface="Times New Roman" panose="02020603050405020304" pitchFamily="18" charset="0"/>
                  <a:ea typeface="Times New Roman" panose="02020603050405020304" pitchFamily="18" charset="0"/>
                </a:endParaRPr>
              </a:p>
            </p:txBody>
          </p:sp>
        </mc:Choice>
        <mc:Fallback xmlns="">
          <p:sp>
            <p:nvSpPr>
              <p:cNvPr id="6" name="Rectangle 5">
                <a:extLst>
                  <a:ext uri="{FF2B5EF4-FFF2-40B4-BE49-F238E27FC236}">
                    <a16:creationId xmlns:a14="http://schemas.microsoft.com/office/drawing/2010/main" xmlns="" xmlns:a16="http://schemas.microsoft.com/office/drawing/2014/main" id="{698779C9-154A-4901-84D3-BEB7434ACE68}"/>
                  </a:ext>
                </a:extLst>
              </p:cNvPr>
              <p:cNvSpPr>
                <a:spLocks noRot="1" noChangeAspect="1" noMove="1" noResize="1" noEditPoints="1" noAdjustHandles="1" noChangeArrowheads="1" noChangeShapeType="1" noTextEdit="1"/>
              </p:cNvSpPr>
              <p:nvPr/>
            </p:nvSpPr>
            <p:spPr>
              <a:xfrm>
                <a:off x="4593610" y="1723249"/>
                <a:ext cx="4370878" cy="3454728"/>
              </a:xfrm>
              <a:prstGeom prst="rect">
                <a:avLst/>
              </a:prstGeom>
              <a:blipFill>
                <a:blip r:embed="rId4"/>
                <a:stretch>
                  <a:fillRect t="-530" r="-697" b="-1943"/>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6A49B3BB-5333-4AD4-81CD-E8301DEBB66B}"/>
              </a:ext>
            </a:extLst>
          </p:cNvPr>
          <p:cNvSpPr/>
          <p:nvPr/>
        </p:nvSpPr>
        <p:spPr>
          <a:xfrm>
            <a:off x="1000100" y="5373216"/>
            <a:ext cx="7964388" cy="729430"/>
          </a:xfrm>
          <a:prstGeom prst="rect">
            <a:avLst/>
          </a:prstGeom>
        </p:spPr>
        <p:txBody>
          <a:bodyPr wrap="square">
            <a:spAutoFit/>
          </a:bodyPr>
          <a:lstStyle/>
          <a:p>
            <a:pPr marL="228600" marR="18415" algn="just">
              <a:lnSpc>
                <a:spcPct val="115000"/>
              </a:lnSpc>
              <a:spcBef>
                <a:spcPts val="0"/>
              </a:spcBef>
              <a:spcAft>
                <a:spcPts val="0"/>
              </a:spcAft>
            </a:pPr>
            <a:r>
              <a:rPr lang="en-US" dirty="0">
                <a:solidFill>
                  <a:srgbClr val="002060"/>
                </a:solidFill>
                <a:latin typeface="Times New Roman" panose="02020603050405020304" pitchFamily="18" charset="0"/>
                <a:ea typeface="Times New Roman" panose="02020603050405020304" pitchFamily="18" charset="0"/>
              </a:rPr>
              <a:t>which indicate that co-ordination number of Si</a:t>
            </a:r>
            <a:r>
              <a:rPr lang="en-US" baseline="30000" dirty="0">
                <a:solidFill>
                  <a:srgbClr val="002060"/>
                </a:solidFill>
                <a:latin typeface="Times New Roman" panose="02020603050405020304" pitchFamily="18" charset="0"/>
                <a:ea typeface="Times New Roman" panose="02020603050405020304" pitchFamily="18" charset="0"/>
              </a:rPr>
              <a:t>4+</a:t>
            </a:r>
            <a:r>
              <a:rPr lang="en-US" dirty="0">
                <a:solidFill>
                  <a:srgbClr val="002060"/>
                </a:solidFill>
                <a:latin typeface="Times New Roman" panose="02020603050405020304" pitchFamily="18" charset="0"/>
                <a:ea typeface="Times New Roman" panose="02020603050405020304" pitchFamily="18" charset="0"/>
              </a:rPr>
              <a:t>is 4 and co-ordination number of O</a:t>
            </a:r>
            <a:r>
              <a:rPr lang="en-US" baseline="30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ions is 2. </a:t>
            </a:r>
            <a:r>
              <a:rPr lang="en-US" b="1" dirty="0">
                <a:solidFill>
                  <a:srgbClr val="CC0099"/>
                </a:solidFill>
                <a:latin typeface="Times New Roman" panose="02020603050405020304" pitchFamily="18" charset="0"/>
                <a:ea typeface="Times New Roman" panose="02020603050405020304" pitchFamily="18" charset="0"/>
              </a:rPr>
              <a:t>Therefore SiO</a:t>
            </a:r>
            <a:r>
              <a:rPr lang="en-US" b="1" baseline="-25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shows 4:2 arrangement or structure.</a:t>
            </a:r>
          </a:p>
        </p:txBody>
      </p:sp>
    </p:spTree>
    <p:extLst>
      <p:ext uri="{BB962C8B-B14F-4D97-AF65-F5344CB8AC3E}">
        <p14:creationId xmlns:p14="http://schemas.microsoft.com/office/powerpoint/2010/main" val="1802111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824B52-478B-49ED-ADB0-786C25B5D058}"/>
              </a:ext>
            </a:extLst>
          </p:cNvPr>
          <p:cNvSpPr/>
          <p:nvPr/>
        </p:nvSpPr>
        <p:spPr>
          <a:xfrm>
            <a:off x="899592" y="188640"/>
            <a:ext cx="8064896" cy="2455865"/>
          </a:xfrm>
          <a:prstGeom prst="rect">
            <a:avLst/>
          </a:prstGeom>
        </p:spPr>
        <p:txBody>
          <a:bodyPr wrap="square">
            <a:spAutoFit/>
          </a:bodyPr>
          <a:lstStyle/>
          <a:p>
            <a:pPr marL="514350" marR="18415" indent="-285750" algn="just">
              <a:lnSpc>
                <a:spcPct val="115000"/>
              </a:lnSpc>
              <a:spcBef>
                <a:spcPts val="0"/>
              </a:spcBef>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HiddenHorzOCR"/>
              </a:rPr>
              <a:t>The </a:t>
            </a:r>
            <a:r>
              <a:rPr lang="en-US" b="1" dirty="0">
                <a:solidFill>
                  <a:srgbClr val="CC0099"/>
                </a:solidFill>
                <a:latin typeface="Times New Roman" panose="02020603050405020304" pitchFamily="18" charset="0"/>
                <a:ea typeface="HiddenHorzOCR"/>
              </a:rPr>
              <a:t>β-</a:t>
            </a:r>
            <a:r>
              <a:rPr lang="en-US" b="1" dirty="0" err="1">
                <a:solidFill>
                  <a:srgbClr val="CC0099"/>
                </a:solidFill>
                <a:latin typeface="Times New Roman" panose="02020603050405020304" pitchFamily="18" charset="0"/>
                <a:ea typeface="HiddenHorzOCR"/>
              </a:rPr>
              <a:t>cristobalite</a:t>
            </a:r>
            <a:r>
              <a:rPr lang="en-US" b="1" dirty="0">
                <a:solidFill>
                  <a:srgbClr val="CC0099"/>
                </a:solidFill>
                <a:latin typeface="Times New Roman" panose="02020603050405020304" pitchFamily="18" charset="0"/>
                <a:ea typeface="HiddenHorzOCR"/>
              </a:rPr>
              <a:t> structure is similar to zinc </a:t>
            </a:r>
            <a:r>
              <a:rPr lang="en-US" b="1" dirty="0" err="1">
                <a:solidFill>
                  <a:srgbClr val="CC0099"/>
                </a:solidFill>
                <a:latin typeface="Times New Roman" panose="02020603050405020304" pitchFamily="18" charset="0"/>
                <a:ea typeface="HiddenHorzOCR"/>
              </a:rPr>
              <a:t>blende</a:t>
            </a:r>
            <a:r>
              <a:rPr lang="en-US" b="1" dirty="0">
                <a:solidFill>
                  <a:srgbClr val="CC0099"/>
                </a:solidFill>
                <a:latin typeface="Times New Roman" panose="02020603050405020304" pitchFamily="18" charset="0"/>
                <a:ea typeface="HiddenHorzOCR"/>
              </a:rPr>
              <a:t> structure</a:t>
            </a:r>
            <a:r>
              <a:rPr lang="en-US" dirty="0">
                <a:solidFill>
                  <a:srgbClr val="002060"/>
                </a:solidFill>
                <a:latin typeface="Times New Roman" panose="02020603050405020304" pitchFamily="18" charset="0"/>
                <a:ea typeface="HiddenHorzOCR"/>
              </a:rPr>
              <a:t>, with </a:t>
            </a:r>
            <a:r>
              <a:rPr lang="en-US" b="1" dirty="0">
                <a:solidFill>
                  <a:srgbClr val="002060"/>
                </a:solidFill>
                <a:latin typeface="Times New Roman" panose="02020603050405020304" pitchFamily="18" charset="0"/>
                <a:ea typeface="HiddenHorzOCR"/>
              </a:rPr>
              <a:t>two interpenetrating close-packed lattices,</a:t>
            </a:r>
            <a:r>
              <a:rPr lang="en-US" dirty="0">
                <a:solidFill>
                  <a:srgbClr val="002060"/>
                </a:solidFill>
                <a:latin typeface="Times New Roman" panose="02020603050405020304" pitchFamily="18" charset="0"/>
                <a:ea typeface="HiddenHorzOCR"/>
              </a:rPr>
              <a:t> </a:t>
            </a:r>
          </a:p>
          <a:p>
            <a:pPr marL="514350" marR="18415" indent="-285750" algn="just">
              <a:lnSpc>
                <a:spcPct val="115000"/>
              </a:lnSpc>
              <a:spcBef>
                <a:spcPts val="0"/>
              </a:spcBef>
              <a:spcAft>
                <a:spcPts val="600"/>
              </a:spcAft>
              <a:buFont typeface="Arial" panose="020B0604020202020204" pitchFamily="34" charset="0"/>
              <a:buChar char="•"/>
            </a:pPr>
            <a:r>
              <a:rPr lang="en-US" b="1" dirty="0">
                <a:solidFill>
                  <a:srgbClr val="CC0099"/>
                </a:solidFill>
                <a:latin typeface="Times New Roman" panose="02020603050405020304" pitchFamily="18" charset="0"/>
                <a:ea typeface="HiddenHorzOCR"/>
              </a:rPr>
              <a:t>one lattice arising from Si occupying the S</a:t>
            </a:r>
            <a:r>
              <a:rPr lang="en-US" b="1" baseline="30000" dirty="0">
                <a:solidFill>
                  <a:srgbClr val="CC0099"/>
                </a:solidFill>
                <a:latin typeface="Times New Roman" panose="02020603050405020304" pitchFamily="18" charset="0"/>
                <a:ea typeface="HiddenHorzOCR"/>
              </a:rPr>
              <a:t>2-</a:t>
            </a:r>
            <a:r>
              <a:rPr lang="en-US" b="1" dirty="0">
                <a:solidFill>
                  <a:srgbClr val="CC0099"/>
                </a:solidFill>
                <a:latin typeface="Times New Roman" panose="02020603050405020304" pitchFamily="18" charset="0"/>
                <a:ea typeface="HiddenHorzOCR"/>
              </a:rPr>
              <a:t> positions and the other lattice from Si occupying the Zn</a:t>
            </a:r>
            <a:r>
              <a:rPr lang="en-US" b="1" baseline="30000" dirty="0">
                <a:solidFill>
                  <a:srgbClr val="CC0099"/>
                </a:solidFill>
                <a:latin typeface="Times New Roman" panose="02020603050405020304" pitchFamily="18" charset="0"/>
                <a:ea typeface="HiddenHorzOCR"/>
              </a:rPr>
              <a:t>2+</a:t>
            </a:r>
            <a:r>
              <a:rPr lang="en-US" b="1" dirty="0">
                <a:solidFill>
                  <a:srgbClr val="CC0099"/>
                </a:solidFill>
                <a:latin typeface="Times New Roman" panose="02020603050405020304" pitchFamily="18" charset="0"/>
                <a:ea typeface="HiddenHorzOCR"/>
              </a:rPr>
              <a:t> positions (i.e. the tetrahedral holes in the first lattice).</a:t>
            </a:r>
            <a:r>
              <a:rPr lang="en-US" dirty="0">
                <a:solidFill>
                  <a:srgbClr val="002060"/>
                </a:solidFill>
                <a:latin typeface="Times New Roman" panose="02020603050405020304" pitchFamily="18" charset="0"/>
                <a:ea typeface="HiddenHorzOCR"/>
              </a:rPr>
              <a:t> </a:t>
            </a:r>
          </a:p>
          <a:p>
            <a:pPr marL="514350" marR="18415" indent="-285750" algn="just">
              <a:lnSpc>
                <a:spcPct val="115000"/>
              </a:lnSpc>
              <a:spcBef>
                <a:spcPts val="0"/>
              </a:spcBef>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HiddenHorzOCR"/>
              </a:rPr>
              <a:t>The </a:t>
            </a:r>
            <a:r>
              <a:rPr lang="en-US" b="1" dirty="0">
                <a:solidFill>
                  <a:srgbClr val="055B19"/>
                </a:solidFill>
                <a:latin typeface="Times New Roman" panose="02020603050405020304" pitchFamily="18" charset="0"/>
                <a:ea typeface="HiddenHorzOCR"/>
              </a:rPr>
              <a:t>oxygen atoms lie midway between the Si atoms</a:t>
            </a:r>
            <a:r>
              <a:rPr lang="en-US" dirty="0">
                <a:solidFill>
                  <a:srgbClr val="002060"/>
                </a:solidFill>
                <a:latin typeface="Times New Roman" panose="02020603050405020304" pitchFamily="18" charset="0"/>
                <a:ea typeface="HiddenHorzOCR"/>
              </a:rPr>
              <a:t>, but </a:t>
            </a:r>
            <a:r>
              <a:rPr lang="en-US" b="1" dirty="0">
                <a:solidFill>
                  <a:srgbClr val="055B19"/>
                </a:solidFill>
                <a:latin typeface="Times New Roman" panose="02020603050405020304" pitchFamily="18" charset="0"/>
                <a:ea typeface="HiddenHorzOCR"/>
              </a:rPr>
              <a:t>are shifted slightly off the line joining the Si atoms hence the bond angle Si-O-Si is not 180°.</a:t>
            </a:r>
            <a:endParaRPr lang="en-US" b="1" dirty="0">
              <a:solidFill>
                <a:srgbClr val="055B19"/>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382259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17F6B270-3BDB-4E03-9084-41634E47F3CE}"/>
                  </a:ext>
                </a:extLst>
              </p:cNvPr>
              <p:cNvSpPr/>
              <p:nvPr/>
            </p:nvSpPr>
            <p:spPr>
              <a:xfrm>
                <a:off x="971600" y="11509"/>
                <a:ext cx="7992888" cy="3041410"/>
              </a:xfrm>
              <a:prstGeom prst="rect">
                <a:avLst/>
              </a:prstGeom>
            </p:spPr>
            <p:txBody>
              <a:bodyPr wrap="square">
                <a:spAutoFit/>
              </a:bodyPr>
              <a:lstStyle/>
              <a:p>
                <a:pPr algn="just"/>
                <a:r>
                  <a:rPr lang="en-US" b="1" u="sng" dirty="0">
                    <a:solidFill>
                      <a:srgbClr val="FF0000"/>
                    </a:solidFill>
                    <a:latin typeface="Times New Roman" panose="02020603050405020304" pitchFamily="18" charset="0"/>
                    <a:ea typeface="Times New Roman" panose="02020603050405020304" pitchFamily="18" charset="0"/>
                  </a:rPr>
                  <a:t>4 Layer structure / Structure of Cadmium Iodide (CdI</a:t>
                </a:r>
                <a:r>
                  <a:rPr lang="en-US" b="1" u="sng" baseline="-25000" dirty="0">
                    <a:solidFill>
                      <a:srgbClr val="FF0000"/>
                    </a:solidFill>
                    <a:latin typeface="Times New Roman" panose="02020603050405020304" pitchFamily="18" charset="0"/>
                    <a:ea typeface="Times New Roman" panose="02020603050405020304" pitchFamily="18" charset="0"/>
                  </a:rPr>
                  <a:t>2</a:t>
                </a:r>
                <a:r>
                  <a:rPr lang="en-US" b="1" u="sng" dirty="0">
                    <a:solidFill>
                      <a:srgbClr val="FF0000"/>
                    </a:solidFill>
                    <a:latin typeface="Times New Roman" panose="02020603050405020304" pitchFamily="18" charset="0"/>
                    <a:ea typeface="Times New Roman" panose="02020603050405020304" pitchFamily="18" charset="0"/>
                  </a:rPr>
                  <a:t>)</a:t>
                </a:r>
                <a:r>
                  <a:rPr lang="en-US" dirty="0">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In unit cell of CdI</a:t>
                </a:r>
                <a:r>
                  <a:rPr lang="en-US" baseline="-25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structure, </a:t>
                </a:r>
                <a:r>
                  <a:rPr lang="en-US" b="1" dirty="0">
                    <a:solidFill>
                      <a:srgbClr val="0B550F"/>
                    </a:solidFill>
                    <a:latin typeface="Times New Roman" panose="02020603050405020304" pitchFamily="18" charset="0"/>
                    <a:ea typeface="Times New Roman" panose="02020603050405020304" pitchFamily="18" charset="0"/>
                  </a:rPr>
                  <a:t>Cd</a:t>
                </a:r>
                <a:r>
                  <a:rPr lang="en-US" b="1" baseline="30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ions are shown by hollow circles </a:t>
                </a:r>
                <a:r>
                  <a:rPr lang="en-US" dirty="0">
                    <a:solidFill>
                      <a:srgbClr val="002060"/>
                    </a:solidFill>
                    <a:latin typeface="Times New Roman" panose="02020603050405020304" pitchFamily="18" charset="0"/>
                    <a:ea typeface="Times New Roman" panose="02020603050405020304" pitchFamily="18" charset="0"/>
                  </a:rPr>
                  <a:t>and </a:t>
                </a:r>
                <a:r>
                  <a:rPr lang="en-US" b="1" dirty="0">
                    <a:solidFill>
                      <a:srgbClr val="0B550F"/>
                    </a:solidFill>
                    <a:latin typeface="Times New Roman" panose="02020603050405020304" pitchFamily="18" charset="0"/>
                    <a:ea typeface="Times New Roman" panose="02020603050405020304" pitchFamily="18" charset="0"/>
                  </a:rPr>
                  <a:t>iodide ions are shown by solid circles.</a:t>
                </a:r>
                <a:r>
                  <a:rPr lang="en-US" dirty="0">
                    <a:solidFill>
                      <a:srgbClr val="002060"/>
                    </a:solidFill>
                    <a:latin typeface="Times New Roman" panose="02020603050405020304" pitchFamily="18" charset="0"/>
                    <a:ea typeface="Times New Roman" panose="02020603050405020304" pitchFamily="18" charset="0"/>
                  </a:rPr>
                  <a:t> In CdI</a:t>
                </a:r>
                <a:r>
                  <a:rPr lang="en-US" baseline="-25000" dirty="0">
                    <a:solidFill>
                      <a:srgbClr val="002060"/>
                    </a:solidFill>
                    <a:latin typeface="Times New Roman" panose="02020603050405020304" pitchFamily="18" charset="0"/>
                    <a:ea typeface="Times New Roman" panose="02020603050405020304" pitchFamily="18" charset="0"/>
                  </a:rPr>
                  <a:t>2 </a:t>
                </a:r>
                <a:r>
                  <a:rPr lang="en-US" dirty="0">
                    <a:solidFill>
                      <a:srgbClr val="002060"/>
                    </a:solidFill>
                    <a:latin typeface="Times New Roman" panose="02020603050405020304" pitchFamily="18" charset="0"/>
                    <a:ea typeface="Times New Roman" panose="02020603050405020304" pitchFamily="18" charset="0"/>
                  </a:rPr>
                  <a:t>compound, the </a:t>
                </a:r>
                <a:r>
                  <a:rPr lang="en-US" b="1" dirty="0">
                    <a:solidFill>
                      <a:srgbClr val="002060"/>
                    </a:solidFill>
                    <a:latin typeface="Times New Roman" panose="02020603050405020304" pitchFamily="18" charset="0"/>
                    <a:ea typeface="Times New Roman" panose="02020603050405020304" pitchFamily="18" charset="0"/>
                  </a:rPr>
                  <a:t>ionic radius of Cd</a:t>
                </a:r>
                <a:r>
                  <a:rPr lang="en-US" b="1" baseline="30000" dirty="0">
                    <a:solidFill>
                      <a:srgbClr val="002060"/>
                    </a:solidFill>
                    <a:latin typeface="Times New Roman" panose="02020603050405020304" pitchFamily="18" charset="0"/>
                    <a:ea typeface="Times New Roman" panose="02020603050405020304" pitchFamily="18" charset="0"/>
                  </a:rPr>
                  <a:t>2+</a:t>
                </a:r>
                <a:r>
                  <a:rPr lang="en-US" b="1" dirty="0">
                    <a:solidFill>
                      <a:srgbClr val="002060"/>
                    </a:solidFill>
                    <a:latin typeface="Times New Roman" panose="02020603050405020304" pitchFamily="18" charset="0"/>
                    <a:ea typeface="Times New Roman" panose="02020603050405020304" pitchFamily="18" charset="0"/>
                  </a:rPr>
                  <a:t> ion is 0.97 A</a:t>
                </a:r>
                <a:r>
                  <a:rPr lang="en-US" b="1" baseline="30000" dirty="0">
                    <a:solidFill>
                      <a:srgbClr val="002060"/>
                    </a:solidFill>
                    <a:latin typeface="Times New Roman" panose="02020603050405020304" pitchFamily="18" charset="0"/>
                    <a:ea typeface="Times New Roman" panose="02020603050405020304" pitchFamily="18" charset="0"/>
                  </a:rPr>
                  <a:t>0 </a:t>
                </a:r>
                <a:r>
                  <a:rPr lang="en-US" b="1" dirty="0">
                    <a:solidFill>
                      <a:srgbClr val="002060"/>
                    </a:solidFill>
                    <a:latin typeface="Times New Roman" panose="02020603050405020304" pitchFamily="18" charset="0"/>
                    <a:ea typeface="Times New Roman" panose="02020603050405020304" pitchFamily="18" charset="0"/>
                  </a:rPr>
                  <a:t>and the ionic radius of I</a:t>
                </a:r>
                <a:r>
                  <a:rPr lang="en-US" b="1" baseline="30000" dirty="0">
                    <a:solidFill>
                      <a:srgbClr val="002060"/>
                    </a:solidFill>
                    <a:latin typeface="Times New Roman" panose="02020603050405020304" pitchFamily="18" charset="0"/>
                    <a:ea typeface="Times New Roman" panose="02020603050405020304" pitchFamily="18" charset="0"/>
                  </a:rPr>
                  <a:t>-</a:t>
                </a:r>
                <a:r>
                  <a:rPr lang="en-US" b="1" dirty="0">
                    <a:solidFill>
                      <a:srgbClr val="002060"/>
                    </a:solidFill>
                    <a:latin typeface="Times New Roman" panose="02020603050405020304" pitchFamily="18" charset="0"/>
                    <a:ea typeface="Times New Roman" panose="02020603050405020304" pitchFamily="18" charset="0"/>
                  </a:rPr>
                  <a:t> ion is 2.16 A</a:t>
                </a:r>
                <a:r>
                  <a:rPr lang="en-US" b="1" baseline="30000" dirty="0">
                    <a:solidFill>
                      <a:srgbClr val="002060"/>
                    </a:solidFill>
                    <a:latin typeface="Times New Roman" panose="02020603050405020304" pitchFamily="18" charset="0"/>
                    <a:ea typeface="Times New Roman" panose="02020603050405020304" pitchFamily="18" charset="0"/>
                  </a:rPr>
                  <a:t>0</a:t>
                </a:r>
                <a:r>
                  <a:rPr lang="en-US" b="1" dirty="0">
                    <a:solidFill>
                      <a:srgbClr val="002060"/>
                    </a:solidFill>
                    <a:latin typeface="Times New Roman" panose="02020603050405020304" pitchFamily="18" charset="0"/>
                    <a:ea typeface="Times New Roman" panose="02020603050405020304" pitchFamily="18" charset="0"/>
                  </a:rPr>
                  <a:t>. </a:t>
                </a:r>
                <a:r>
                  <a:rPr lang="en-US" dirty="0">
                    <a:solidFill>
                      <a:srgbClr val="002060"/>
                    </a:solidFill>
                    <a:latin typeface="Times New Roman" panose="02020603050405020304" pitchFamily="18" charset="0"/>
                    <a:ea typeface="Times New Roman" panose="02020603050405020304" pitchFamily="18" charset="0"/>
                  </a:rPr>
                  <a:t>Hence radius ratio </a:t>
                </a:r>
                <a14:m>
                  <m:oMath xmlns:m="http://schemas.openxmlformats.org/officeDocument/2006/math">
                    <m:f>
                      <m:fPr>
                        <m:ctrlPr>
                          <a:rPr lang="en-US" sz="2000" b="1" i="1">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a:rPr lang="en-US" sz="2000" b="1" i="1">
                                <a:solidFill>
                                  <a:srgbClr val="002060"/>
                                </a:solidFill>
                                <a:effectLst/>
                                <a:latin typeface="Cambria Math" panose="02040503050406030204" pitchFamily="18" charset="0"/>
                                <a:ea typeface="Times New Roman" panose="02020603050405020304" pitchFamily="18" charset="0"/>
                              </a:rPr>
                              <m:t>𝐑𝐚𝐝𝐢𝐮𝐬</m:t>
                            </m:r>
                            <m:r>
                              <a:rPr lang="en-US" sz="2000" b="1">
                                <a:solidFill>
                                  <a:srgbClr val="002060"/>
                                </a:solidFill>
                                <a:effectLst/>
                                <a:latin typeface="Cambria Math" panose="02040503050406030204" pitchFamily="18" charset="0"/>
                                <a:ea typeface="Times New Roman" panose="02020603050405020304" pitchFamily="18" charset="0"/>
                              </a:rPr>
                              <m:t> </m:t>
                            </m:r>
                            <m:r>
                              <a:rPr lang="en-US" sz="2000" b="1" i="1">
                                <a:solidFill>
                                  <a:srgbClr val="002060"/>
                                </a:solidFill>
                                <a:effectLst/>
                                <a:latin typeface="Cambria Math" panose="02040503050406030204" pitchFamily="18" charset="0"/>
                                <a:ea typeface="Times New Roman" panose="02020603050405020304" pitchFamily="18" charset="0"/>
                              </a:rPr>
                              <m:t>𝐨𝐟</m:t>
                            </m:r>
                            <m:r>
                              <a:rPr lang="en-US" sz="2000" b="1">
                                <a:solidFill>
                                  <a:srgbClr val="002060"/>
                                </a:solidFill>
                                <a:effectLst/>
                                <a:latin typeface="Cambria Math" panose="02040503050406030204" pitchFamily="18" charset="0"/>
                                <a:ea typeface="Times New Roman" panose="02020603050405020304" pitchFamily="18" charset="0"/>
                              </a:rPr>
                              <m:t> </m:t>
                            </m:r>
                            <m:r>
                              <a:rPr lang="en-US" sz="2000" b="1" i="1">
                                <a:solidFill>
                                  <a:srgbClr val="002060"/>
                                </a:solidFill>
                                <a:effectLst/>
                                <a:latin typeface="Cambria Math" panose="02040503050406030204" pitchFamily="18" charset="0"/>
                                <a:ea typeface="Times New Roman" panose="02020603050405020304" pitchFamily="18" charset="0"/>
                              </a:rPr>
                              <m:t>𝐂𝐝</m:t>
                            </m:r>
                          </m:e>
                          <m:sup>
                            <m:r>
                              <a:rPr lang="en-US" sz="2000" b="1" i="1" baseline="30000">
                                <a:solidFill>
                                  <a:srgbClr val="002060"/>
                                </a:solidFill>
                                <a:effectLst/>
                                <a:latin typeface="Cambria Math" panose="02040503050406030204" pitchFamily="18" charset="0"/>
                                <a:ea typeface="Times New Roman" panose="02020603050405020304" pitchFamily="18" charset="0"/>
                              </a:rPr>
                              <m:t>𝟐</m:t>
                            </m:r>
                            <m:r>
                              <a:rPr lang="en-US" sz="2000" b="1" baseline="30000">
                                <a:solidFill>
                                  <a:srgbClr val="002060"/>
                                </a:solidFill>
                                <a:effectLst/>
                                <a:latin typeface="Cambria Math" panose="02040503050406030204" pitchFamily="18" charset="0"/>
                                <a:ea typeface="Times New Roman" panose="02020603050405020304" pitchFamily="18" charset="0"/>
                              </a:rPr>
                              <m:t>+</m:t>
                            </m:r>
                          </m:sup>
                        </m:sSup>
                      </m:num>
                      <m:den>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a:rPr lang="en-US" sz="2000" b="1" i="1">
                                <a:solidFill>
                                  <a:srgbClr val="002060"/>
                                </a:solidFill>
                                <a:effectLst/>
                                <a:latin typeface="Cambria Math" panose="02040503050406030204" pitchFamily="18" charset="0"/>
                                <a:ea typeface="Times New Roman" panose="02020603050405020304" pitchFamily="18" charset="0"/>
                              </a:rPr>
                              <m:t>𝐑𝐚𝐝𝐢𝐮𝐬</m:t>
                            </m:r>
                            <m:r>
                              <a:rPr lang="en-US" sz="2000" b="1">
                                <a:solidFill>
                                  <a:srgbClr val="002060"/>
                                </a:solidFill>
                                <a:effectLst/>
                                <a:latin typeface="Cambria Math" panose="02040503050406030204" pitchFamily="18" charset="0"/>
                                <a:ea typeface="Times New Roman" panose="02020603050405020304" pitchFamily="18" charset="0"/>
                              </a:rPr>
                              <m:t> </m:t>
                            </m:r>
                            <m:r>
                              <a:rPr lang="en-US" sz="2000" b="1" i="1">
                                <a:solidFill>
                                  <a:srgbClr val="002060"/>
                                </a:solidFill>
                                <a:effectLst/>
                                <a:latin typeface="Cambria Math" panose="02040503050406030204" pitchFamily="18" charset="0"/>
                                <a:ea typeface="Times New Roman" panose="02020603050405020304" pitchFamily="18" charset="0"/>
                              </a:rPr>
                              <m:t>𝐨𝐟</m:t>
                            </m:r>
                            <m:r>
                              <a:rPr lang="en-US" sz="2000" b="1">
                                <a:solidFill>
                                  <a:srgbClr val="002060"/>
                                </a:solidFill>
                                <a:effectLst/>
                                <a:latin typeface="Cambria Math" panose="02040503050406030204" pitchFamily="18" charset="0"/>
                                <a:ea typeface="Times New Roman" panose="02020603050405020304" pitchFamily="18" charset="0"/>
                              </a:rPr>
                              <m:t> </m:t>
                            </m:r>
                            <m:r>
                              <a:rPr lang="en-US" sz="2000" b="1" i="1">
                                <a:solidFill>
                                  <a:srgbClr val="002060"/>
                                </a:solidFill>
                                <a:effectLst/>
                                <a:latin typeface="Cambria Math" panose="02040503050406030204" pitchFamily="18" charset="0"/>
                                <a:ea typeface="Times New Roman" panose="02020603050405020304" pitchFamily="18" charset="0"/>
                              </a:rPr>
                              <m:t>𝐈</m:t>
                            </m:r>
                          </m:e>
                          <m:sup>
                            <m:r>
                              <a:rPr lang="en-US" sz="2000" b="1" i="1"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r</m:t>
                            </m:r>
                            <m:r>
                              <a:rPr lang="en-US" sz="2000">
                                <a:solidFill>
                                  <a:srgbClr val="002060"/>
                                </a:solidFill>
                                <a:effectLst/>
                                <a:latin typeface="Cambria Math" panose="02040503050406030204" pitchFamily="18" charset="0"/>
                                <a:ea typeface="Times New Roman" panose="02020603050405020304" pitchFamily="18" charset="0"/>
                              </a:rPr>
                              <m:t> </m:t>
                            </m:r>
                            <m:r>
                              <m:rPr>
                                <m:sty m:val="p"/>
                              </m:rPr>
                              <a:rPr lang="en-US" sz="2000">
                                <a:solidFill>
                                  <a:srgbClr val="002060"/>
                                </a:solidFill>
                                <a:effectLst/>
                                <a:latin typeface="Cambria Math" panose="02040503050406030204" pitchFamily="18" charset="0"/>
                                <a:ea typeface="Times New Roman" panose="02020603050405020304" pitchFamily="18" charset="0"/>
                              </a:rPr>
                              <m:t>Cd</m:t>
                            </m:r>
                          </m:e>
                          <m:sup>
                            <m:r>
                              <a:rPr lang="en-US" sz="2000" baseline="30000">
                                <a:solidFill>
                                  <a:srgbClr val="002060"/>
                                </a:solidFill>
                                <a:effectLst/>
                                <a:latin typeface="Cambria Math" panose="02040503050406030204" pitchFamily="18" charset="0"/>
                                <a:ea typeface="Times New Roman" panose="02020603050405020304" pitchFamily="18" charset="0"/>
                              </a:rPr>
                              <m:t>2+</m:t>
                            </m:r>
                          </m:sup>
                        </m:sSup>
                      </m:num>
                      <m:den>
                        <m:r>
                          <a:rPr lang="en-US" sz="2000" i="1">
                            <a:solidFill>
                              <a:srgbClr val="002060"/>
                            </a:solidFill>
                            <a:effectLst/>
                            <a:latin typeface="Cambria Math" panose="02040503050406030204" pitchFamily="18" charset="0"/>
                            <a:ea typeface="Times New Roman" panose="02020603050405020304" pitchFamily="18" charset="0"/>
                          </a:rPr>
                          <m:t>𝑟</m:t>
                        </m:r>
                        <m:sSup>
                          <m:sSupPr>
                            <m:ctrlPr>
                              <a:rPr lang="en-US" sz="2000" b="1" i="1" u="sng">
                                <a:solidFill>
                                  <a:srgbClr val="002060"/>
                                </a:solidFill>
                                <a:effectLst/>
                                <a:latin typeface="Cambria Math" panose="02040503050406030204" pitchFamily="18" charset="0"/>
                                <a:ea typeface="Times New Roman" panose="02020603050405020304" pitchFamily="18" charset="0"/>
                              </a:rPr>
                            </m:ctrlPr>
                          </m:sSupPr>
                          <m:e>
                            <m:r>
                              <m:rPr>
                                <m:sty m:val="p"/>
                              </m:rPr>
                              <a:rPr lang="en-US" sz="2000">
                                <a:solidFill>
                                  <a:srgbClr val="002060"/>
                                </a:solidFill>
                                <a:effectLst/>
                                <a:latin typeface="Cambria Math" panose="02040503050406030204" pitchFamily="18" charset="0"/>
                                <a:ea typeface="Times New Roman" panose="02020603050405020304" pitchFamily="18" charset="0"/>
                              </a:rPr>
                              <m:t>I</m:t>
                            </m:r>
                          </m:e>
                          <m:sup>
                            <m:r>
                              <a:rPr lang="en-US" sz="2000" i="1"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sz="2000" dirty="0">
                    <a:solidFill>
                      <a:srgbClr val="002060"/>
                    </a:solidFill>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2000" b="1" i="1">
                            <a:solidFill>
                              <a:srgbClr val="002060"/>
                            </a:solidFill>
                            <a:effectLst/>
                            <a:latin typeface="Cambria Math" panose="02040503050406030204" pitchFamily="18" charset="0"/>
                            <a:ea typeface="Times New Roman" panose="02020603050405020304" pitchFamily="18" charset="0"/>
                          </a:rPr>
                        </m:ctrlPr>
                      </m:fPr>
                      <m:num>
                        <m:r>
                          <a:rPr lang="en-US" sz="2000" b="1" i="1" u="sng">
                            <a:solidFill>
                              <a:srgbClr val="002060"/>
                            </a:solidFill>
                            <a:effectLst/>
                            <a:latin typeface="Cambria Math" panose="02040503050406030204" pitchFamily="18" charset="0"/>
                            <a:ea typeface="Times New Roman" panose="02020603050405020304" pitchFamily="18" charset="0"/>
                          </a:rPr>
                          <m:t>𝟎</m:t>
                        </m:r>
                        <m:r>
                          <a:rPr lang="en-US" sz="2000" b="1" i="1" u="sng">
                            <a:solidFill>
                              <a:srgbClr val="002060"/>
                            </a:solidFill>
                            <a:effectLst/>
                            <a:latin typeface="Cambria Math" panose="02040503050406030204" pitchFamily="18" charset="0"/>
                            <a:ea typeface="Times New Roman" panose="02020603050405020304" pitchFamily="18" charset="0"/>
                          </a:rPr>
                          <m:t>.</m:t>
                        </m:r>
                        <m:r>
                          <a:rPr lang="en-US" sz="2000" b="1" i="1" u="sng">
                            <a:solidFill>
                              <a:srgbClr val="002060"/>
                            </a:solidFill>
                            <a:effectLst/>
                            <a:latin typeface="Cambria Math" panose="02040503050406030204" pitchFamily="18" charset="0"/>
                            <a:ea typeface="Times New Roman" panose="02020603050405020304" pitchFamily="18" charset="0"/>
                          </a:rPr>
                          <m:t>𝟗𝟕</m:t>
                        </m:r>
                      </m:num>
                      <m:den>
                        <m:r>
                          <a:rPr lang="en-US" sz="2000" b="1" i="1">
                            <a:solidFill>
                              <a:srgbClr val="002060"/>
                            </a:solidFill>
                            <a:effectLst/>
                            <a:latin typeface="Cambria Math" panose="02040503050406030204" pitchFamily="18" charset="0"/>
                            <a:ea typeface="Times New Roman" panose="02020603050405020304" pitchFamily="18" charset="0"/>
                          </a:rPr>
                          <m:t>𝟐</m:t>
                        </m:r>
                        <m:r>
                          <a:rPr lang="en-US" sz="2000" b="1" i="1">
                            <a:solidFill>
                              <a:srgbClr val="002060"/>
                            </a:solidFill>
                            <a:effectLst/>
                            <a:latin typeface="Cambria Math" panose="02040503050406030204" pitchFamily="18" charset="0"/>
                            <a:ea typeface="Times New Roman" panose="02020603050405020304" pitchFamily="18" charset="0"/>
                          </a:rPr>
                          <m:t>.</m:t>
                        </m:r>
                        <m:r>
                          <a:rPr lang="en-US" sz="2000" b="1" i="1">
                            <a:solidFill>
                              <a:srgbClr val="002060"/>
                            </a:solidFill>
                            <a:effectLst/>
                            <a:latin typeface="Cambria Math" panose="02040503050406030204" pitchFamily="18" charset="0"/>
                            <a:ea typeface="Times New Roman" panose="02020603050405020304" pitchFamily="18" charset="0"/>
                          </a:rPr>
                          <m:t>𝟏𝟔</m:t>
                        </m:r>
                      </m:den>
                    </m:f>
                  </m:oMath>
                </a14:m>
                <a:r>
                  <a:rPr lang="en-US" sz="2000" dirty="0">
                    <a:solidFill>
                      <a:srgbClr val="002060"/>
                    </a:solidFill>
                    <a:effectLst/>
                    <a:latin typeface="Times New Roman" panose="02020603050405020304" pitchFamily="18" charset="0"/>
                    <a:ea typeface="Times New Roman" panose="02020603050405020304" pitchFamily="18" charset="0"/>
                  </a:rPr>
                  <a:t>= </a:t>
                </a:r>
                <a:r>
                  <a:rPr lang="en-US" b="1" dirty="0">
                    <a:solidFill>
                      <a:srgbClr val="CC0099"/>
                    </a:solidFill>
                    <a:latin typeface="Times New Roman" panose="02020603050405020304" pitchFamily="18" charset="0"/>
                    <a:ea typeface="Times New Roman" panose="02020603050405020304" pitchFamily="18" charset="0"/>
                  </a:rPr>
                  <a:t>0.449. </a:t>
                </a:r>
                <a:r>
                  <a:rPr lang="en-US" dirty="0">
                    <a:solidFill>
                      <a:srgbClr val="002060"/>
                    </a:solidFill>
                    <a:latin typeface="Times New Roman" panose="02020603050405020304" pitchFamily="18" charset="0"/>
                    <a:ea typeface="Times New Roman" panose="02020603050405020304" pitchFamily="18" charset="0"/>
                  </a:rPr>
                  <a:t>The radius ratio value 0.449 is in between to </a:t>
                </a:r>
                <a:r>
                  <a:rPr lang="en-US" b="1" dirty="0">
                    <a:solidFill>
                      <a:srgbClr val="0B550F"/>
                    </a:solidFill>
                    <a:latin typeface="Times New Roman" panose="02020603050405020304" pitchFamily="18" charset="0"/>
                    <a:ea typeface="Times New Roman" panose="02020603050405020304" pitchFamily="18" charset="0"/>
                  </a:rPr>
                  <a:t>0.414 0.732 suggest octahedral arrangement and co-ordination number of Cd</a:t>
                </a:r>
                <a:r>
                  <a:rPr lang="en-US" b="1" baseline="30000" dirty="0">
                    <a:solidFill>
                      <a:srgbClr val="0B550F"/>
                    </a:solidFill>
                    <a:latin typeface="Times New Roman" panose="02020603050405020304" pitchFamily="18" charset="0"/>
                    <a:ea typeface="Times New Roman" panose="02020603050405020304" pitchFamily="18" charset="0"/>
                  </a:rPr>
                  <a:t>2+</a:t>
                </a:r>
                <a:r>
                  <a:rPr lang="en-US" b="1" dirty="0">
                    <a:solidFill>
                      <a:srgbClr val="0B550F"/>
                    </a:solidFill>
                    <a:latin typeface="Times New Roman" panose="02020603050405020304" pitchFamily="18" charset="0"/>
                    <a:ea typeface="Times New Roman" panose="02020603050405020304" pitchFamily="18" charset="0"/>
                  </a:rPr>
                  <a:t> ion is six. </a:t>
                </a:r>
                <a:r>
                  <a:rPr lang="en-US" dirty="0">
                    <a:solidFill>
                      <a:srgbClr val="002060"/>
                    </a:solidFill>
                    <a:latin typeface="Times New Roman" panose="02020603050405020304" pitchFamily="18" charset="0"/>
                    <a:ea typeface="Times New Roman" panose="02020603050405020304" pitchFamily="18" charset="0"/>
                  </a:rPr>
                  <a:t>Therefore </a:t>
                </a:r>
                <a:r>
                  <a:rPr lang="en-US" b="1" dirty="0">
                    <a:solidFill>
                      <a:srgbClr val="CC0099"/>
                    </a:solidFill>
                    <a:latin typeface="Times New Roman" panose="02020603050405020304" pitchFamily="18" charset="0"/>
                    <a:ea typeface="Times New Roman" panose="02020603050405020304" pitchFamily="18" charset="0"/>
                  </a:rPr>
                  <a:t>each Cd</a:t>
                </a:r>
                <a:r>
                  <a:rPr lang="en-US" b="1" baseline="30000" dirty="0">
                    <a:solidFill>
                      <a:srgbClr val="CC0099"/>
                    </a:solidFill>
                    <a:latin typeface="Times New Roman" panose="02020603050405020304" pitchFamily="18" charset="0"/>
                    <a:ea typeface="Times New Roman" panose="02020603050405020304" pitchFamily="18" charset="0"/>
                  </a:rPr>
                  <a:t>2+</a:t>
                </a:r>
                <a:r>
                  <a:rPr lang="en-US" b="1" dirty="0">
                    <a:solidFill>
                      <a:srgbClr val="CC0099"/>
                    </a:solidFill>
                    <a:latin typeface="Times New Roman" panose="02020603050405020304" pitchFamily="18" charset="0"/>
                    <a:ea typeface="Times New Roman" panose="02020603050405020304" pitchFamily="18" charset="0"/>
                  </a:rPr>
                  <a:t> ion is surrounded by six I</a:t>
                </a:r>
                <a:r>
                  <a:rPr lang="en-US" b="1" baseline="30000" dirty="0">
                    <a:solidFill>
                      <a:srgbClr val="CC0099"/>
                    </a:solidFill>
                    <a:latin typeface="Times New Roman" panose="02020603050405020304" pitchFamily="18" charset="0"/>
                    <a:ea typeface="Times New Roman" panose="02020603050405020304" pitchFamily="18" charset="0"/>
                  </a:rPr>
                  <a:t>-</a:t>
                </a:r>
                <a:r>
                  <a:rPr lang="en-US" b="1" dirty="0">
                    <a:solidFill>
                      <a:srgbClr val="CC0099"/>
                    </a:solidFill>
                    <a:latin typeface="Times New Roman" panose="02020603050405020304" pitchFamily="18" charset="0"/>
                    <a:ea typeface="Times New Roman" panose="02020603050405020304" pitchFamily="18" charset="0"/>
                  </a:rPr>
                  <a:t> ions </a:t>
                </a:r>
                <a:r>
                  <a:rPr lang="en-US" dirty="0">
                    <a:solidFill>
                      <a:srgbClr val="002060"/>
                    </a:solidFill>
                    <a:latin typeface="Times New Roman" panose="02020603050405020304" pitchFamily="18" charset="0"/>
                    <a:ea typeface="Times New Roman" panose="02020603050405020304" pitchFamily="18" charset="0"/>
                  </a:rPr>
                  <a:t>and</a:t>
                </a:r>
                <a:r>
                  <a:rPr lang="en-US" b="1" dirty="0">
                    <a:solidFill>
                      <a:srgbClr val="055B19"/>
                    </a:solidFill>
                    <a:latin typeface="Times New Roman" panose="02020603050405020304" pitchFamily="18" charset="0"/>
                    <a:ea typeface="Times New Roman" panose="02020603050405020304" pitchFamily="18" charset="0"/>
                  </a:rPr>
                  <a:t>each I</a:t>
                </a:r>
                <a:r>
                  <a:rPr lang="en-US" b="1" baseline="30000" dirty="0">
                    <a:solidFill>
                      <a:srgbClr val="055B19"/>
                    </a:solidFill>
                    <a:latin typeface="Times New Roman" panose="02020603050405020304" pitchFamily="18" charset="0"/>
                    <a:ea typeface="Times New Roman" panose="02020603050405020304" pitchFamily="18" charset="0"/>
                  </a:rPr>
                  <a:t>-</a:t>
                </a:r>
                <a:r>
                  <a:rPr lang="en-US" b="1" dirty="0">
                    <a:solidFill>
                      <a:srgbClr val="055B19"/>
                    </a:solidFill>
                    <a:latin typeface="Times New Roman" panose="02020603050405020304" pitchFamily="18" charset="0"/>
                    <a:ea typeface="Times New Roman" panose="02020603050405020304" pitchFamily="18" charset="0"/>
                  </a:rPr>
                  <a:t> ion is surrounded by 3 Cd</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ions which indicate that co-ordination number of Cd</a:t>
                </a:r>
                <a:r>
                  <a:rPr lang="en-US" b="1" baseline="30000" dirty="0">
                    <a:solidFill>
                      <a:srgbClr val="055B19"/>
                    </a:solidFill>
                    <a:latin typeface="Times New Roman" panose="02020603050405020304" pitchFamily="18" charset="0"/>
                    <a:ea typeface="Times New Roman" panose="02020603050405020304" pitchFamily="18" charset="0"/>
                  </a:rPr>
                  <a:t>2+</a:t>
                </a:r>
                <a:r>
                  <a:rPr lang="en-US" b="1" dirty="0">
                    <a:solidFill>
                      <a:srgbClr val="055B19"/>
                    </a:solidFill>
                    <a:latin typeface="Times New Roman" panose="02020603050405020304" pitchFamily="18" charset="0"/>
                    <a:ea typeface="Times New Roman" panose="02020603050405020304" pitchFamily="18" charset="0"/>
                  </a:rPr>
                  <a:t> is 6 and co-ordination number of  I</a:t>
                </a:r>
                <a:r>
                  <a:rPr lang="en-US" b="1" baseline="30000" dirty="0">
                    <a:solidFill>
                      <a:srgbClr val="055B19"/>
                    </a:solidFill>
                    <a:latin typeface="Times New Roman" panose="02020603050405020304" pitchFamily="18" charset="0"/>
                    <a:ea typeface="Times New Roman" panose="02020603050405020304" pitchFamily="18" charset="0"/>
                  </a:rPr>
                  <a:t>-</a:t>
                </a:r>
                <a:r>
                  <a:rPr lang="en-US" b="1" dirty="0">
                    <a:solidFill>
                      <a:srgbClr val="055B19"/>
                    </a:solidFill>
                    <a:latin typeface="Times New Roman" panose="02020603050405020304" pitchFamily="18" charset="0"/>
                    <a:ea typeface="Times New Roman" panose="02020603050405020304" pitchFamily="18" charset="0"/>
                  </a:rPr>
                  <a:t> ions is 3.</a:t>
                </a:r>
                <a:r>
                  <a:rPr lang="en-US" dirty="0">
                    <a:solidFill>
                      <a:srgbClr val="002060"/>
                    </a:solidFill>
                    <a:latin typeface="Times New Roman" panose="02020603050405020304" pitchFamily="18" charset="0"/>
                    <a:ea typeface="Times New Roman" panose="02020603050405020304" pitchFamily="18" charset="0"/>
                  </a:rPr>
                  <a:t> Therefore </a:t>
                </a:r>
                <a:r>
                  <a:rPr lang="en-US" b="1" dirty="0">
                    <a:solidFill>
                      <a:srgbClr val="CC0099"/>
                    </a:solidFill>
                    <a:latin typeface="Times New Roman" panose="02020603050405020304" pitchFamily="18" charset="0"/>
                    <a:ea typeface="Times New Roman" panose="02020603050405020304" pitchFamily="18" charset="0"/>
                  </a:rPr>
                  <a:t>CdI</a:t>
                </a:r>
                <a:r>
                  <a:rPr lang="en-US" b="1" baseline="-25000" dirty="0">
                    <a:solidFill>
                      <a:srgbClr val="CC0099"/>
                    </a:solidFill>
                    <a:latin typeface="Times New Roman" panose="02020603050405020304" pitchFamily="18" charset="0"/>
                    <a:ea typeface="Times New Roman" panose="02020603050405020304" pitchFamily="18" charset="0"/>
                  </a:rPr>
                  <a:t>2 </a:t>
                </a:r>
                <a:r>
                  <a:rPr lang="en-US" b="1" dirty="0">
                    <a:solidFill>
                      <a:srgbClr val="CC0099"/>
                    </a:solidFill>
                    <a:latin typeface="Times New Roman" panose="02020603050405020304" pitchFamily="18" charset="0"/>
                    <a:ea typeface="Times New Roman" panose="02020603050405020304" pitchFamily="18" charset="0"/>
                  </a:rPr>
                  <a:t>compound shows 6:3 arrangement or structure.</a:t>
                </a:r>
              </a:p>
            </p:txBody>
          </p:sp>
        </mc:Choice>
        <mc:Fallback xmlns="">
          <p:sp>
            <p:nvSpPr>
              <p:cNvPr id="4" name="Rectangle 3">
                <a:extLst>
                  <a:ext uri="{FF2B5EF4-FFF2-40B4-BE49-F238E27FC236}">
                    <a16:creationId xmlns="" xmlns:a16="http://schemas.microsoft.com/office/drawing/2014/main" id="{17F6B270-3BDB-4E03-9084-41634E47F3CE}"/>
                  </a:ext>
                </a:extLst>
              </p:cNvPr>
              <p:cNvSpPr>
                <a:spLocks noRot="1" noChangeAspect="1" noMove="1" noResize="1" noEditPoints="1" noAdjustHandles="1" noChangeArrowheads="1" noChangeShapeType="1" noTextEdit="1"/>
              </p:cNvSpPr>
              <p:nvPr/>
            </p:nvSpPr>
            <p:spPr>
              <a:xfrm>
                <a:off x="971600" y="11509"/>
                <a:ext cx="7992888" cy="3041410"/>
              </a:xfrm>
              <a:prstGeom prst="rect">
                <a:avLst/>
              </a:prstGeom>
              <a:blipFill>
                <a:blip r:embed="rId2"/>
                <a:stretch>
                  <a:fillRect l="-610" t="-1202" r="-762" b="-2204"/>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CCBDF32D-2EE0-4EB5-9F30-549952F8AD2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3528" y="2924944"/>
            <a:ext cx="4341211" cy="3933056"/>
          </a:xfrm>
          <a:prstGeom prst="rect">
            <a:avLst/>
          </a:prstGeom>
          <a:noFill/>
          <a:ln>
            <a:noFill/>
          </a:ln>
        </p:spPr>
      </p:pic>
      <p:sp>
        <p:nvSpPr>
          <p:cNvPr id="10" name="Rectangle 9">
            <a:extLst>
              <a:ext uri="{FF2B5EF4-FFF2-40B4-BE49-F238E27FC236}">
                <a16:creationId xmlns:a16="http://schemas.microsoft.com/office/drawing/2014/main" id="{E8D420AC-E7E8-4553-930E-08E8C27071C8}"/>
              </a:ext>
            </a:extLst>
          </p:cNvPr>
          <p:cNvSpPr/>
          <p:nvPr/>
        </p:nvSpPr>
        <p:spPr>
          <a:xfrm>
            <a:off x="4392488" y="2636912"/>
            <a:ext cx="4572000" cy="4870564"/>
          </a:xfrm>
          <a:prstGeom prst="rect">
            <a:avLst/>
          </a:prstGeom>
        </p:spPr>
        <p:txBody>
          <a:bodyPr>
            <a:spAutoFit/>
          </a:bodyPr>
          <a:lstStyle/>
          <a:p>
            <a:pPr marL="342900" marR="0" lvl="0" indent="-342900" algn="just">
              <a:lnSpc>
                <a:spcPct val="115000"/>
              </a:lnSpc>
              <a:spcBef>
                <a:spcPts val="0"/>
              </a:spcBef>
              <a:spcAft>
                <a:spcPts val="0"/>
              </a:spcAft>
              <a:buFont typeface="Symbol" panose="05050102010706020507" pitchFamily="18" charset="2"/>
              <a:buChar char=""/>
            </a:pPr>
            <a:r>
              <a:rPr lang="en-US" spc="50" dirty="0">
                <a:solidFill>
                  <a:srgbClr val="002060"/>
                </a:solidFill>
                <a:latin typeface="Times New Roman" panose="02020603050405020304" pitchFamily="18" charset="0"/>
                <a:ea typeface="Times New Roman" panose="02020603050405020304" pitchFamily="18" charset="0"/>
              </a:rPr>
              <a:t>The CdI</a:t>
            </a:r>
            <a:r>
              <a:rPr lang="en-US" spc="50" baseline="-25000" dirty="0">
                <a:solidFill>
                  <a:srgbClr val="002060"/>
                </a:solidFill>
                <a:latin typeface="Times New Roman" panose="02020603050405020304" pitchFamily="18" charset="0"/>
                <a:ea typeface="Times New Roman" panose="02020603050405020304" pitchFamily="18" charset="0"/>
              </a:rPr>
              <a:t>2</a:t>
            </a:r>
            <a:r>
              <a:rPr lang="en-US" spc="50" dirty="0">
                <a:solidFill>
                  <a:srgbClr val="002060"/>
                </a:solidFill>
                <a:latin typeface="Times New Roman" panose="02020603050405020304" pitchFamily="18" charset="0"/>
                <a:ea typeface="Times New Roman" panose="02020603050405020304" pitchFamily="18" charset="0"/>
              </a:rPr>
              <a:t> structure is made up of electrically neutral layers of Cd</a:t>
            </a:r>
            <a:r>
              <a:rPr lang="en-US" spc="50" baseline="30000" dirty="0">
                <a:solidFill>
                  <a:srgbClr val="002060"/>
                </a:solidFill>
                <a:latin typeface="Times New Roman" panose="02020603050405020304" pitchFamily="18" charset="0"/>
                <a:ea typeface="Times New Roman" panose="02020603050405020304" pitchFamily="18" charset="0"/>
              </a:rPr>
              <a:t>2+</a:t>
            </a:r>
            <a:r>
              <a:rPr lang="en-US" spc="50" dirty="0">
                <a:solidFill>
                  <a:srgbClr val="002060"/>
                </a:solidFill>
                <a:latin typeface="Times New Roman" panose="02020603050405020304" pitchFamily="18" charset="0"/>
                <a:ea typeface="Times New Roman" panose="02020603050405020304" pitchFamily="18" charset="0"/>
              </a:rPr>
              <a:t> ions with layers of I</a:t>
            </a:r>
            <a:r>
              <a:rPr lang="en-US" spc="50" baseline="30000" dirty="0">
                <a:solidFill>
                  <a:srgbClr val="002060"/>
                </a:solidFill>
                <a:latin typeface="Times New Roman" panose="02020603050405020304" pitchFamily="18" charset="0"/>
                <a:ea typeface="Times New Roman" panose="02020603050405020304" pitchFamily="18" charset="0"/>
              </a:rPr>
              <a:t>-</a:t>
            </a:r>
            <a:r>
              <a:rPr lang="en-US" spc="50" dirty="0">
                <a:solidFill>
                  <a:srgbClr val="002060"/>
                </a:solidFill>
                <a:latin typeface="Times New Roman" panose="02020603050405020304" pitchFamily="18" charset="0"/>
                <a:ea typeface="Times New Roman" panose="02020603050405020304" pitchFamily="18" charset="0"/>
              </a:rPr>
              <a:t> ions on both sides like sandwich. Where </a:t>
            </a:r>
            <a:r>
              <a:rPr lang="en-US" b="1" spc="50" dirty="0">
                <a:solidFill>
                  <a:srgbClr val="002060"/>
                </a:solidFill>
                <a:latin typeface="Times New Roman" panose="02020603050405020304" pitchFamily="18" charset="0"/>
                <a:ea typeface="Times New Roman" panose="02020603050405020304" pitchFamily="18" charset="0"/>
              </a:rPr>
              <a:t>layers of Cd</a:t>
            </a:r>
            <a:r>
              <a:rPr lang="en-US" b="1" spc="50" baseline="30000" dirty="0">
                <a:solidFill>
                  <a:srgbClr val="002060"/>
                </a:solidFill>
                <a:latin typeface="Times New Roman" panose="02020603050405020304" pitchFamily="18" charset="0"/>
                <a:ea typeface="Times New Roman" panose="02020603050405020304" pitchFamily="18" charset="0"/>
              </a:rPr>
              <a:t>2+</a:t>
            </a:r>
            <a:r>
              <a:rPr lang="en-US" b="1" spc="50" dirty="0">
                <a:solidFill>
                  <a:srgbClr val="002060"/>
                </a:solidFill>
                <a:latin typeface="Times New Roman" panose="02020603050405020304" pitchFamily="18" charset="0"/>
                <a:ea typeface="Times New Roman" panose="02020603050405020304" pitchFamily="18" charset="0"/>
              </a:rPr>
              <a:t> ions is sandwiched (above and below) between two layers of I</a:t>
            </a:r>
            <a:r>
              <a:rPr lang="en-US" b="1" spc="50" baseline="30000" dirty="0">
                <a:solidFill>
                  <a:srgbClr val="002060"/>
                </a:solidFill>
                <a:latin typeface="Times New Roman" panose="02020603050405020304" pitchFamily="18" charset="0"/>
                <a:ea typeface="Times New Roman" panose="02020603050405020304" pitchFamily="18" charset="0"/>
              </a:rPr>
              <a:t>-</a:t>
            </a:r>
            <a:r>
              <a:rPr lang="en-US" b="1" spc="50" dirty="0">
                <a:solidFill>
                  <a:srgbClr val="002060"/>
                </a:solidFill>
                <a:latin typeface="Times New Roman" panose="02020603050405020304" pitchFamily="18" charset="0"/>
                <a:ea typeface="Times New Roman" panose="02020603050405020304" pitchFamily="18" charset="0"/>
              </a:rPr>
              <a:t> ions hence it is called as </a:t>
            </a:r>
            <a:r>
              <a:rPr lang="en-US" b="1" spc="50" dirty="0">
                <a:solidFill>
                  <a:srgbClr val="CC0099"/>
                </a:solidFill>
                <a:latin typeface="Times New Roman" panose="02020603050405020304" pitchFamily="18" charset="0"/>
                <a:ea typeface="Times New Roman" panose="02020603050405020304" pitchFamily="18" charset="0"/>
              </a:rPr>
              <a:t>layer structure</a:t>
            </a:r>
            <a:r>
              <a:rPr lang="en-US" b="1" spc="50" dirty="0">
                <a:solidFill>
                  <a:srgbClr val="002060"/>
                </a:solidFill>
                <a:latin typeface="Times New Roman" panose="02020603050405020304" pitchFamily="18" charset="0"/>
                <a:ea typeface="Times New Roman" panose="02020603050405020304" pitchFamily="18" charset="0"/>
              </a:rPr>
              <a:t> and it is not completely ionic. </a:t>
            </a:r>
            <a:r>
              <a:rPr lang="en-US" spc="50" dirty="0">
                <a:solidFill>
                  <a:srgbClr val="002060"/>
                </a:solidFill>
                <a:latin typeface="Times New Roman" panose="02020603050405020304" pitchFamily="18" charset="0"/>
                <a:ea typeface="Times New Roman" panose="02020603050405020304" pitchFamily="18" charset="0"/>
              </a:rPr>
              <a:t> </a:t>
            </a:r>
          </a:p>
          <a:p>
            <a:pPr marL="342900" marR="0" lvl="0" indent="-342900" algn="just">
              <a:lnSpc>
                <a:spcPct val="115000"/>
              </a:lnSpc>
              <a:spcBef>
                <a:spcPts val="0"/>
              </a:spcBef>
              <a:spcAft>
                <a:spcPts val="0"/>
              </a:spcAft>
              <a:buFont typeface="Symbol" panose="05050102010706020507" pitchFamily="18" charset="2"/>
              <a:buChar char=""/>
            </a:pPr>
            <a:r>
              <a:rPr lang="en-US" spc="50" dirty="0">
                <a:solidFill>
                  <a:srgbClr val="002060"/>
                </a:solidFill>
                <a:latin typeface="Times New Roman" panose="02020603050405020304" pitchFamily="18" charset="0"/>
                <a:ea typeface="Times New Roman" panose="02020603050405020304" pitchFamily="18" charset="0"/>
              </a:rPr>
              <a:t>In the CdI</a:t>
            </a:r>
            <a:r>
              <a:rPr lang="en-US" spc="50" baseline="-25000" dirty="0">
                <a:solidFill>
                  <a:srgbClr val="002060"/>
                </a:solidFill>
                <a:latin typeface="Times New Roman" panose="02020603050405020304" pitchFamily="18" charset="0"/>
                <a:ea typeface="Times New Roman" panose="02020603050405020304" pitchFamily="18" charset="0"/>
              </a:rPr>
              <a:t>2</a:t>
            </a:r>
            <a:r>
              <a:rPr lang="en-US" spc="50" dirty="0">
                <a:solidFill>
                  <a:srgbClr val="002060"/>
                </a:solidFill>
                <a:latin typeface="Times New Roman" panose="02020603050405020304" pitchFamily="18" charset="0"/>
                <a:ea typeface="Times New Roman" panose="02020603050405020304" pitchFamily="18" charset="0"/>
              </a:rPr>
              <a:t> layer structure,  </a:t>
            </a:r>
            <a:r>
              <a:rPr lang="en-US" b="1" spc="50" dirty="0">
                <a:solidFill>
                  <a:srgbClr val="002060"/>
                </a:solidFill>
                <a:latin typeface="Times New Roman" panose="02020603050405020304" pitchFamily="18" charset="0"/>
                <a:ea typeface="Times New Roman" panose="02020603050405020304" pitchFamily="18" charset="0"/>
              </a:rPr>
              <a:t>two layers of I</a:t>
            </a:r>
            <a:r>
              <a:rPr lang="en-US" b="1" spc="50" baseline="30000" dirty="0">
                <a:solidFill>
                  <a:srgbClr val="002060"/>
                </a:solidFill>
                <a:latin typeface="Times New Roman" panose="02020603050405020304" pitchFamily="18" charset="0"/>
                <a:ea typeface="Times New Roman" panose="02020603050405020304" pitchFamily="18" charset="0"/>
              </a:rPr>
              <a:t>-</a:t>
            </a:r>
            <a:r>
              <a:rPr lang="en-US" b="1" spc="50" dirty="0">
                <a:solidFill>
                  <a:srgbClr val="002060"/>
                </a:solidFill>
                <a:latin typeface="Times New Roman" panose="02020603050405020304" pitchFamily="18" charset="0"/>
                <a:ea typeface="Times New Roman" panose="02020603050405020304" pitchFamily="18" charset="0"/>
              </a:rPr>
              <a:t> ions are separated by </a:t>
            </a:r>
            <a:r>
              <a:rPr lang="en-US" b="1" spc="50" dirty="0">
                <a:solidFill>
                  <a:srgbClr val="CC0099"/>
                </a:solidFill>
                <a:latin typeface="Times New Roman" panose="02020603050405020304" pitchFamily="18" charset="0"/>
                <a:ea typeface="Times New Roman" panose="02020603050405020304" pitchFamily="18" charset="0"/>
              </a:rPr>
              <a:t>layers of Cd</a:t>
            </a:r>
            <a:r>
              <a:rPr lang="en-US" b="1" spc="50" baseline="30000" dirty="0">
                <a:solidFill>
                  <a:srgbClr val="CC0099"/>
                </a:solidFill>
                <a:latin typeface="Times New Roman" panose="02020603050405020304" pitchFamily="18" charset="0"/>
                <a:ea typeface="Times New Roman" panose="02020603050405020304" pitchFamily="18" charset="0"/>
              </a:rPr>
              <a:t>2+</a:t>
            </a:r>
            <a:r>
              <a:rPr lang="en-US" b="1" spc="50" dirty="0">
                <a:solidFill>
                  <a:srgbClr val="CC0099"/>
                </a:solidFill>
                <a:latin typeface="Times New Roman" panose="02020603050405020304" pitchFamily="18" charset="0"/>
                <a:ea typeface="Times New Roman" panose="02020603050405020304" pitchFamily="18" charset="0"/>
              </a:rPr>
              <a:t> ions forms first layer </a:t>
            </a:r>
            <a:r>
              <a:rPr lang="en-US" b="1" spc="50" dirty="0">
                <a:solidFill>
                  <a:srgbClr val="002060"/>
                </a:solidFill>
                <a:latin typeface="Times New Roman" panose="02020603050405020304" pitchFamily="18" charset="0"/>
                <a:ea typeface="Times New Roman" panose="02020603050405020304" pitchFamily="18" charset="0"/>
              </a:rPr>
              <a:t>and two adjacent layers of I</a:t>
            </a:r>
            <a:r>
              <a:rPr lang="en-US" b="1" spc="50" baseline="30000" dirty="0">
                <a:solidFill>
                  <a:srgbClr val="002060"/>
                </a:solidFill>
                <a:latin typeface="Times New Roman" panose="02020603050405020304" pitchFamily="18" charset="0"/>
                <a:ea typeface="Times New Roman" panose="02020603050405020304" pitchFamily="18" charset="0"/>
              </a:rPr>
              <a:t>-</a:t>
            </a:r>
            <a:r>
              <a:rPr lang="en-US" b="1" spc="50" dirty="0">
                <a:solidFill>
                  <a:srgbClr val="002060"/>
                </a:solidFill>
                <a:latin typeface="Times New Roman" panose="02020603050405020304" pitchFamily="18" charset="0"/>
                <a:ea typeface="Times New Roman" panose="02020603050405020304" pitchFamily="18" charset="0"/>
              </a:rPr>
              <a:t> ions are in contact with each other </a:t>
            </a:r>
            <a:r>
              <a:rPr lang="en-US" b="1" spc="50" dirty="0">
                <a:solidFill>
                  <a:srgbClr val="CC0099"/>
                </a:solidFill>
                <a:latin typeface="Times New Roman" panose="02020603050405020304" pitchFamily="18" charset="0"/>
                <a:ea typeface="Times New Roman" panose="02020603050405020304" pitchFamily="18" charset="0"/>
              </a:rPr>
              <a:t>by weak Vander Wall forces between I</a:t>
            </a:r>
            <a:r>
              <a:rPr lang="en-US" b="1" spc="50" baseline="30000" dirty="0">
                <a:solidFill>
                  <a:srgbClr val="CC0099"/>
                </a:solidFill>
                <a:latin typeface="Times New Roman" panose="02020603050405020304" pitchFamily="18" charset="0"/>
                <a:ea typeface="Times New Roman" panose="02020603050405020304" pitchFamily="18" charset="0"/>
              </a:rPr>
              <a:t>-</a:t>
            </a:r>
            <a:r>
              <a:rPr lang="en-US" b="1" spc="50" dirty="0">
                <a:solidFill>
                  <a:srgbClr val="CC0099"/>
                </a:solidFill>
                <a:latin typeface="Times New Roman" panose="02020603050405020304" pitchFamily="18" charset="0"/>
                <a:ea typeface="Times New Roman" panose="02020603050405020304" pitchFamily="18" charset="0"/>
              </a:rPr>
              <a:t> ions forms second layer.</a:t>
            </a:r>
            <a:r>
              <a:rPr lang="en-US" spc="50" dirty="0">
                <a:solidFill>
                  <a:srgbClr val="CC0099"/>
                </a:solidFill>
                <a:latin typeface="Times New Roman" panose="02020603050405020304" pitchFamily="18" charset="0"/>
                <a:ea typeface="Times New Roman" panose="02020603050405020304" pitchFamily="18" charset="0"/>
              </a:rPr>
              <a:t> </a:t>
            </a:r>
            <a:endParaRPr lang="en-US" spc="50" dirty="0">
              <a:solidFill>
                <a:srgbClr val="00206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916150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266C22-41D7-4246-BC05-E5C24E5377D1}"/>
              </a:ext>
            </a:extLst>
          </p:cNvPr>
          <p:cNvSpPr/>
          <p:nvPr/>
        </p:nvSpPr>
        <p:spPr>
          <a:xfrm>
            <a:off x="971600" y="188640"/>
            <a:ext cx="7848872" cy="5826210"/>
          </a:xfrm>
          <a:prstGeom prst="rect">
            <a:avLst/>
          </a:prstGeom>
        </p:spPr>
        <p:txBody>
          <a:bodyPr wrap="square">
            <a:spAutoFit/>
          </a:bodyPr>
          <a:lstStyle/>
          <a:p>
            <a:pPr marL="342900" marR="0" lvl="0" indent="-342900" algn="just">
              <a:lnSpc>
                <a:spcPct val="115000"/>
              </a:lnSpc>
              <a:spcBef>
                <a:spcPts val="0"/>
              </a:spcBef>
              <a:spcAft>
                <a:spcPts val="0"/>
              </a:spcAft>
              <a:buFont typeface="Symbol" panose="05050102010706020507" pitchFamily="18" charset="2"/>
              <a:buChar char=""/>
            </a:pPr>
            <a:r>
              <a:rPr lang="en-US" spc="50" dirty="0">
                <a:solidFill>
                  <a:srgbClr val="002060"/>
                </a:solidFill>
                <a:latin typeface="Times New Roman" panose="02020603050405020304" pitchFamily="18" charset="0"/>
                <a:ea typeface="Times New Roman" panose="02020603050405020304" pitchFamily="18" charset="0"/>
              </a:rPr>
              <a:t>Therefore packing of layers in the crystal structure it not completely regular and it cleaves (break down) into two parallel sheets very easily. </a:t>
            </a:r>
            <a:r>
              <a:rPr lang="en-US" b="1" spc="50" dirty="0">
                <a:solidFill>
                  <a:srgbClr val="002060"/>
                </a:solidFill>
                <a:latin typeface="Times New Roman" panose="02020603050405020304" pitchFamily="18" charset="0"/>
                <a:ea typeface="Times New Roman" panose="02020603050405020304" pitchFamily="18" charset="0"/>
              </a:rPr>
              <a:t>The third layer of I</a:t>
            </a:r>
            <a:r>
              <a:rPr lang="en-US" b="1" spc="50" baseline="30000" dirty="0">
                <a:solidFill>
                  <a:srgbClr val="002060"/>
                </a:solidFill>
                <a:latin typeface="Times New Roman" panose="02020603050405020304" pitchFamily="18" charset="0"/>
                <a:ea typeface="Times New Roman" panose="02020603050405020304" pitchFamily="18" charset="0"/>
              </a:rPr>
              <a:t>-</a:t>
            </a:r>
            <a:r>
              <a:rPr lang="en-US" b="1" spc="50" dirty="0">
                <a:solidFill>
                  <a:srgbClr val="002060"/>
                </a:solidFill>
                <a:latin typeface="Times New Roman" panose="02020603050405020304" pitchFamily="18" charset="0"/>
                <a:ea typeface="Times New Roman" panose="02020603050405020304" pitchFamily="18" charset="0"/>
              </a:rPr>
              <a:t> ions is directly above the first layer</a:t>
            </a:r>
            <a:r>
              <a:rPr lang="en-US" spc="50" dirty="0">
                <a:solidFill>
                  <a:srgbClr val="002060"/>
                </a:solidFill>
                <a:latin typeface="Times New Roman" panose="02020603050405020304" pitchFamily="18" charset="0"/>
                <a:ea typeface="Times New Roman" panose="02020603050405020304" pitchFamily="18" charset="0"/>
              </a:rPr>
              <a:t> hence it gives </a:t>
            </a:r>
            <a:r>
              <a:rPr lang="en-US" b="1" spc="50" dirty="0">
                <a:solidFill>
                  <a:srgbClr val="CC0099"/>
                </a:solidFill>
                <a:latin typeface="Times New Roman" panose="02020603050405020304" pitchFamily="18" charset="0"/>
                <a:ea typeface="Times New Roman" panose="02020603050405020304" pitchFamily="18" charset="0"/>
              </a:rPr>
              <a:t>repetitive pattern like ABABAB --------- </a:t>
            </a:r>
            <a:r>
              <a:rPr lang="en-US" spc="50" dirty="0">
                <a:solidFill>
                  <a:srgbClr val="002060"/>
                </a:solidFill>
                <a:latin typeface="Times New Roman" panose="02020603050405020304" pitchFamily="18" charset="0"/>
                <a:ea typeface="Times New Roman" panose="02020603050405020304" pitchFamily="18" charset="0"/>
              </a:rPr>
              <a:t>indicate that </a:t>
            </a:r>
            <a:r>
              <a:rPr lang="en-US" b="1" spc="50" dirty="0">
                <a:solidFill>
                  <a:srgbClr val="CC0099"/>
                </a:solidFill>
                <a:latin typeface="Times New Roman" panose="02020603050405020304" pitchFamily="18" charset="0"/>
                <a:ea typeface="Times New Roman" panose="02020603050405020304" pitchFamily="18" charset="0"/>
              </a:rPr>
              <a:t>I</a:t>
            </a:r>
            <a:r>
              <a:rPr lang="en-US" b="1" spc="50" baseline="30000" dirty="0">
                <a:solidFill>
                  <a:srgbClr val="CC0099"/>
                </a:solidFill>
                <a:latin typeface="Times New Roman" panose="02020603050405020304" pitchFamily="18" charset="0"/>
                <a:ea typeface="Times New Roman" panose="02020603050405020304" pitchFamily="18" charset="0"/>
              </a:rPr>
              <a:t>-</a:t>
            </a:r>
            <a:r>
              <a:rPr lang="en-US" b="1" spc="50" dirty="0">
                <a:solidFill>
                  <a:srgbClr val="CC0099"/>
                </a:solidFill>
                <a:latin typeface="Times New Roman" panose="02020603050405020304" pitchFamily="18" charset="0"/>
                <a:ea typeface="Times New Roman" panose="02020603050405020304" pitchFamily="18" charset="0"/>
              </a:rPr>
              <a:t> ions are hexagonally packed in the crystal lattice i.e. </a:t>
            </a:r>
            <a:r>
              <a:rPr lang="en-US" b="1" spc="50" dirty="0">
                <a:solidFill>
                  <a:srgbClr val="0B550F"/>
                </a:solidFill>
                <a:latin typeface="Times New Roman" panose="02020603050405020304" pitchFamily="18" charset="0"/>
                <a:ea typeface="Times New Roman" panose="02020603050405020304" pitchFamily="18" charset="0"/>
              </a:rPr>
              <a:t>hexagonal close packed  (hcp) arrangement.</a:t>
            </a:r>
          </a:p>
          <a:p>
            <a:pPr marL="342900" marR="0" lvl="0" indent="-342900" algn="just">
              <a:lnSpc>
                <a:spcPct val="115000"/>
              </a:lnSpc>
              <a:spcBef>
                <a:spcPts val="0"/>
              </a:spcBef>
              <a:spcAft>
                <a:spcPts val="0"/>
              </a:spcAft>
              <a:buFont typeface="Symbol" panose="05050102010706020507" pitchFamily="18" charset="2"/>
              <a:buChar char=""/>
            </a:pPr>
            <a:r>
              <a:rPr lang="en-US" spc="50" dirty="0">
                <a:solidFill>
                  <a:srgbClr val="002060"/>
                </a:solidFill>
                <a:latin typeface="Times New Roman" panose="02020603050405020304" pitchFamily="18" charset="0"/>
                <a:ea typeface="Times New Roman" panose="02020603050405020304" pitchFamily="18" charset="0"/>
              </a:rPr>
              <a:t>The </a:t>
            </a:r>
            <a:r>
              <a:rPr lang="en-US" b="1" spc="50" dirty="0">
                <a:solidFill>
                  <a:srgbClr val="002060"/>
                </a:solidFill>
                <a:latin typeface="Times New Roman" panose="02020603050405020304" pitchFamily="18" charset="0"/>
                <a:ea typeface="Times New Roman" panose="02020603050405020304" pitchFamily="18" charset="0"/>
              </a:rPr>
              <a:t>iodide ions are arranged in a hexagonal close packed (hcp) arrangement</a:t>
            </a:r>
            <a:r>
              <a:rPr lang="en-US" spc="50" dirty="0">
                <a:solidFill>
                  <a:srgbClr val="002060"/>
                </a:solidFill>
                <a:latin typeface="Times New Roman" panose="02020603050405020304" pitchFamily="18" charset="0"/>
                <a:ea typeface="Times New Roman" panose="02020603050405020304" pitchFamily="18" charset="0"/>
              </a:rPr>
              <a:t> while </a:t>
            </a:r>
            <a:r>
              <a:rPr lang="en-US" b="1" spc="50" dirty="0">
                <a:solidFill>
                  <a:srgbClr val="CC0099"/>
                </a:solidFill>
                <a:latin typeface="Times New Roman" panose="02020603050405020304" pitchFamily="18" charset="0"/>
                <a:ea typeface="Times New Roman" panose="02020603050405020304" pitchFamily="18" charset="0"/>
              </a:rPr>
              <a:t>cadmium ions lie in octahedral sites between every two layers of iodide ions.</a:t>
            </a:r>
          </a:p>
          <a:p>
            <a:pPr marL="342900" marR="0" lvl="0" indent="-342900" algn="just">
              <a:lnSpc>
                <a:spcPct val="115000"/>
              </a:lnSpc>
              <a:spcBef>
                <a:spcPts val="0"/>
              </a:spcBef>
              <a:spcAft>
                <a:spcPts val="0"/>
              </a:spcAft>
              <a:buFont typeface="Symbol" panose="05050102010706020507" pitchFamily="18" charset="2"/>
              <a:buChar char=""/>
            </a:pPr>
            <a:r>
              <a:rPr lang="en-US" spc="50" dirty="0">
                <a:solidFill>
                  <a:srgbClr val="002060"/>
                </a:solidFill>
                <a:latin typeface="Times New Roman" panose="02020603050405020304" pitchFamily="18" charset="0"/>
                <a:ea typeface="Times New Roman" panose="02020603050405020304" pitchFamily="18" charset="0"/>
              </a:rPr>
              <a:t>Each </a:t>
            </a:r>
            <a:r>
              <a:rPr lang="en-US" b="1" spc="50" dirty="0">
                <a:solidFill>
                  <a:srgbClr val="0B550F"/>
                </a:solidFill>
                <a:latin typeface="Times New Roman" panose="02020603050405020304" pitchFamily="18" charset="0"/>
                <a:ea typeface="Times New Roman" panose="02020603050405020304" pitchFamily="18" charset="0"/>
              </a:rPr>
              <a:t>Cd</a:t>
            </a:r>
            <a:r>
              <a:rPr lang="en-US" b="1" spc="50" baseline="30000" dirty="0">
                <a:solidFill>
                  <a:srgbClr val="0B550F"/>
                </a:solidFill>
                <a:latin typeface="Times New Roman" panose="02020603050405020304" pitchFamily="18" charset="0"/>
                <a:ea typeface="Times New Roman" panose="02020603050405020304" pitchFamily="18" charset="0"/>
              </a:rPr>
              <a:t>2+</a:t>
            </a:r>
            <a:r>
              <a:rPr lang="en-US" b="1" spc="50" dirty="0">
                <a:solidFill>
                  <a:srgbClr val="0B550F"/>
                </a:solidFill>
                <a:latin typeface="Times New Roman" panose="02020603050405020304" pitchFamily="18" charset="0"/>
                <a:ea typeface="Times New Roman" panose="02020603050405020304" pitchFamily="18" charset="0"/>
              </a:rPr>
              <a:t> ion is surrounded octahedrally by six I</a:t>
            </a:r>
            <a:r>
              <a:rPr lang="en-US" b="1" spc="50" baseline="30000" dirty="0">
                <a:solidFill>
                  <a:srgbClr val="0B550F"/>
                </a:solidFill>
                <a:latin typeface="Times New Roman" panose="02020603050405020304" pitchFamily="18" charset="0"/>
                <a:ea typeface="Times New Roman" panose="02020603050405020304" pitchFamily="18" charset="0"/>
              </a:rPr>
              <a:t>-</a:t>
            </a:r>
            <a:r>
              <a:rPr lang="en-US" b="1" spc="50" dirty="0">
                <a:solidFill>
                  <a:srgbClr val="0B550F"/>
                </a:solidFill>
                <a:latin typeface="Times New Roman" panose="02020603050405020304" pitchFamily="18" charset="0"/>
                <a:ea typeface="Times New Roman" panose="02020603050405020304" pitchFamily="18" charset="0"/>
              </a:rPr>
              <a:t> ions and </a:t>
            </a:r>
            <a:r>
              <a:rPr lang="en-US" b="1" spc="50" dirty="0">
                <a:solidFill>
                  <a:srgbClr val="CC0099"/>
                </a:solidFill>
                <a:latin typeface="Times New Roman" panose="02020603050405020304" pitchFamily="18" charset="0"/>
                <a:ea typeface="Times New Roman" panose="02020603050405020304" pitchFamily="18" charset="0"/>
              </a:rPr>
              <a:t>each I</a:t>
            </a:r>
            <a:r>
              <a:rPr lang="en-US" b="1" spc="50" baseline="30000" dirty="0">
                <a:solidFill>
                  <a:srgbClr val="CC0099"/>
                </a:solidFill>
                <a:latin typeface="Times New Roman" panose="02020603050405020304" pitchFamily="18" charset="0"/>
                <a:ea typeface="Times New Roman" panose="02020603050405020304" pitchFamily="18" charset="0"/>
              </a:rPr>
              <a:t>-</a:t>
            </a:r>
            <a:r>
              <a:rPr lang="en-US" b="1" spc="50" dirty="0">
                <a:solidFill>
                  <a:srgbClr val="CC0099"/>
                </a:solidFill>
                <a:latin typeface="Times New Roman" panose="02020603050405020304" pitchFamily="18" charset="0"/>
                <a:ea typeface="Times New Roman" panose="02020603050405020304" pitchFamily="18" charset="0"/>
              </a:rPr>
              <a:t> ion has three Cd</a:t>
            </a:r>
            <a:r>
              <a:rPr lang="en-US" b="1" spc="50" baseline="30000" dirty="0">
                <a:solidFill>
                  <a:srgbClr val="CC0099"/>
                </a:solidFill>
                <a:latin typeface="Times New Roman" panose="02020603050405020304" pitchFamily="18" charset="0"/>
                <a:ea typeface="Times New Roman" panose="02020603050405020304" pitchFamily="18" charset="0"/>
              </a:rPr>
              <a:t>2+</a:t>
            </a:r>
            <a:r>
              <a:rPr lang="en-US" b="1" spc="50" dirty="0">
                <a:solidFill>
                  <a:srgbClr val="CC0099"/>
                </a:solidFill>
                <a:latin typeface="Times New Roman" panose="02020603050405020304" pitchFamily="18" charset="0"/>
                <a:ea typeface="Times New Roman" panose="02020603050405020304" pitchFamily="18" charset="0"/>
              </a:rPr>
              <a:t> ion as nearest neighbours. </a:t>
            </a:r>
            <a:r>
              <a:rPr lang="en-US" spc="50" dirty="0">
                <a:solidFill>
                  <a:srgbClr val="002060"/>
                </a:solidFill>
                <a:latin typeface="Times New Roman" panose="02020603050405020304" pitchFamily="18" charset="0"/>
                <a:ea typeface="Times New Roman" panose="02020603050405020304" pitchFamily="18" charset="0"/>
              </a:rPr>
              <a:t>The </a:t>
            </a:r>
            <a:r>
              <a:rPr lang="en-US" b="1" spc="50" dirty="0">
                <a:solidFill>
                  <a:srgbClr val="002060"/>
                </a:solidFill>
                <a:latin typeface="Times New Roman" panose="02020603050405020304" pitchFamily="18" charset="0"/>
                <a:ea typeface="Times New Roman" panose="02020603050405020304" pitchFamily="18" charset="0"/>
              </a:rPr>
              <a:t>three Cd</a:t>
            </a:r>
            <a:r>
              <a:rPr lang="en-US" b="1" spc="50" baseline="30000" dirty="0">
                <a:solidFill>
                  <a:srgbClr val="002060"/>
                </a:solidFill>
                <a:latin typeface="Times New Roman" panose="02020603050405020304" pitchFamily="18" charset="0"/>
                <a:ea typeface="Times New Roman" panose="02020603050405020304" pitchFamily="18" charset="0"/>
              </a:rPr>
              <a:t>2+</a:t>
            </a:r>
            <a:r>
              <a:rPr lang="en-US" b="1" spc="50" dirty="0">
                <a:solidFill>
                  <a:srgbClr val="002060"/>
                </a:solidFill>
                <a:latin typeface="Times New Roman" panose="02020603050405020304" pitchFamily="18" charset="0"/>
                <a:ea typeface="Times New Roman" panose="02020603050405020304" pitchFamily="18" charset="0"/>
              </a:rPr>
              <a:t> ion ions surround the I</a:t>
            </a:r>
            <a:r>
              <a:rPr lang="en-US" b="1" spc="50" baseline="30000" dirty="0">
                <a:solidFill>
                  <a:srgbClr val="002060"/>
                </a:solidFill>
                <a:latin typeface="Times New Roman" panose="02020603050405020304" pitchFamily="18" charset="0"/>
                <a:ea typeface="Times New Roman" panose="02020603050405020304" pitchFamily="18" charset="0"/>
              </a:rPr>
              <a:t>-</a:t>
            </a:r>
            <a:r>
              <a:rPr lang="en-US" b="1" spc="50" dirty="0">
                <a:solidFill>
                  <a:srgbClr val="002060"/>
                </a:solidFill>
                <a:latin typeface="Times New Roman" panose="02020603050405020304" pitchFamily="18" charset="0"/>
                <a:ea typeface="Times New Roman" panose="02020603050405020304" pitchFamily="18" charset="0"/>
              </a:rPr>
              <a:t> ion in an arrangement</a:t>
            </a:r>
            <a:r>
              <a:rPr lang="en-US" spc="50" dirty="0">
                <a:solidFill>
                  <a:srgbClr val="002060"/>
                </a:solidFill>
                <a:latin typeface="Times New Roman" panose="02020603050405020304" pitchFamily="18" charset="0"/>
                <a:ea typeface="Times New Roman" panose="02020603050405020304" pitchFamily="18" charset="0"/>
              </a:rPr>
              <a:t> in which </a:t>
            </a:r>
            <a:r>
              <a:rPr lang="en-US" b="1" spc="50" dirty="0">
                <a:solidFill>
                  <a:srgbClr val="002060"/>
                </a:solidFill>
                <a:latin typeface="Times New Roman" panose="02020603050405020304" pitchFamily="18" charset="0"/>
                <a:ea typeface="Times New Roman" panose="02020603050405020304" pitchFamily="18" charset="0"/>
              </a:rPr>
              <a:t>Cd</a:t>
            </a:r>
            <a:r>
              <a:rPr lang="en-US" b="1" spc="50" baseline="30000" dirty="0">
                <a:solidFill>
                  <a:srgbClr val="002060"/>
                </a:solidFill>
                <a:latin typeface="Times New Roman" panose="02020603050405020304" pitchFamily="18" charset="0"/>
                <a:ea typeface="Times New Roman" panose="02020603050405020304" pitchFamily="18" charset="0"/>
              </a:rPr>
              <a:t>2+</a:t>
            </a:r>
            <a:r>
              <a:rPr lang="en-US" b="1" spc="50" dirty="0">
                <a:solidFill>
                  <a:srgbClr val="002060"/>
                </a:solidFill>
                <a:latin typeface="Times New Roman" panose="02020603050405020304" pitchFamily="18" charset="0"/>
                <a:ea typeface="Times New Roman" panose="02020603050405020304" pitchFamily="18" charset="0"/>
              </a:rPr>
              <a:t> ions form the </a:t>
            </a:r>
            <a:r>
              <a:rPr lang="en-US" b="1" spc="50" dirty="0">
                <a:solidFill>
                  <a:srgbClr val="CC0099"/>
                </a:solidFill>
                <a:latin typeface="Times New Roman" panose="02020603050405020304" pitchFamily="18" charset="0"/>
                <a:ea typeface="Times New Roman" panose="02020603050405020304" pitchFamily="18" charset="0"/>
              </a:rPr>
              <a:t>base of a trigonal pyramid </a:t>
            </a:r>
            <a:r>
              <a:rPr lang="en-US" b="1" spc="50" dirty="0">
                <a:solidFill>
                  <a:srgbClr val="002060"/>
                </a:solidFill>
                <a:latin typeface="Times New Roman" panose="02020603050405020304" pitchFamily="18" charset="0"/>
                <a:ea typeface="Times New Roman" panose="02020603050405020304" pitchFamily="18" charset="0"/>
              </a:rPr>
              <a:t>whose apex is the I</a:t>
            </a:r>
            <a:r>
              <a:rPr lang="en-US" b="1" spc="50" baseline="30000" dirty="0">
                <a:solidFill>
                  <a:srgbClr val="002060"/>
                </a:solidFill>
                <a:latin typeface="Times New Roman" panose="02020603050405020304" pitchFamily="18" charset="0"/>
                <a:ea typeface="Times New Roman" panose="02020603050405020304" pitchFamily="18" charset="0"/>
              </a:rPr>
              <a:t>-</a:t>
            </a:r>
            <a:r>
              <a:rPr lang="en-US" b="1" spc="50" dirty="0">
                <a:solidFill>
                  <a:srgbClr val="002060"/>
                </a:solidFill>
                <a:latin typeface="Times New Roman" panose="02020603050405020304" pitchFamily="18" charset="0"/>
                <a:ea typeface="Times New Roman" panose="02020603050405020304" pitchFamily="18" charset="0"/>
              </a:rPr>
              <a:t> ion.</a:t>
            </a:r>
          </a:p>
          <a:p>
            <a:pPr marL="342900" marR="0" lvl="0" indent="-342900" algn="just">
              <a:lnSpc>
                <a:spcPct val="115000"/>
              </a:lnSpc>
              <a:spcBef>
                <a:spcPts val="0"/>
              </a:spcBef>
              <a:spcAft>
                <a:spcPts val="0"/>
              </a:spcAft>
              <a:buFont typeface="Symbol" panose="05050102010706020507" pitchFamily="18" charset="2"/>
              <a:buChar char=""/>
            </a:pPr>
            <a:r>
              <a:rPr lang="en-US" spc="50" dirty="0">
                <a:solidFill>
                  <a:srgbClr val="002060"/>
                </a:solidFill>
                <a:latin typeface="Times New Roman" panose="02020603050405020304" pitchFamily="18" charset="0"/>
                <a:ea typeface="Times New Roman" panose="02020603050405020304" pitchFamily="18" charset="0"/>
              </a:rPr>
              <a:t>The arrangement of three layers, I - Cd - I, corresponds to the composition CdI</a:t>
            </a:r>
            <a:r>
              <a:rPr lang="en-US" spc="50" baseline="-25000" dirty="0">
                <a:solidFill>
                  <a:srgbClr val="002060"/>
                </a:solidFill>
                <a:latin typeface="Times New Roman" panose="02020603050405020304" pitchFamily="18" charset="0"/>
                <a:ea typeface="Times New Roman" panose="02020603050405020304" pitchFamily="18" charset="0"/>
              </a:rPr>
              <a:t>2</a:t>
            </a:r>
            <a:r>
              <a:rPr lang="en-US" spc="50" dirty="0">
                <a:solidFill>
                  <a:srgbClr val="002060"/>
                </a:solidFill>
                <a:latin typeface="Times New Roman" panose="02020603050405020304" pitchFamily="18" charset="0"/>
                <a:ea typeface="Times New Roman" panose="02020603050405020304" pitchFamily="18" charset="0"/>
              </a:rPr>
              <a:t> . This arrangement is continued is referred as a layer lattice. The forces present in between the I - Cd - I layers to hold together are weak </a:t>
            </a:r>
            <a:r>
              <a:rPr lang="en-US" b="1" spc="50" dirty="0">
                <a:solidFill>
                  <a:srgbClr val="002060"/>
                </a:solidFill>
                <a:latin typeface="Times New Roman" panose="02020603050405020304" pitchFamily="18" charset="0"/>
                <a:ea typeface="Times New Roman" panose="02020603050405020304" pitchFamily="18" charset="0"/>
              </a:rPr>
              <a:t>(Vander Wall forces) . Hence CdI</a:t>
            </a:r>
            <a:r>
              <a:rPr lang="en-US" b="1" spc="50" baseline="-25000" dirty="0">
                <a:solidFill>
                  <a:srgbClr val="002060"/>
                </a:solidFill>
                <a:latin typeface="Times New Roman" panose="02020603050405020304" pitchFamily="18" charset="0"/>
                <a:ea typeface="Times New Roman" panose="02020603050405020304" pitchFamily="18" charset="0"/>
              </a:rPr>
              <a:t>2</a:t>
            </a:r>
            <a:r>
              <a:rPr lang="en-US" b="1" spc="50" dirty="0">
                <a:solidFill>
                  <a:srgbClr val="002060"/>
                </a:solidFill>
                <a:latin typeface="Times New Roman" panose="02020603050405020304" pitchFamily="18" charset="0"/>
                <a:ea typeface="Times New Roman" panose="02020603050405020304" pitchFamily="18" charset="0"/>
              </a:rPr>
              <a:t> compound is flaky and can be easily cleaved. </a:t>
            </a:r>
          </a:p>
        </p:txBody>
      </p:sp>
    </p:spTree>
    <p:extLst>
      <p:ext uri="{BB962C8B-B14F-4D97-AF65-F5344CB8AC3E}">
        <p14:creationId xmlns:p14="http://schemas.microsoft.com/office/powerpoint/2010/main" val="39175272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F942C43A-2C21-4E8A-8EA9-1C4D4E3AC3D4}"/>
                  </a:ext>
                </a:extLst>
              </p:cNvPr>
              <p:cNvSpPr/>
              <p:nvPr/>
            </p:nvSpPr>
            <p:spPr>
              <a:xfrm>
                <a:off x="827584" y="116632"/>
                <a:ext cx="7920880" cy="4120872"/>
              </a:xfrm>
              <a:prstGeom prst="rect">
                <a:avLst/>
              </a:prstGeom>
            </p:spPr>
            <p:txBody>
              <a:bodyPr wrap="square">
                <a:spAutoFit/>
              </a:bodyPr>
              <a:lstStyle/>
              <a:p>
                <a:pPr marL="342900" marR="0" lvl="0" indent="-342900" algn="just">
                  <a:lnSpc>
                    <a:spcPct val="115000"/>
                  </a:lnSpc>
                  <a:spcBef>
                    <a:spcPts val="0"/>
                  </a:spcBef>
                  <a:spcAft>
                    <a:spcPts val="0"/>
                  </a:spcAft>
                  <a:buFont typeface="+mj-lt"/>
                  <a:buAutoNum type="arabicPeriod" startAt="3"/>
                </a:pPr>
                <a:r>
                  <a:rPr lang="en-US" b="1" u="sng" spc="50" dirty="0">
                    <a:solidFill>
                      <a:srgbClr val="FF0000"/>
                    </a:solidFill>
                    <a:latin typeface="Times New Roman" panose="02020603050405020304" pitchFamily="18" charset="0"/>
                    <a:ea typeface="Times New Roman" panose="02020603050405020304" pitchFamily="18" charset="0"/>
                  </a:rPr>
                  <a:t>Layer structure / Structure of Cadmium Chloride (CdCl</a:t>
                </a:r>
                <a:r>
                  <a:rPr lang="en-US" b="1" u="sng" spc="50" baseline="-25000" dirty="0">
                    <a:solidFill>
                      <a:srgbClr val="FF0000"/>
                    </a:solidFill>
                    <a:latin typeface="Times New Roman" panose="02020603050405020304" pitchFamily="18" charset="0"/>
                    <a:ea typeface="Times New Roman" panose="02020603050405020304" pitchFamily="18" charset="0"/>
                  </a:rPr>
                  <a:t>2</a:t>
                </a:r>
                <a:r>
                  <a:rPr lang="en-US" b="1" u="sng" spc="50" dirty="0">
                    <a:solidFill>
                      <a:srgbClr val="FF0000"/>
                    </a:solidFill>
                    <a:latin typeface="Times New Roman" panose="02020603050405020304" pitchFamily="18" charset="0"/>
                    <a:ea typeface="Times New Roman" panose="02020603050405020304" pitchFamily="18" charset="0"/>
                  </a:rPr>
                  <a:t>)</a:t>
                </a:r>
                <a:r>
                  <a:rPr lang="en-US" spc="50" dirty="0">
                    <a:latin typeface="Times New Roman" panose="02020603050405020304" pitchFamily="18" charset="0"/>
                    <a:ea typeface="Times New Roman" panose="02020603050405020304" pitchFamily="18" charset="0"/>
                  </a:rPr>
                  <a:t>-</a:t>
                </a:r>
                <a:r>
                  <a:rPr lang="en-US" spc="50" dirty="0">
                    <a:solidFill>
                      <a:srgbClr val="002060"/>
                    </a:solidFill>
                    <a:latin typeface="Times New Roman" panose="02020603050405020304" pitchFamily="18" charset="0"/>
                    <a:ea typeface="Times New Roman" panose="02020603050405020304" pitchFamily="18" charset="0"/>
                  </a:rPr>
                  <a:t>In CdCl</a:t>
                </a:r>
                <a:r>
                  <a:rPr lang="en-US" spc="50" baseline="-25000" dirty="0">
                    <a:solidFill>
                      <a:srgbClr val="002060"/>
                    </a:solidFill>
                    <a:latin typeface="Times New Roman" panose="02020603050405020304" pitchFamily="18" charset="0"/>
                    <a:ea typeface="Times New Roman" panose="02020603050405020304" pitchFamily="18" charset="0"/>
                  </a:rPr>
                  <a:t>2 </a:t>
                </a:r>
                <a:r>
                  <a:rPr lang="en-US" spc="50" dirty="0">
                    <a:solidFill>
                      <a:srgbClr val="002060"/>
                    </a:solidFill>
                    <a:latin typeface="Times New Roman" panose="02020603050405020304" pitchFamily="18" charset="0"/>
                    <a:ea typeface="Times New Roman" panose="02020603050405020304" pitchFamily="18" charset="0"/>
                  </a:rPr>
                  <a:t>compound, the </a:t>
                </a:r>
                <a:r>
                  <a:rPr lang="en-US" b="1" spc="50" dirty="0">
                    <a:solidFill>
                      <a:srgbClr val="055B19"/>
                    </a:solidFill>
                    <a:latin typeface="Times New Roman" panose="02020603050405020304" pitchFamily="18" charset="0"/>
                    <a:ea typeface="Times New Roman" panose="02020603050405020304" pitchFamily="18" charset="0"/>
                  </a:rPr>
                  <a:t>ionic radius of Cd</a:t>
                </a:r>
                <a:r>
                  <a:rPr lang="en-US" b="1" spc="50" baseline="30000" dirty="0">
                    <a:solidFill>
                      <a:srgbClr val="055B19"/>
                    </a:solidFill>
                    <a:latin typeface="Times New Roman" panose="02020603050405020304" pitchFamily="18" charset="0"/>
                    <a:ea typeface="Times New Roman" panose="02020603050405020304" pitchFamily="18" charset="0"/>
                  </a:rPr>
                  <a:t>2+</a:t>
                </a:r>
                <a:r>
                  <a:rPr lang="en-US" b="1" spc="50" dirty="0">
                    <a:solidFill>
                      <a:srgbClr val="055B19"/>
                    </a:solidFill>
                    <a:latin typeface="Times New Roman" panose="02020603050405020304" pitchFamily="18" charset="0"/>
                    <a:ea typeface="Times New Roman" panose="02020603050405020304" pitchFamily="18" charset="0"/>
                  </a:rPr>
                  <a:t> ion is 0.97 A</a:t>
                </a:r>
                <a:r>
                  <a:rPr lang="en-US" b="1" spc="50" baseline="30000" dirty="0">
                    <a:solidFill>
                      <a:srgbClr val="055B19"/>
                    </a:solidFill>
                    <a:latin typeface="Times New Roman" panose="02020603050405020304" pitchFamily="18" charset="0"/>
                    <a:ea typeface="Times New Roman" panose="02020603050405020304" pitchFamily="18" charset="0"/>
                  </a:rPr>
                  <a:t>0 </a:t>
                </a:r>
                <a:r>
                  <a:rPr lang="en-US" spc="50" dirty="0">
                    <a:solidFill>
                      <a:srgbClr val="002060"/>
                    </a:solidFill>
                    <a:latin typeface="Times New Roman" panose="02020603050405020304" pitchFamily="18" charset="0"/>
                    <a:ea typeface="Times New Roman" panose="02020603050405020304" pitchFamily="18" charset="0"/>
                  </a:rPr>
                  <a:t>and </a:t>
                </a:r>
                <a:r>
                  <a:rPr lang="en-US" b="1" spc="50" dirty="0">
                    <a:solidFill>
                      <a:srgbClr val="055B19"/>
                    </a:solidFill>
                    <a:latin typeface="Times New Roman" panose="02020603050405020304" pitchFamily="18" charset="0"/>
                    <a:ea typeface="Times New Roman" panose="02020603050405020304" pitchFamily="18" charset="0"/>
                  </a:rPr>
                  <a:t>the ionic radius of Cl</a:t>
                </a:r>
                <a:r>
                  <a:rPr lang="en-US" b="1" spc="50" baseline="30000" dirty="0">
                    <a:solidFill>
                      <a:srgbClr val="055B19"/>
                    </a:solidFill>
                    <a:latin typeface="Times New Roman" panose="02020603050405020304" pitchFamily="18" charset="0"/>
                    <a:ea typeface="Times New Roman" panose="02020603050405020304" pitchFamily="18" charset="0"/>
                  </a:rPr>
                  <a:t>-</a:t>
                </a:r>
                <a:r>
                  <a:rPr lang="en-US" b="1" spc="50" dirty="0">
                    <a:solidFill>
                      <a:srgbClr val="055B19"/>
                    </a:solidFill>
                    <a:latin typeface="Times New Roman" panose="02020603050405020304" pitchFamily="18" charset="0"/>
                    <a:ea typeface="Times New Roman" panose="02020603050405020304" pitchFamily="18" charset="0"/>
                  </a:rPr>
                  <a:t> ion is 1.81 A</a:t>
                </a:r>
                <a:r>
                  <a:rPr lang="en-US" b="1" spc="50" baseline="30000" dirty="0">
                    <a:solidFill>
                      <a:srgbClr val="055B19"/>
                    </a:solidFill>
                    <a:latin typeface="Times New Roman" panose="02020603050405020304" pitchFamily="18" charset="0"/>
                    <a:ea typeface="Times New Roman" panose="02020603050405020304" pitchFamily="18" charset="0"/>
                  </a:rPr>
                  <a:t>0</a:t>
                </a:r>
                <a:r>
                  <a:rPr lang="en-US" b="1" spc="50" dirty="0">
                    <a:solidFill>
                      <a:srgbClr val="055B19"/>
                    </a:solidFill>
                    <a:latin typeface="Times New Roman" panose="02020603050405020304" pitchFamily="18" charset="0"/>
                    <a:ea typeface="Times New Roman" panose="02020603050405020304" pitchFamily="18" charset="0"/>
                  </a:rPr>
                  <a:t>.</a:t>
                </a:r>
                <a:r>
                  <a:rPr lang="en-US" spc="50" dirty="0">
                    <a:solidFill>
                      <a:srgbClr val="002060"/>
                    </a:solidFill>
                    <a:latin typeface="Times New Roman" panose="02020603050405020304" pitchFamily="18" charset="0"/>
                    <a:ea typeface="Times New Roman" panose="02020603050405020304" pitchFamily="18" charset="0"/>
                  </a:rPr>
                  <a:t> Hence radius ratio </a:t>
                </a:r>
                <a14:m>
                  <m:oMath xmlns:m="http://schemas.openxmlformats.org/officeDocument/2006/math">
                    <m:f>
                      <m:fPr>
                        <m:ctrlPr>
                          <a:rPr lang="en-US" sz="2000" b="1" i="1" spc="50">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spc="50">
                                <a:solidFill>
                                  <a:srgbClr val="002060"/>
                                </a:solidFill>
                                <a:effectLst/>
                                <a:latin typeface="Cambria Math" panose="02040503050406030204" pitchFamily="18" charset="0"/>
                                <a:ea typeface="Times New Roman" panose="02020603050405020304" pitchFamily="18" charset="0"/>
                              </a:rPr>
                            </m:ctrlPr>
                          </m:sSupPr>
                          <m:e>
                            <m:r>
                              <a:rPr lang="en-US" sz="2000" b="1" i="1" spc="50">
                                <a:solidFill>
                                  <a:srgbClr val="002060"/>
                                </a:solidFill>
                                <a:effectLst/>
                                <a:latin typeface="Cambria Math" panose="02040503050406030204" pitchFamily="18" charset="0"/>
                                <a:ea typeface="Times New Roman" panose="02020603050405020304" pitchFamily="18" charset="0"/>
                              </a:rPr>
                              <m:t>𝐑𝐚𝐝𝐢𝐮𝐬</m:t>
                            </m:r>
                            <m:r>
                              <a:rPr lang="en-US" sz="2000" b="1" spc="50">
                                <a:solidFill>
                                  <a:srgbClr val="002060"/>
                                </a:solidFill>
                                <a:effectLst/>
                                <a:latin typeface="Cambria Math" panose="02040503050406030204" pitchFamily="18" charset="0"/>
                                <a:ea typeface="Times New Roman" panose="02020603050405020304" pitchFamily="18" charset="0"/>
                              </a:rPr>
                              <m:t> </m:t>
                            </m:r>
                            <m:r>
                              <a:rPr lang="en-US" sz="2000" b="1" i="1" spc="50">
                                <a:solidFill>
                                  <a:srgbClr val="002060"/>
                                </a:solidFill>
                                <a:effectLst/>
                                <a:latin typeface="Cambria Math" panose="02040503050406030204" pitchFamily="18" charset="0"/>
                                <a:ea typeface="Times New Roman" panose="02020603050405020304" pitchFamily="18" charset="0"/>
                              </a:rPr>
                              <m:t>𝐨𝐟</m:t>
                            </m:r>
                            <m:r>
                              <a:rPr lang="en-US" sz="2000" b="1" spc="50">
                                <a:solidFill>
                                  <a:srgbClr val="002060"/>
                                </a:solidFill>
                                <a:effectLst/>
                                <a:latin typeface="Cambria Math" panose="02040503050406030204" pitchFamily="18" charset="0"/>
                                <a:ea typeface="Times New Roman" panose="02020603050405020304" pitchFamily="18" charset="0"/>
                              </a:rPr>
                              <m:t> </m:t>
                            </m:r>
                            <m:r>
                              <a:rPr lang="en-US" sz="2000" b="1" i="1" spc="50">
                                <a:solidFill>
                                  <a:srgbClr val="002060"/>
                                </a:solidFill>
                                <a:effectLst/>
                                <a:latin typeface="Cambria Math" panose="02040503050406030204" pitchFamily="18" charset="0"/>
                                <a:ea typeface="Times New Roman" panose="02020603050405020304" pitchFamily="18" charset="0"/>
                              </a:rPr>
                              <m:t>𝐂𝐝</m:t>
                            </m:r>
                          </m:e>
                          <m:sup>
                            <m:r>
                              <a:rPr lang="en-US" sz="2000" b="1" i="1" spc="50" baseline="30000">
                                <a:solidFill>
                                  <a:srgbClr val="002060"/>
                                </a:solidFill>
                                <a:effectLst/>
                                <a:latin typeface="Cambria Math" panose="02040503050406030204" pitchFamily="18" charset="0"/>
                                <a:ea typeface="Times New Roman" panose="02020603050405020304" pitchFamily="18" charset="0"/>
                              </a:rPr>
                              <m:t>𝟐</m:t>
                            </m:r>
                            <m:r>
                              <a:rPr lang="en-US" sz="2000" b="1" spc="50" baseline="30000">
                                <a:solidFill>
                                  <a:srgbClr val="002060"/>
                                </a:solidFill>
                                <a:effectLst/>
                                <a:latin typeface="Cambria Math" panose="02040503050406030204" pitchFamily="18" charset="0"/>
                                <a:ea typeface="Times New Roman" panose="02020603050405020304" pitchFamily="18" charset="0"/>
                              </a:rPr>
                              <m:t>+</m:t>
                            </m:r>
                          </m:sup>
                        </m:sSup>
                      </m:num>
                      <m:den>
                        <m:sSup>
                          <m:sSupPr>
                            <m:ctrlPr>
                              <a:rPr lang="en-US" sz="2000" b="1" i="1" u="sng" spc="50">
                                <a:solidFill>
                                  <a:srgbClr val="002060"/>
                                </a:solidFill>
                                <a:effectLst/>
                                <a:latin typeface="Cambria Math" panose="02040503050406030204" pitchFamily="18" charset="0"/>
                                <a:ea typeface="Times New Roman" panose="02020603050405020304" pitchFamily="18" charset="0"/>
                              </a:rPr>
                            </m:ctrlPr>
                          </m:sSupPr>
                          <m:e>
                            <m:r>
                              <a:rPr lang="en-US" sz="2000" b="1" i="1" spc="50">
                                <a:solidFill>
                                  <a:srgbClr val="002060"/>
                                </a:solidFill>
                                <a:effectLst/>
                                <a:latin typeface="Cambria Math" panose="02040503050406030204" pitchFamily="18" charset="0"/>
                                <a:ea typeface="Times New Roman" panose="02020603050405020304" pitchFamily="18" charset="0"/>
                              </a:rPr>
                              <m:t>𝐑𝐚𝐝𝐢𝐮𝐬</m:t>
                            </m:r>
                            <m:r>
                              <a:rPr lang="en-US" sz="2000" b="1" spc="50">
                                <a:solidFill>
                                  <a:srgbClr val="002060"/>
                                </a:solidFill>
                                <a:effectLst/>
                                <a:latin typeface="Cambria Math" panose="02040503050406030204" pitchFamily="18" charset="0"/>
                                <a:ea typeface="Times New Roman" panose="02020603050405020304" pitchFamily="18" charset="0"/>
                              </a:rPr>
                              <m:t> </m:t>
                            </m:r>
                            <m:r>
                              <a:rPr lang="en-US" sz="2000" b="1" i="1" spc="50">
                                <a:solidFill>
                                  <a:srgbClr val="002060"/>
                                </a:solidFill>
                                <a:effectLst/>
                                <a:latin typeface="Cambria Math" panose="02040503050406030204" pitchFamily="18" charset="0"/>
                                <a:ea typeface="Times New Roman" panose="02020603050405020304" pitchFamily="18" charset="0"/>
                              </a:rPr>
                              <m:t>𝐨𝐟</m:t>
                            </m:r>
                            <m:r>
                              <a:rPr lang="en-US" sz="2000" b="1" spc="50">
                                <a:solidFill>
                                  <a:srgbClr val="002060"/>
                                </a:solidFill>
                                <a:effectLst/>
                                <a:latin typeface="Cambria Math" panose="02040503050406030204" pitchFamily="18" charset="0"/>
                                <a:ea typeface="Times New Roman" panose="02020603050405020304" pitchFamily="18" charset="0"/>
                              </a:rPr>
                              <m:t> </m:t>
                            </m:r>
                            <m:r>
                              <a:rPr lang="en-US" sz="2000" b="1" i="1" spc="50">
                                <a:solidFill>
                                  <a:srgbClr val="002060"/>
                                </a:solidFill>
                                <a:effectLst/>
                                <a:latin typeface="Cambria Math" panose="02040503050406030204" pitchFamily="18" charset="0"/>
                                <a:ea typeface="Times New Roman" panose="02020603050405020304" pitchFamily="18" charset="0"/>
                              </a:rPr>
                              <m:t>𝐂𝐥</m:t>
                            </m:r>
                          </m:e>
                          <m:sup>
                            <m:r>
                              <a:rPr lang="en-US" sz="2000" b="1" i="1" spc="50"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spc="50" dirty="0">
                    <a:solidFill>
                      <a:srgbClr val="002060"/>
                    </a:solidFill>
                    <a:latin typeface="Times New Roman" panose="02020603050405020304" pitchFamily="18" charset="0"/>
                    <a:ea typeface="Times New Roman" panose="02020603050405020304" pitchFamily="18" charset="0"/>
                  </a:rPr>
                  <a:t> = </a:t>
                </a:r>
                <a14:m>
                  <m:oMath xmlns:m="http://schemas.openxmlformats.org/officeDocument/2006/math">
                    <m:f>
                      <m:fPr>
                        <m:ctrlPr>
                          <a:rPr lang="en-US" sz="2000" i="1" spc="50">
                            <a:solidFill>
                              <a:srgbClr val="002060"/>
                            </a:solidFill>
                            <a:effectLst/>
                            <a:latin typeface="Cambria Math" panose="02040503050406030204" pitchFamily="18" charset="0"/>
                            <a:ea typeface="Times New Roman" panose="02020603050405020304" pitchFamily="18" charset="0"/>
                          </a:rPr>
                        </m:ctrlPr>
                      </m:fPr>
                      <m:num>
                        <m:sSup>
                          <m:sSupPr>
                            <m:ctrlPr>
                              <a:rPr lang="en-US" sz="2000" b="1" i="1" u="sng" spc="50">
                                <a:solidFill>
                                  <a:srgbClr val="002060"/>
                                </a:solidFill>
                                <a:effectLst/>
                                <a:latin typeface="Cambria Math" panose="02040503050406030204" pitchFamily="18" charset="0"/>
                                <a:ea typeface="Times New Roman" panose="02020603050405020304" pitchFamily="18" charset="0"/>
                              </a:rPr>
                            </m:ctrlPr>
                          </m:sSupPr>
                          <m:e>
                            <m:r>
                              <m:rPr>
                                <m:sty m:val="p"/>
                              </m:rPr>
                              <a:rPr lang="en-US" sz="2000" spc="50">
                                <a:solidFill>
                                  <a:srgbClr val="002060"/>
                                </a:solidFill>
                                <a:effectLst/>
                                <a:latin typeface="Cambria Math" panose="02040503050406030204" pitchFamily="18" charset="0"/>
                                <a:ea typeface="Times New Roman" panose="02020603050405020304" pitchFamily="18" charset="0"/>
                              </a:rPr>
                              <m:t>r</m:t>
                            </m:r>
                            <m:r>
                              <a:rPr lang="en-US" sz="2000" spc="50">
                                <a:solidFill>
                                  <a:srgbClr val="002060"/>
                                </a:solidFill>
                                <a:effectLst/>
                                <a:latin typeface="Cambria Math" panose="02040503050406030204" pitchFamily="18" charset="0"/>
                                <a:ea typeface="Times New Roman" panose="02020603050405020304" pitchFamily="18" charset="0"/>
                              </a:rPr>
                              <m:t> </m:t>
                            </m:r>
                            <m:r>
                              <m:rPr>
                                <m:sty m:val="p"/>
                              </m:rPr>
                              <a:rPr lang="en-US" sz="2000" spc="50">
                                <a:solidFill>
                                  <a:srgbClr val="002060"/>
                                </a:solidFill>
                                <a:effectLst/>
                                <a:latin typeface="Cambria Math" panose="02040503050406030204" pitchFamily="18" charset="0"/>
                                <a:ea typeface="Times New Roman" panose="02020603050405020304" pitchFamily="18" charset="0"/>
                              </a:rPr>
                              <m:t>Cd</m:t>
                            </m:r>
                          </m:e>
                          <m:sup>
                            <m:r>
                              <a:rPr lang="en-US" sz="2000" spc="50" baseline="30000">
                                <a:solidFill>
                                  <a:srgbClr val="002060"/>
                                </a:solidFill>
                                <a:effectLst/>
                                <a:latin typeface="Cambria Math" panose="02040503050406030204" pitchFamily="18" charset="0"/>
                                <a:ea typeface="Times New Roman" panose="02020603050405020304" pitchFamily="18" charset="0"/>
                              </a:rPr>
                              <m:t>2+</m:t>
                            </m:r>
                          </m:sup>
                        </m:sSup>
                      </m:num>
                      <m:den>
                        <m:r>
                          <a:rPr lang="en-US" sz="2000" i="1" spc="50">
                            <a:solidFill>
                              <a:srgbClr val="002060"/>
                            </a:solidFill>
                            <a:effectLst/>
                            <a:latin typeface="Cambria Math" panose="02040503050406030204" pitchFamily="18" charset="0"/>
                            <a:ea typeface="Times New Roman" panose="02020603050405020304" pitchFamily="18" charset="0"/>
                          </a:rPr>
                          <m:t>𝑟</m:t>
                        </m:r>
                        <m:sSup>
                          <m:sSupPr>
                            <m:ctrlPr>
                              <a:rPr lang="en-US" sz="2000" b="1" i="1" u="sng" spc="50">
                                <a:solidFill>
                                  <a:srgbClr val="002060"/>
                                </a:solidFill>
                                <a:effectLst/>
                                <a:latin typeface="Cambria Math" panose="02040503050406030204" pitchFamily="18" charset="0"/>
                                <a:ea typeface="Times New Roman" panose="02020603050405020304" pitchFamily="18" charset="0"/>
                              </a:rPr>
                            </m:ctrlPr>
                          </m:sSupPr>
                          <m:e>
                            <m:r>
                              <m:rPr>
                                <m:sty m:val="p"/>
                              </m:rPr>
                              <a:rPr lang="en-US" sz="2000" spc="50">
                                <a:solidFill>
                                  <a:srgbClr val="002060"/>
                                </a:solidFill>
                                <a:effectLst/>
                                <a:latin typeface="Cambria Math" panose="02040503050406030204" pitchFamily="18" charset="0"/>
                                <a:ea typeface="Times New Roman" panose="02020603050405020304" pitchFamily="18" charset="0"/>
                              </a:rPr>
                              <m:t>Cl</m:t>
                            </m:r>
                          </m:e>
                          <m:sup>
                            <m:r>
                              <a:rPr lang="en-US" sz="2000" i="1" spc="50" baseline="30000">
                                <a:solidFill>
                                  <a:srgbClr val="002060"/>
                                </a:solidFill>
                                <a:effectLst/>
                                <a:latin typeface="Cambria Math" panose="02040503050406030204" pitchFamily="18" charset="0"/>
                                <a:ea typeface="Times New Roman" panose="02020603050405020304" pitchFamily="18" charset="0"/>
                              </a:rPr>
                              <m:t>−</m:t>
                            </m:r>
                          </m:sup>
                        </m:sSup>
                      </m:den>
                    </m:f>
                  </m:oMath>
                </a14:m>
                <a:r>
                  <a:rPr lang="en-US" sz="2000" spc="50" dirty="0">
                    <a:solidFill>
                      <a:srgbClr val="002060"/>
                    </a:solidFill>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US" sz="2000" b="1" i="1" spc="50">
                            <a:solidFill>
                              <a:srgbClr val="002060"/>
                            </a:solidFill>
                            <a:effectLst/>
                            <a:latin typeface="Cambria Math" panose="02040503050406030204" pitchFamily="18" charset="0"/>
                            <a:ea typeface="Times New Roman" panose="02020603050405020304" pitchFamily="18" charset="0"/>
                          </a:rPr>
                        </m:ctrlPr>
                      </m:fPr>
                      <m:num>
                        <m:r>
                          <a:rPr lang="en-US" sz="2000" b="1" i="1" u="sng" spc="50">
                            <a:solidFill>
                              <a:srgbClr val="002060"/>
                            </a:solidFill>
                            <a:effectLst/>
                            <a:latin typeface="Cambria Math" panose="02040503050406030204" pitchFamily="18" charset="0"/>
                            <a:ea typeface="Times New Roman" panose="02020603050405020304" pitchFamily="18" charset="0"/>
                          </a:rPr>
                          <m:t>𝟎</m:t>
                        </m:r>
                        <m:r>
                          <a:rPr lang="en-US" sz="2000" b="1" i="1" u="sng" spc="50">
                            <a:solidFill>
                              <a:srgbClr val="002060"/>
                            </a:solidFill>
                            <a:effectLst/>
                            <a:latin typeface="Cambria Math" panose="02040503050406030204" pitchFamily="18" charset="0"/>
                            <a:ea typeface="Times New Roman" panose="02020603050405020304" pitchFamily="18" charset="0"/>
                          </a:rPr>
                          <m:t>.</m:t>
                        </m:r>
                        <m:r>
                          <a:rPr lang="en-US" sz="2000" b="1" i="1" u="sng" spc="50">
                            <a:solidFill>
                              <a:srgbClr val="002060"/>
                            </a:solidFill>
                            <a:effectLst/>
                            <a:latin typeface="Cambria Math" panose="02040503050406030204" pitchFamily="18" charset="0"/>
                            <a:ea typeface="Times New Roman" panose="02020603050405020304" pitchFamily="18" charset="0"/>
                          </a:rPr>
                          <m:t>𝟗𝟕</m:t>
                        </m:r>
                      </m:num>
                      <m:den>
                        <m:r>
                          <a:rPr lang="en-US" sz="2000" b="1" i="1" spc="50">
                            <a:solidFill>
                              <a:srgbClr val="002060"/>
                            </a:solidFill>
                            <a:effectLst/>
                            <a:latin typeface="Cambria Math" panose="02040503050406030204" pitchFamily="18" charset="0"/>
                            <a:ea typeface="Times New Roman" panose="02020603050405020304" pitchFamily="18" charset="0"/>
                          </a:rPr>
                          <m:t>𝟏</m:t>
                        </m:r>
                        <m:r>
                          <a:rPr lang="en-US" sz="2000" b="1" i="1" spc="50">
                            <a:solidFill>
                              <a:srgbClr val="002060"/>
                            </a:solidFill>
                            <a:effectLst/>
                            <a:latin typeface="Cambria Math" panose="02040503050406030204" pitchFamily="18" charset="0"/>
                            <a:ea typeface="Times New Roman" panose="02020603050405020304" pitchFamily="18" charset="0"/>
                          </a:rPr>
                          <m:t>.</m:t>
                        </m:r>
                        <m:r>
                          <a:rPr lang="en-US" sz="2000" b="1" i="1" spc="50">
                            <a:solidFill>
                              <a:srgbClr val="002060"/>
                            </a:solidFill>
                            <a:effectLst/>
                            <a:latin typeface="Cambria Math" panose="02040503050406030204" pitchFamily="18" charset="0"/>
                            <a:ea typeface="Times New Roman" panose="02020603050405020304" pitchFamily="18" charset="0"/>
                          </a:rPr>
                          <m:t>𝟖𝟏</m:t>
                        </m:r>
                      </m:den>
                    </m:f>
                  </m:oMath>
                </a14:m>
                <a:r>
                  <a:rPr lang="en-US" sz="2000" spc="50" dirty="0">
                    <a:solidFill>
                      <a:srgbClr val="002060"/>
                    </a:solidFill>
                    <a:effectLst/>
                    <a:latin typeface="Times New Roman" panose="02020603050405020304" pitchFamily="18" charset="0"/>
                    <a:ea typeface="Times New Roman" panose="02020603050405020304" pitchFamily="18" charset="0"/>
                  </a:rPr>
                  <a:t>= </a:t>
                </a:r>
                <a:r>
                  <a:rPr lang="en-US" b="1" spc="50" dirty="0">
                    <a:solidFill>
                      <a:srgbClr val="CC0099"/>
                    </a:solidFill>
                    <a:latin typeface="Times New Roman" panose="02020603050405020304" pitchFamily="18" charset="0"/>
                    <a:ea typeface="Times New Roman" panose="02020603050405020304" pitchFamily="18" charset="0"/>
                  </a:rPr>
                  <a:t>0.536. </a:t>
                </a:r>
                <a:r>
                  <a:rPr lang="en-US" spc="50" dirty="0">
                    <a:solidFill>
                      <a:srgbClr val="002060"/>
                    </a:solidFill>
                    <a:latin typeface="Times New Roman" panose="02020603050405020304" pitchFamily="18" charset="0"/>
                    <a:ea typeface="Times New Roman" panose="02020603050405020304" pitchFamily="18" charset="0"/>
                  </a:rPr>
                  <a:t>The radius ratio value 0.536 is in between </a:t>
                </a:r>
                <a:r>
                  <a:rPr lang="en-US" b="1" spc="50" dirty="0">
                    <a:solidFill>
                      <a:srgbClr val="0B550F"/>
                    </a:solidFill>
                    <a:latin typeface="Times New Roman" panose="02020603050405020304" pitchFamily="18" charset="0"/>
                    <a:ea typeface="Times New Roman" panose="02020603050405020304" pitchFamily="18" charset="0"/>
                  </a:rPr>
                  <a:t>to 0.414 0.732 suggest octahedral arrangement and co-ordination number of Cd</a:t>
                </a:r>
                <a:r>
                  <a:rPr lang="en-US" b="1" spc="50" baseline="30000" dirty="0">
                    <a:solidFill>
                      <a:srgbClr val="0B550F"/>
                    </a:solidFill>
                    <a:latin typeface="Times New Roman" panose="02020603050405020304" pitchFamily="18" charset="0"/>
                    <a:ea typeface="Times New Roman" panose="02020603050405020304" pitchFamily="18" charset="0"/>
                  </a:rPr>
                  <a:t>2+</a:t>
                </a:r>
                <a:r>
                  <a:rPr lang="en-US" b="1" spc="50" dirty="0">
                    <a:solidFill>
                      <a:srgbClr val="0B550F"/>
                    </a:solidFill>
                    <a:latin typeface="Times New Roman" panose="02020603050405020304" pitchFamily="18" charset="0"/>
                    <a:ea typeface="Times New Roman" panose="02020603050405020304" pitchFamily="18" charset="0"/>
                  </a:rPr>
                  <a:t> ion is six</a:t>
                </a:r>
                <a:r>
                  <a:rPr lang="en-US" spc="50" dirty="0">
                    <a:solidFill>
                      <a:srgbClr val="002060"/>
                    </a:solidFill>
                    <a:latin typeface="Times New Roman" panose="02020603050405020304" pitchFamily="18" charset="0"/>
                    <a:ea typeface="Times New Roman" panose="02020603050405020304" pitchFamily="18" charset="0"/>
                  </a:rPr>
                  <a:t>. Therefore </a:t>
                </a:r>
                <a:r>
                  <a:rPr lang="en-US" b="1" spc="50" dirty="0">
                    <a:solidFill>
                      <a:srgbClr val="002060"/>
                    </a:solidFill>
                    <a:latin typeface="Times New Roman" panose="02020603050405020304" pitchFamily="18" charset="0"/>
                    <a:ea typeface="Times New Roman" panose="02020603050405020304" pitchFamily="18" charset="0"/>
                  </a:rPr>
                  <a:t>each Cd</a:t>
                </a:r>
                <a:r>
                  <a:rPr lang="en-US" b="1" spc="50" baseline="30000" dirty="0">
                    <a:solidFill>
                      <a:srgbClr val="002060"/>
                    </a:solidFill>
                    <a:latin typeface="Times New Roman" panose="02020603050405020304" pitchFamily="18" charset="0"/>
                    <a:ea typeface="Times New Roman" panose="02020603050405020304" pitchFamily="18" charset="0"/>
                  </a:rPr>
                  <a:t>2+</a:t>
                </a:r>
                <a:r>
                  <a:rPr lang="en-US" b="1" spc="50" dirty="0">
                    <a:solidFill>
                      <a:srgbClr val="002060"/>
                    </a:solidFill>
                    <a:latin typeface="Times New Roman" panose="02020603050405020304" pitchFamily="18" charset="0"/>
                    <a:ea typeface="Times New Roman" panose="02020603050405020304" pitchFamily="18" charset="0"/>
                  </a:rPr>
                  <a:t> ion is surrounded by six Cl</a:t>
                </a:r>
                <a:r>
                  <a:rPr lang="en-US" b="1" spc="50" baseline="30000" dirty="0">
                    <a:solidFill>
                      <a:srgbClr val="002060"/>
                    </a:solidFill>
                    <a:latin typeface="Times New Roman" panose="02020603050405020304" pitchFamily="18" charset="0"/>
                    <a:ea typeface="Times New Roman" panose="02020603050405020304" pitchFamily="18" charset="0"/>
                  </a:rPr>
                  <a:t>-</a:t>
                </a:r>
                <a:r>
                  <a:rPr lang="en-US" b="1" spc="50" dirty="0">
                    <a:solidFill>
                      <a:srgbClr val="002060"/>
                    </a:solidFill>
                    <a:latin typeface="Times New Roman" panose="02020603050405020304" pitchFamily="18" charset="0"/>
                    <a:ea typeface="Times New Roman" panose="02020603050405020304" pitchFamily="18" charset="0"/>
                  </a:rPr>
                  <a:t> ions</a:t>
                </a:r>
                <a:r>
                  <a:rPr lang="en-US" spc="50" dirty="0">
                    <a:solidFill>
                      <a:srgbClr val="002060"/>
                    </a:solidFill>
                    <a:latin typeface="Times New Roman" panose="02020603050405020304" pitchFamily="18" charset="0"/>
                    <a:ea typeface="Times New Roman" panose="02020603050405020304" pitchFamily="18" charset="0"/>
                  </a:rPr>
                  <a:t> and </a:t>
                </a:r>
                <a:r>
                  <a:rPr lang="en-US" b="1" spc="50" dirty="0">
                    <a:solidFill>
                      <a:srgbClr val="055B19"/>
                    </a:solidFill>
                    <a:latin typeface="Times New Roman" panose="02020603050405020304" pitchFamily="18" charset="0"/>
                    <a:ea typeface="Times New Roman" panose="02020603050405020304" pitchFamily="18" charset="0"/>
                  </a:rPr>
                  <a:t>each Cl</a:t>
                </a:r>
                <a:r>
                  <a:rPr lang="en-US" b="1" spc="50" baseline="30000" dirty="0">
                    <a:solidFill>
                      <a:srgbClr val="055B19"/>
                    </a:solidFill>
                    <a:latin typeface="Times New Roman" panose="02020603050405020304" pitchFamily="18" charset="0"/>
                    <a:ea typeface="Times New Roman" panose="02020603050405020304" pitchFamily="18" charset="0"/>
                  </a:rPr>
                  <a:t>-</a:t>
                </a:r>
                <a:r>
                  <a:rPr lang="en-US" b="1" spc="50" dirty="0">
                    <a:solidFill>
                      <a:srgbClr val="055B19"/>
                    </a:solidFill>
                    <a:latin typeface="Times New Roman" panose="02020603050405020304" pitchFamily="18" charset="0"/>
                    <a:ea typeface="Times New Roman" panose="02020603050405020304" pitchFamily="18" charset="0"/>
                  </a:rPr>
                  <a:t> ion is surrounded by 3 Cd</a:t>
                </a:r>
                <a:r>
                  <a:rPr lang="en-US" b="1" spc="50" baseline="30000" dirty="0">
                    <a:solidFill>
                      <a:srgbClr val="055B19"/>
                    </a:solidFill>
                    <a:latin typeface="Times New Roman" panose="02020603050405020304" pitchFamily="18" charset="0"/>
                    <a:ea typeface="Times New Roman" panose="02020603050405020304" pitchFamily="18" charset="0"/>
                  </a:rPr>
                  <a:t>2+</a:t>
                </a:r>
                <a:r>
                  <a:rPr lang="en-US" b="1" spc="50" dirty="0">
                    <a:solidFill>
                      <a:srgbClr val="055B19"/>
                    </a:solidFill>
                    <a:latin typeface="Times New Roman" panose="02020603050405020304" pitchFamily="18" charset="0"/>
                    <a:ea typeface="Times New Roman" panose="02020603050405020304" pitchFamily="18" charset="0"/>
                  </a:rPr>
                  <a:t> ions</a:t>
                </a:r>
                <a:r>
                  <a:rPr lang="en-US" spc="50" dirty="0">
                    <a:solidFill>
                      <a:srgbClr val="002060"/>
                    </a:solidFill>
                    <a:latin typeface="Times New Roman" panose="02020603050405020304" pitchFamily="18" charset="0"/>
                    <a:ea typeface="Times New Roman" panose="02020603050405020304" pitchFamily="18" charset="0"/>
                  </a:rPr>
                  <a:t> which indicate that </a:t>
                </a:r>
                <a:r>
                  <a:rPr lang="en-US" b="1" spc="50" dirty="0">
                    <a:solidFill>
                      <a:srgbClr val="002060"/>
                    </a:solidFill>
                    <a:latin typeface="Times New Roman" panose="02020603050405020304" pitchFamily="18" charset="0"/>
                    <a:ea typeface="Times New Roman" panose="02020603050405020304" pitchFamily="18" charset="0"/>
                  </a:rPr>
                  <a:t>co-ordination number of Cd</a:t>
                </a:r>
                <a:r>
                  <a:rPr lang="en-US" b="1" spc="50" baseline="30000" dirty="0">
                    <a:solidFill>
                      <a:srgbClr val="002060"/>
                    </a:solidFill>
                    <a:latin typeface="Times New Roman" panose="02020603050405020304" pitchFamily="18" charset="0"/>
                    <a:ea typeface="Times New Roman" panose="02020603050405020304" pitchFamily="18" charset="0"/>
                  </a:rPr>
                  <a:t>2+</a:t>
                </a:r>
                <a:r>
                  <a:rPr lang="en-US" b="1" spc="50" dirty="0">
                    <a:solidFill>
                      <a:srgbClr val="002060"/>
                    </a:solidFill>
                    <a:latin typeface="Times New Roman" panose="02020603050405020304" pitchFamily="18" charset="0"/>
                    <a:ea typeface="Times New Roman" panose="02020603050405020304" pitchFamily="18" charset="0"/>
                  </a:rPr>
                  <a:t> is 6 and co-ordination number of  Cl</a:t>
                </a:r>
                <a:r>
                  <a:rPr lang="en-US" b="1" spc="50" baseline="30000" dirty="0">
                    <a:solidFill>
                      <a:srgbClr val="002060"/>
                    </a:solidFill>
                    <a:latin typeface="Times New Roman" panose="02020603050405020304" pitchFamily="18" charset="0"/>
                    <a:ea typeface="Times New Roman" panose="02020603050405020304" pitchFamily="18" charset="0"/>
                  </a:rPr>
                  <a:t>- </a:t>
                </a:r>
                <a:r>
                  <a:rPr lang="en-US" b="1" spc="50" dirty="0">
                    <a:solidFill>
                      <a:srgbClr val="002060"/>
                    </a:solidFill>
                    <a:latin typeface="Times New Roman" panose="02020603050405020304" pitchFamily="18" charset="0"/>
                    <a:ea typeface="Times New Roman" panose="02020603050405020304" pitchFamily="18" charset="0"/>
                  </a:rPr>
                  <a:t> ions is 3</a:t>
                </a:r>
                <a:r>
                  <a:rPr lang="en-US" spc="50" dirty="0">
                    <a:solidFill>
                      <a:srgbClr val="002060"/>
                    </a:solidFill>
                    <a:latin typeface="Times New Roman" panose="02020603050405020304" pitchFamily="18" charset="0"/>
                    <a:ea typeface="Times New Roman" panose="02020603050405020304" pitchFamily="18" charset="0"/>
                  </a:rPr>
                  <a:t>. </a:t>
                </a:r>
                <a:r>
                  <a:rPr lang="en-US" b="1" spc="50" dirty="0">
                    <a:solidFill>
                      <a:srgbClr val="CC0099"/>
                    </a:solidFill>
                    <a:latin typeface="Times New Roman" panose="02020603050405020304" pitchFamily="18" charset="0"/>
                    <a:ea typeface="Times New Roman" panose="02020603050405020304" pitchFamily="18" charset="0"/>
                  </a:rPr>
                  <a:t>Therefore CdI</a:t>
                </a:r>
                <a:r>
                  <a:rPr lang="en-US" b="1" spc="50" baseline="-25000" dirty="0">
                    <a:solidFill>
                      <a:srgbClr val="CC0099"/>
                    </a:solidFill>
                    <a:latin typeface="Times New Roman" panose="02020603050405020304" pitchFamily="18" charset="0"/>
                    <a:ea typeface="Times New Roman" panose="02020603050405020304" pitchFamily="18" charset="0"/>
                  </a:rPr>
                  <a:t>2</a:t>
                </a:r>
                <a:r>
                  <a:rPr lang="en-US" b="1" spc="50" dirty="0">
                    <a:solidFill>
                      <a:srgbClr val="CC0099"/>
                    </a:solidFill>
                    <a:latin typeface="Times New Roman" panose="02020603050405020304" pitchFamily="18" charset="0"/>
                    <a:ea typeface="Times New Roman" panose="02020603050405020304" pitchFamily="18" charset="0"/>
                  </a:rPr>
                  <a:t> compound shows 6:3 arrangement or structure.</a:t>
                </a:r>
              </a:p>
              <a:p>
                <a:pPr marL="228600" marR="0" algn="just">
                  <a:lnSpc>
                    <a:spcPct val="115000"/>
                  </a:lnSpc>
                  <a:spcBef>
                    <a:spcPts val="0"/>
                  </a:spcBef>
                  <a:spcAft>
                    <a:spcPts val="0"/>
                  </a:spcAft>
                </a:pPr>
                <a:r>
                  <a:rPr lang="en-US" dirty="0">
                    <a:solidFill>
                      <a:srgbClr val="002060"/>
                    </a:solidFill>
                    <a:latin typeface="Times New Roman" panose="02020603050405020304" pitchFamily="18" charset="0"/>
                    <a:ea typeface="Times New Roman" panose="02020603050405020304" pitchFamily="18" charset="0"/>
                  </a:rPr>
                  <a:t>The  CdCl</a:t>
                </a:r>
                <a:r>
                  <a:rPr lang="en-US" baseline="-25000" dirty="0">
                    <a:solidFill>
                      <a:srgbClr val="002060"/>
                    </a:solidFill>
                    <a:latin typeface="Times New Roman" panose="02020603050405020304" pitchFamily="18" charset="0"/>
                    <a:ea typeface="Times New Roman" panose="02020603050405020304" pitchFamily="18" charset="0"/>
                  </a:rPr>
                  <a:t>2 </a:t>
                </a:r>
                <a:r>
                  <a:rPr lang="en-US" dirty="0">
                    <a:solidFill>
                      <a:srgbClr val="002060"/>
                    </a:solidFill>
                    <a:latin typeface="Times New Roman" panose="02020603050405020304" pitchFamily="18" charset="0"/>
                    <a:ea typeface="Times New Roman" panose="02020603050405020304" pitchFamily="18" charset="0"/>
                  </a:rPr>
                  <a:t>compound forms closely related layer structure similar to CdI</a:t>
                </a:r>
                <a:r>
                  <a:rPr lang="en-US" baseline="-25000" dirty="0">
                    <a:solidFill>
                      <a:srgbClr val="002060"/>
                    </a:solidFill>
                    <a:latin typeface="Times New Roman" panose="02020603050405020304" pitchFamily="18" charset="0"/>
                    <a:ea typeface="Times New Roman" panose="02020603050405020304" pitchFamily="18" charset="0"/>
                  </a:rPr>
                  <a:t>2 </a:t>
                </a:r>
                <a:r>
                  <a:rPr lang="en-US" dirty="0">
                    <a:solidFill>
                      <a:srgbClr val="002060"/>
                    </a:solidFill>
                    <a:latin typeface="Times New Roman" panose="02020603050405020304" pitchFamily="18" charset="0"/>
                    <a:ea typeface="Times New Roman" panose="02020603050405020304" pitchFamily="18" charset="0"/>
                  </a:rPr>
                  <a:t>compound. But in the </a:t>
                </a:r>
                <a:r>
                  <a:rPr lang="en-US" b="1" dirty="0">
                    <a:solidFill>
                      <a:srgbClr val="002060"/>
                    </a:solidFill>
                    <a:latin typeface="Times New Roman" panose="02020603050405020304" pitchFamily="18" charset="0"/>
                    <a:ea typeface="Times New Roman" panose="02020603050405020304" pitchFamily="18" charset="0"/>
                  </a:rPr>
                  <a:t>CdCl</a:t>
                </a:r>
                <a:r>
                  <a:rPr lang="en-US" b="1" baseline="-25000" dirty="0">
                    <a:solidFill>
                      <a:srgbClr val="002060"/>
                    </a:solidFill>
                    <a:latin typeface="Times New Roman" panose="02020603050405020304" pitchFamily="18" charset="0"/>
                    <a:ea typeface="Times New Roman" panose="02020603050405020304" pitchFamily="18" charset="0"/>
                  </a:rPr>
                  <a:t>2 </a:t>
                </a:r>
                <a:r>
                  <a:rPr lang="en-US" b="1" dirty="0">
                    <a:solidFill>
                      <a:srgbClr val="002060"/>
                    </a:solidFill>
                    <a:latin typeface="Times New Roman" panose="02020603050405020304" pitchFamily="18" charset="0"/>
                    <a:ea typeface="Times New Roman" panose="02020603050405020304" pitchFamily="18" charset="0"/>
                  </a:rPr>
                  <a:t>compound Cl- ions are approximately packed in </a:t>
                </a:r>
                <a:r>
                  <a:rPr lang="en-US" b="1" dirty="0">
                    <a:solidFill>
                      <a:srgbClr val="CC0099"/>
                    </a:solidFill>
                    <a:latin typeface="Times New Roman" panose="02020603050405020304" pitchFamily="18" charset="0"/>
                    <a:ea typeface="Times New Roman" panose="02020603050405020304" pitchFamily="18" charset="0"/>
                  </a:rPr>
                  <a:t>cubic closed packed (ccp) arrangement as ABABAB ----------</a:t>
                </a:r>
              </a:p>
            </p:txBody>
          </p:sp>
        </mc:Choice>
        <mc:Fallback xmlns="">
          <p:sp>
            <p:nvSpPr>
              <p:cNvPr id="4" name="Rectangle 3">
                <a:extLst>
                  <a:ext uri="{FF2B5EF4-FFF2-40B4-BE49-F238E27FC236}">
                    <a16:creationId xmlns:a14="http://schemas.microsoft.com/office/drawing/2010/main" xmlns="" xmlns:a16="http://schemas.microsoft.com/office/drawing/2014/main" id="{F942C43A-2C21-4E8A-8EA9-1C4D4E3AC3D4}"/>
                  </a:ext>
                </a:extLst>
              </p:cNvPr>
              <p:cNvSpPr>
                <a:spLocks noRot="1" noChangeAspect="1" noMove="1" noResize="1" noEditPoints="1" noAdjustHandles="1" noChangeArrowheads="1" noChangeShapeType="1" noTextEdit="1"/>
              </p:cNvSpPr>
              <p:nvPr/>
            </p:nvSpPr>
            <p:spPr>
              <a:xfrm>
                <a:off x="827584" y="116632"/>
                <a:ext cx="7920880" cy="4120872"/>
              </a:xfrm>
              <a:prstGeom prst="rect">
                <a:avLst/>
              </a:prstGeom>
              <a:blipFill>
                <a:blip r:embed="rId2"/>
                <a:stretch>
                  <a:fillRect l="-539" t="-296" r="-616" b="-888"/>
                </a:stretch>
              </a:blipFill>
            </p:spPr>
            <p:txBody>
              <a:bodyPr/>
              <a:lstStyle/>
              <a:p>
                <a:r>
                  <a:rPr lang="en-US">
                    <a:noFill/>
                  </a:rPr>
                  <a:t> </a:t>
                </a:r>
              </a:p>
            </p:txBody>
          </p:sp>
        </mc:Fallback>
      </mc:AlternateContent>
    </p:spTree>
    <p:extLst>
      <p:ext uri="{BB962C8B-B14F-4D97-AF65-F5344CB8AC3E}">
        <p14:creationId xmlns:p14="http://schemas.microsoft.com/office/powerpoint/2010/main" val="3510748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2B63B3B-3568-45E4-AD80-B7A73EC16F2C}"/>
              </a:ext>
            </a:extLst>
          </p:cNvPr>
          <p:cNvSpPr/>
          <p:nvPr/>
        </p:nvSpPr>
        <p:spPr>
          <a:xfrm>
            <a:off x="971600" y="15313"/>
            <a:ext cx="7992888" cy="1047979"/>
          </a:xfrm>
          <a:prstGeom prst="rect">
            <a:avLst/>
          </a:prstGeom>
        </p:spPr>
        <p:txBody>
          <a:bodyPr wrap="square">
            <a:spAutoFit/>
          </a:bodyPr>
          <a:lstStyle/>
          <a:p>
            <a:pPr marL="342900" marR="0" lvl="0" indent="-342900" algn="just">
              <a:lnSpc>
                <a:spcPct val="115000"/>
              </a:lnSpc>
              <a:spcBef>
                <a:spcPts val="0"/>
              </a:spcBef>
              <a:spcAft>
                <a:spcPts val="0"/>
              </a:spcAft>
              <a:buFont typeface="+mj-lt"/>
              <a:buAutoNum type="arabicPeriod" startAt="3"/>
            </a:pPr>
            <a:r>
              <a:rPr lang="en-US" b="1" u="sng" spc="50" dirty="0">
                <a:solidFill>
                  <a:srgbClr val="FF0000"/>
                </a:solidFill>
                <a:latin typeface="Times New Roman" panose="02020603050405020304" pitchFamily="18" charset="0"/>
                <a:ea typeface="Times New Roman" panose="02020603050405020304" pitchFamily="18" charset="0"/>
              </a:rPr>
              <a:t>Layer structure / Structure of Nickel Arsenide (Ni-As)</a:t>
            </a:r>
            <a:r>
              <a:rPr lang="en-US" spc="50" dirty="0">
                <a:solidFill>
                  <a:srgbClr val="FF0000"/>
                </a:solidFill>
                <a:latin typeface="Times New Roman" panose="02020603050405020304" pitchFamily="18" charset="0"/>
                <a:ea typeface="Times New Roman" panose="02020603050405020304" pitchFamily="18" charset="0"/>
              </a:rPr>
              <a:t>–</a:t>
            </a:r>
            <a:r>
              <a:rPr lang="en-US" spc="50" dirty="0">
                <a:solidFill>
                  <a:srgbClr val="002060"/>
                </a:solidFill>
                <a:latin typeface="Times New Roman" panose="02020603050405020304" pitchFamily="18" charset="0"/>
                <a:ea typeface="Times New Roman" panose="02020603050405020304" pitchFamily="18" charset="0"/>
              </a:rPr>
              <a:t> In the unit cell of </a:t>
            </a:r>
            <a:r>
              <a:rPr lang="en-US" spc="50" dirty="0">
                <a:solidFill>
                  <a:srgbClr val="002060"/>
                </a:solidFill>
                <a:latin typeface="Times New Roman" panose="02020603050405020304" pitchFamily="18" charset="0"/>
                <a:ea typeface="HiddenHorzOCR"/>
              </a:rPr>
              <a:t>Ni-As, t</a:t>
            </a:r>
            <a:r>
              <a:rPr lang="en-US" spc="50" dirty="0">
                <a:solidFill>
                  <a:srgbClr val="002060"/>
                </a:solidFill>
                <a:latin typeface="Times New Roman" panose="02020603050405020304" pitchFamily="18" charset="0"/>
                <a:ea typeface="Times New Roman" panose="02020603050405020304" pitchFamily="18" charset="0"/>
              </a:rPr>
              <a:t>he </a:t>
            </a:r>
            <a:r>
              <a:rPr lang="en-US" b="1" spc="50" dirty="0">
                <a:solidFill>
                  <a:srgbClr val="0B550F"/>
                </a:solidFill>
                <a:latin typeface="Times New Roman" panose="02020603050405020304" pitchFamily="18" charset="0"/>
                <a:ea typeface="Times New Roman" panose="02020603050405020304" pitchFamily="18" charset="0"/>
              </a:rPr>
              <a:t>nickel ions are represented by hollow circles </a:t>
            </a:r>
            <a:r>
              <a:rPr lang="en-US" spc="50" dirty="0">
                <a:solidFill>
                  <a:srgbClr val="002060"/>
                </a:solidFill>
                <a:latin typeface="Times New Roman" panose="02020603050405020304" pitchFamily="18" charset="0"/>
                <a:ea typeface="Times New Roman" panose="02020603050405020304" pitchFamily="18" charset="0"/>
              </a:rPr>
              <a:t>and </a:t>
            </a:r>
            <a:r>
              <a:rPr lang="en-US" b="1" spc="50" dirty="0">
                <a:solidFill>
                  <a:srgbClr val="0B550F"/>
                </a:solidFill>
                <a:latin typeface="Times New Roman" panose="02020603050405020304" pitchFamily="18" charset="0"/>
                <a:ea typeface="Times New Roman" panose="02020603050405020304" pitchFamily="18" charset="0"/>
              </a:rPr>
              <a:t>arsenic ions are represented by solid circles.</a:t>
            </a:r>
          </a:p>
        </p:txBody>
      </p:sp>
      <p:pic>
        <p:nvPicPr>
          <p:cNvPr id="5" name="Picture 4">
            <a:extLst>
              <a:ext uri="{FF2B5EF4-FFF2-40B4-BE49-F238E27FC236}">
                <a16:creationId xmlns:a16="http://schemas.microsoft.com/office/drawing/2014/main" id="{4CC6FC35-616A-438B-BC1E-2F15EBBF0D2C}"/>
              </a:ext>
            </a:extLst>
          </p:cNvPr>
          <p:cNvPicPr/>
          <p:nvPr/>
        </p:nvPicPr>
        <p:blipFill>
          <a:blip r:embed="rId2" cstate="print">
            <a:biLevel thresh="75000"/>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5400000">
            <a:off x="773750" y="1286936"/>
            <a:ext cx="4390706" cy="3925873"/>
          </a:xfrm>
          <a:prstGeom prst="rect">
            <a:avLst/>
          </a:prstGeom>
          <a:noFill/>
          <a:ln>
            <a:noFill/>
          </a:ln>
          <a:effectLst/>
        </p:spPr>
      </p:pic>
      <p:sp>
        <p:nvSpPr>
          <p:cNvPr id="6" name="Rectangle 5">
            <a:extLst>
              <a:ext uri="{FF2B5EF4-FFF2-40B4-BE49-F238E27FC236}">
                <a16:creationId xmlns:a16="http://schemas.microsoft.com/office/drawing/2014/main" id="{84438F0C-486D-494D-AD21-EA8989FFC6E0}"/>
              </a:ext>
            </a:extLst>
          </p:cNvPr>
          <p:cNvSpPr/>
          <p:nvPr/>
        </p:nvSpPr>
        <p:spPr>
          <a:xfrm>
            <a:off x="4966606" y="908720"/>
            <a:ext cx="3997882" cy="3914918"/>
          </a:xfrm>
          <a:prstGeom prst="rect">
            <a:avLst/>
          </a:prstGeom>
        </p:spPr>
        <p:txBody>
          <a:bodyPr wrap="square">
            <a:spAutoFit/>
          </a:bodyPr>
          <a:lstStyle/>
          <a:p>
            <a:pPr algn="just">
              <a:lnSpc>
                <a:spcPct val="115000"/>
              </a:lnSpc>
            </a:pPr>
            <a:r>
              <a:rPr lang="en-US" dirty="0">
                <a:solidFill>
                  <a:srgbClr val="002060"/>
                </a:solidFill>
                <a:latin typeface="Times New Roman" panose="02020603050405020304" pitchFamily="18" charset="0"/>
                <a:ea typeface="Times New Roman" panose="02020603050405020304" pitchFamily="18" charset="0"/>
              </a:rPr>
              <a:t>In Ni-as compound, the radius ratio is in between to </a:t>
            </a:r>
            <a:r>
              <a:rPr lang="en-US" b="1" dirty="0">
                <a:solidFill>
                  <a:srgbClr val="055B19"/>
                </a:solidFill>
                <a:latin typeface="Times New Roman" panose="02020603050405020304" pitchFamily="18" charset="0"/>
                <a:ea typeface="Times New Roman" panose="02020603050405020304" pitchFamily="18" charset="0"/>
              </a:rPr>
              <a:t>0.414 0.732 suggest octahedral arrangement and co-ordination number of Ni atom is six</a:t>
            </a:r>
            <a:r>
              <a:rPr lang="en-US" dirty="0">
                <a:solidFill>
                  <a:srgbClr val="002060"/>
                </a:solidFill>
                <a:latin typeface="Times New Roman" panose="02020603050405020304" pitchFamily="18" charset="0"/>
                <a:ea typeface="Times New Roman" panose="02020603050405020304" pitchFamily="18" charset="0"/>
              </a:rPr>
              <a:t>. Therefore </a:t>
            </a:r>
            <a:r>
              <a:rPr lang="en-US" b="1" dirty="0">
                <a:solidFill>
                  <a:srgbClr val="CC0099"/>
                </a:solidFill>
                <a:latin typeface="Times New Roman" panose="02020603050405020304" pitchFamily="18" charset="0"/>
                <a:ea typeface="Times New Roman" panose="02020603050405020304" pitchFamily="18" charset="0"/>
              </a:rPr>
              <a:t>each Ni atom is surrounded by six Arsenic atoms </a:t>
            </a:r>
            <a:r>
              <a:rPr lang="en-US" b="1" dirty="0">
                <a:solidFill>
                  <a:srgbClr val="002060"/>
                </a:solidFill>
                <a:latin typeface="Times New Roman" panose="02020603050405020304" pitchFamily="18" charset="0"/>
                <a:ea typeface="Times New Roman" panose="02020603050405020304" pitchFamily="18" charset="0"/>
              </a:rPr>
              <a:t>a</a:t>
            </a:r>
            <a:r>
              <a:rPr lang="en-US" dirty="0">
                <a:solidFill>
                  <a:srgbClr val="002060"/>
                </a:solidFill>
                <a:latin typeface="Times New Roman" panose="02020603050405020304" pitchFamily="18" charset="0"/>
                <a:ea typeface="Times New Roman" panose="02020603050405020304" pitchFamily="18" charset="0"/>
              </a:rPr>
              <a:t>nd</a:t>
            </a:r>
            <a:r>
              <a:rPr lang="en-US" b="1" dirty="0">
                <a:solidFill>
                  <a:srgbClr val="002060"/>
                </a:solidFill>
                <a:latin typeface="Times New Roman" panose="02020603050405020304" pitchFamily="18" charset="0"/>
                <a:ea typeface="Times New Roman" panose="02020603050405020304" pitchFamily="18" charset="0"/>
              </a:rPr>
              <a:t> each Arsenic atoms are surrounded by six Ni atoms </a:t>
            </a:r>
            <a:r>
              <a:rPr lang="en-US" dirty="0">
                <a:solidFill>
                  <a:srgbClr val="002060"/>
                </a:solidFill>
                <a:latin typeface="Times New Roman" panose="02020603050405020304" pitchFamily="18" charset="0"/>
                <a:ea typeface="Times New Roman" panose="02020603050405020304" pitchFamily="18" charset="0"/>
              </a:rPr>
              <a:t>which indicate that </a:t>
            </a:r>
            <a:r>
              <a:rPr lang="en-US" b="1" dirty="0">
                <a:solidFill>
                  <a:srgbClr val="0B550F"/>
                </a:solidFill>
                <a:latin typeface="Times New Roman" panose="02020603050405020304" pitchFamily="18" charset="0"/>
                <a:ea typeface="Times New Roman" panose="02020603050405020304" pitchFamily="18" charset="0"/>
              </a:rPr>
              <a:t>co-ordination number of Nickel is 6 and co-ordination number of Arsenic atoms is 6. </a:t>
            </a:r>
            <a:r>
              <a:rPr lang="en-US" dirty="0">
                <a:solidFill>
                  <a:srgbClr val="002060"/>
                </a:solidFill>
                <a:latin typeface="Times New Roman" panose="02020603050405020304" pitchFamily="18" charset="0"/>
                <a:ea typeface="Times New Roman" panose="02020603050405020304" pitchFamily="18" charset="0"/>
              </a:rPr>
              <a:t>Therefore </a:t>
            </a:r>
            <a:r>
              <a:rPr lang="en-US" b="1" dirty="0">
                <a:solidFill>
                  <a:srgbClr val="CC0099"/>
                </a:solidFill>
                <a:latin typeface="Times New Roman" panose="02020603050405020304" pitchFamily="18" charset="0"/>
                <a:ea typeface="Times New Roman" panose="02020603050405020304" pitchFamily="18" charset="0"/>
              </a:rPr>
              <a:t>Ni-As compound shows 6:6 arrangement or structure.</a:t>
            </a:r>
          </a:p>
        </p:txBody>
      </p:sp>
      <p:sp>
        <p:nvSpPr>
          <p:cNvPr id="7" name="Rectangle 6">
            <a:extLst>
              <a:ext uri="{FF2B5EF4-FFF2-40B4-BE49-F238E27FC236}">
                <a16:creationId xmlns:a16="http://schemas.microsoft.com/office/drawing/2014/main" id="{D333CA22-55CB-4C98-AC7D-6B0156EB9D11}"/>
              </a:ext>
            </a:extLst>
          </p:cNvPr>
          <p:cNvSpPr/>
          <p:nvPr/>
        </p:nvSpPr>
        <p:spPr>
          <a:xfrm>
            <a:off x="4948517" y="4725144"/>
            <a:ext cx="4015971" cy="729430"/>
          </a:xfrm>
          <a:prstGeom prst="rect">
            <a:avLst/>
          </a:prstGeom>
        </p:spPr>
        <p:txBody>
          <a:bodyPr wrap="square">
            <a:spAutoFit/>
          </a:bodyPr>
          <a:lstStyle/>
          <a:p>
            <a:pPr algn="just">
              <a:lnSpc>
                <a:spcPct val="115000"/>
              </a:lnSpc>
            </a:pPr>
            <a:r>
              <a:rPr 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The important characteristics properties                        of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Nickel arsenide structure</a:t>
            </a:r>
            <a:r>
              <a:rPr 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are as </a:t>
            </a:r>
          </a:p>
        </p:txBody>
      </p:sp>
      <p:sp>
        <p:nvSpPr>
          <p:cNvPr id="8" name="Rectangle 7">
            <a:extLst>
              <a:ext uri="{FF2B5EF4-FFF2-40B4-BE49-F238E27FC236}">
                <a16:creationId xmlns:a16="http://schemas.microsoft.com/office/drawing/2014/main" id="{7EB732E6-8BB0-419A-A769-06C4AEF2FBEC}"/>
              </a:ext>
            </a:extLst>
          </p:cNvPr>
          <p:cNvSpPr/>
          <p:nvPr/>
        </p:nvSpPr>
        <p:spPr>
          <a:xfrm>
            <a:off x="1006166" y="5445224"/>
            <a:ext cx="7958322" cy="1366528"/>
          </a:xfrm>
          <a:prstGeom prst="rect">
            <a:avLst/>
          </a:prstGeom>
        </p:spPr>
        <p:txBody>
          <a:bodyPr wrap="square">
            <a:spAutoFit/>
          </a:bodyPr>
          <a:lstStyle/>
          <a:p>
            <a:pPr marL="342900" marR="0" lvl="0" indent="-342900">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structure of nickel arsenide Ni-As is related to the structure of CdI</a:t>
            </a:r>
            <a:r>
              <a:rPr lang="en-US" b="1"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In Ni-As structure, the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arsenic atoms form a hexagonal close-packed type of lattice with nickel atoms occupying all of the octahedral sites between all of the layers of arsenic atoms. </a:t>
            </a:r>
          </a:p>
        </p:txBody>
      </p:sp>
    </p:spTree>
    <p:extLst>
      <p:ext uri="{BB962C8B-B14F-4D97-AF65-F5344CB8AC3E}">
        <p14:creationId xmlns:p14="http://schemas.microsoft.com/office/powerpoint/2010/main" val="2555398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317E56-1789-482F-96ED-19ACA22458D7}"/>
              </a:ext>
            </a:extLst>
          </p:cNvPr>
          <p:cNvSpPr/>
          <p:nvPr/>
        </p:nvSpPr>
        <p:spPr>
          <a:xfrm>
            <a:off x="1043608" y="188640"/>
            <a:ext cx="7920880" cy="6781857"/>
          </a:xfrm>
          <a:prstGeom prst="rect">
            <a:avLst/>
          </a:prstGeom>
        </p:spPr>
        <p:txBody>
          <a:bodyPr wrap="square">
            <a:spAutoFit/>
          </a:bodyPr>
          <a:lstStyle/>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In CdI</a:t>
            </a:r>
            <a:r>
              <a:rPr lang="en-US"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compound,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all of the octahedral sites between two layers of I</a:t>
            </a:r>
            <a:r>
              <a:rPr lang="en-US" b="1" baseline="30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ions half of the layers are filled</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while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in the Ni-As all of the octahedral sites between all of the layers of Arsenic are filled. </a:t>
            </a:r>
          </a:p>
          <a:p>
            <a:pPr marL="342900" marR="0" lvl="0" indent="-342900" algn="just">
              <a:lnSpc>
                <a:spcPct val="115000"/>
              </a:lnSpc>
              <a:spcBef>
                <a:spcPts val="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In the nickel arsenide structure each atom has six nearest neighbours of the other type of atom.</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342900" marR="0" lvl="0" indent="-342900" algn="just">
              <a:lnSpc>
                <a:spcPct val="115000"/>
              </a:lnSpc>
              <a:spcBef>
                <a:spcPts val="0"/>
              </a:spcBef>
              <a:spcAft>
                <a:spcPts val="0"/>
              </a:spcAft>
              <a:buFont typeface="Symbol" panose="05050102010706020507" pitchFamily="18" charset="2"/>
              <a:buChar char=""/>
            </a:pP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Each arsenic atom is surrounded by six nickel atoms at the corners of a trigonal prism. </a:t>
            </a:r>
          </a:p>
          <a:p>
            <a:pPr marL="342900" marR="0" lvl="0" indent="-342900" algn="just">
              <a:lnSpc>
                <a:spcPct val="115000"/>
              </a:lnSpc>
              <a:spcBef>
                <a:spcPts val="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Each nickel atom is surrounded octahedrally by six arsenic atoms,</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but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with two more nickel atoms sufficiently close to be bonded to the original nickel atom.</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Ni-As structure is adopted by many transition elements combined with one of the heavier elements from the p-block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Sn, As, Sb, Bi, S, Se,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Te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in various alloys.</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These are referred as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inter-metallic phases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rather than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true compounds.</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342900" marR="0" lvl="0" indent="-342900" algn="just">
              <a:lnSpc>
                <a:spcPct val="115000"/>
              </a:lnSpc>
              <a:spcBef>
                <a:spcPts val="0"/>
              </a:spcBef>
              <a:spcAft>
                <a:spcPts val="0"/>
              </a:spcAft>
              <a:buFont typeface="Symbol" panose="05050102010706020507" pitchFamily="18" charset="2"/>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They are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opaque, have metallic luster, and sometimes have available composition.</a:t>
            </a:r>
          </a:p>
          <a:p>
            <a:pPr>
              <a:lnSpc>
                <a:spcPct val="115000"/>
              </a:lnSpc>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Layer structures are intermediate in type between the extreme cases of:</a:t>
            </a:r>
          </a:p>
          <a:p>
            <a:pPr marL="342900" marR="0" lvl="0" indent="-342900">
              <a:lnSpc>
                <a:spcPct val="115000"/>
              </a:lnSpc>
              <a:spcBef>
                <a:spcPts val="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 totally ionic crystal with a regular arrangement of ions and strong electrostatic forces in all the directions.</a:t>
            </a:r>
          </a:p>
          <a:p>
            <a:pPr marL="342900" marR="0" lvl="0" indent="-342900">
              <a:lnSpc>
                <a:spcPct val="115000"/>
              </a:lnSpc>
              <a:spcBef>
                <a:spcPts val="0"/>
              </a:spcBef>
              <a:spcAft>
                <a:spcPts val="600"/>
              </a:spcAft>
              <a:buFont typeface="Symbol" panose="05050102010706020507" pitchFamily="18" charset="2"/>
              <a:buChar char=""/>
            </a:pP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A crystal in which small discrete molecules are held together by weak residual forces such as Van der Waals forces and hydrogen bonds.</a:t>
            </a:r>
          </a:p>
        </p:txBody>
      </p:sp>
    </p:spTree>
    <p:extLst>
      <p:ext uri="{BB962C8B-B14F-4D97-AF65-F5344CB8AC3E}">
        <p14:creationId xmlns:p14="http://schemas.microsoft.com/office/powerpoint/2010/main" val="2394139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A6D883-B5A2-47E3-B0F2-5AD24F4156BE}"/>
              </a:ext>
            </a:extLst>
          </p:cNvPr>
          <p:cNvSpPr/>
          <p:nvPr/>
        </p:nvSpPr>
        <p:spPr>
          <a:xfrm>
            <a:off x="1115616" y="260648"/>
            <a:ext cx="7848872" cy="5727722"/>
          </a:xfrm>
          <a:prstGeom prst="rect">
            <a:avLst/>
          </a:prstGeom>
        </p:spPr>
        <p:txBody>
          <a:bodyPr wrap="square">
            <a:spAutoFit/>
          </a:bodyPr>
          <a:lstStyle/>
          <a:p>
            <a:pPr algn="just">
              <a:lnSpc>
                <a:spcPct val="115000"/>
              </a:lnSpc>
              <a:spcAft>
                <a:spcPts val="600"/>
              </a:spcAft>
            </a:pPr>
            <a:r>
              <a:rPr lang="en-US"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 Structures containing polyatomic ions</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gn="just">
              <a:lnSpc>
                <a:spcPct val="115000"/>
              </a:lnSpc>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There are many ionic compounds of types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AX and AX</a:t>
            </a:r>
            <a:r>
              <a:rPr lang="en-US" b="1"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where A  or X, or both ions are replaced by complex ions. </a:t>
            </a:r>
          </a:p>
          <a:p>
            <a:pPr marL="285750" indent="-285750" algn="just">
              <a:lnSpc>
                <a:spcPct val="115000"/>
              </a:lnSpc>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When the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complex ion is roughly spherical, the ions often adopt one of the more symmetrical structures described above.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gn="just">
              <a:lnSpc>
                <a:spcPct val="115000"/>
              </a:lnSpc>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ions such as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SO</a:t>
            </a:r>
            <a:r>
              <a:rPr lang="en-US" b="1" baseline="-25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4</a:t>
            </a:r>
            <a:r>
              <a:rPr lang="en-US" b="1" baseline="30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ClO</a:t>
            </a:r>
            <a:r>
              <a:rPr lang="en-US" b="1" baseline="-25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4</a:t>
            </a:r>
            <a:r>
              <a:rPr lang="en-US" b="1" baseline="30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and NH</a:t>
            </a:r>
            <a:r>
              <a:rPr lang="en-US" b="1" baseline="-25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4</a:t>
            </a:r>
            <a:r>
              <a:rPr lang="en-US" b="1" baseline="30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are  almost spherical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gn="just">
              <a:lnSpc>
                <a:spcPct val="115000"/>
              </a:lnSpc>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transition metal complex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[Co(NH</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3</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6</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]I</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adopts the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CaF</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(fluorite) structure. </a:t>
            </a:r>
          </a:p>
          <a:p>
            <a:pPr marL="285750" indent="-285750" algn="just">
              <a:lnSpc>
                <a:spcPct val="115000"/>
              </a:lnSpc>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While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K</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[PtCl</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6</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adopts anti-fluorite structure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which is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the same as a fluorite structure except that the sites occupied by positive and negative ions are interchanged. </a:t>
            </a:r>
          </a:p>
          <a:p>
            <a:pPr marL="285750" indent="-285750" algn="just">
              <a:lnSpc>
                <a:spcPct val="115000"/>
              </a:lnSpc>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If both ions may be complex ions such as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[(Ni(H</a:t>
            </a:r>
            <a:r>
              <a:rPr lang="en-US" b="1" baseline="-25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O)</a:t>
            </a:r>
            <a:r>
              <a:rPr lang="en-US" b="1" baseline="-25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6</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a:t>
            </a:r>
            <a:r>
              <a:rPr lang="en-US" b="1" baseline="30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[SnCl</a:t>
            </a:r>
            <a:r>
              <a:rPr lang="en-US" b="1" baseline="-25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6</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a:t>
            </a:r>
            <a:r>
              <a:rPr lang="en-US" b="1" baseline="30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2- </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forms a slightly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distorted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CsCl</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structure</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gn="just">
              <a:lnSpc>
                <a:spcPct val="115000"/>
              </a:lnSpc>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Other ions such as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CN</a:t>
            </a:r>
            <a:r>
              <a:rPr lang="en-US" b="1"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and SH</a:t>
            </a:r>
            <a:r>
              <a:rPr lang="en-US" b="1"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sometimes attain effective spherical symmetry by free rotation. or by random orientation forms </a:t>
            </a:r>
            <a:r>
              <a:rPr lang="en-US"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CsCN</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TlCN</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and </a:t>
            </a:r>
            <a:r>
              <a:rPr lang="en-US"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CsSH</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etc</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28302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1071538" y="43741"/>
            <a:ext cx="785818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u="sng"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Lattice Energy (U) of Ionic Solids</a:t>
            </a:r>
            <a:r>
              <a:rPr kumimoji="0" lang="en-US" b="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The lattice energy U of an ionic solid is defined as </a:t>
            </a:r>
            <a:r>
              <a:rPr kumimoji="0" lang="en-US" b="1" u="none" strike="noStrike" cap="none" normalizeH="0" baseline="0" dirty="0">
                <a:ln>
                  <a:noFill/>
                </a:ln>
                <a:solidFill>
                  <a:srgbClr val="CC0099"/>
                </a:solidFill>
                <a:effectLst/>
                <a:latin typeface="Times New Roman" pitchFamily="18" charset="0"/>
                <a:ea typeface="Times New Roman" pitchFamily="18" charset="0"/>
                <a:cs typeface="Times New Roman" pitchFamily="18" charset="0"/>
              </a:rPr>
              <a:t>“ the amount of energy released when cations and anions in their gaseous states are brought from infinity to their respective lattice sites in a crystal to form one mole of the ionic solid.”</a:t>
            </a:r>
            <a:r>
              <a:rPr kumimoji="0" lang="en-US" b="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It is denoted by the symbol. </a:t>
            </a:r>
            <a:r>
              <a:rPr kumimoji="0" lang="en-US" b="1" u="none" strike="noStrike" cap="none" normalizeH="0" baseline="0" dirty="0">
                <a:ln>
                  <a:noFill/>
                </a:ln>
                <a:solidFill>
                  <a:srgbClr val="CC0099"/>
                </a:solidFill>
                <a:effectLst/>
                <a:latin typeface="Times New Roman" pitchFamily="18" charset="0"/>
                <a:ea typeface="Times New Roman" pitchFamily="18" charset="0"/>
                <a:cs typeface="Times New Roman" pitchFamily="18" charset="0"/>
              </a:rPr>
              <a:t>U</a:t>
            </a:r>
            <a:r>
              <a:rPr kumimoji="0" lang="en-US" b="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a:t>
            </a:r>
            <a:endParaRPr kumimoji="0" lang="en-US" b="0" u="none" strike="noStrike" cap="none" normalizeH="0" baseline="0" dirty="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The positive and negative coming together causes </a:t>
            </a:r>
            <a:r>
              <a:rPr kumimoji="0" lang="en-US" b="1"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decrease in potential energy (heat) of the system</a:t>
            </a:r>
            <a:r>
              <a:rPr kumimoji="0" lang="en-US" b="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Hence </a:t>
            </a:r>
            <a:r>
              <a:rPr kumimoji="0" lang="en-US" b="1" u="none" strike="noStrike" cap="none" normalizeH="0" baseline="0" dirty="0">
                <a:ln>
                  <a:noFill/>
                </a:ln>
                <a:solidFill>
                  <a:srgbClr val="0B550F"/>
                </a:solidFill>
                <a:effectLst/>
                <a:latin typeface="Times New Roman" pitchFamily="18" charset="0"/>
                <a:ea typeface="Times New Roman" pitchFamily="18" charset="0"/>
                <a:cs typeface="Times New Roman" pitchFamily="18" charset="0"/>
              </a:rPr>
              <a:t>lattice energy (U)  is negative</a:t>
            </a:r>
            <a:r>
              <a:rPr kumimoji="0" lang="en-US" b="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It is obvious that </a:t>
            </a:r>
            <a:r>
              <a:rPr kumimoji="0" lang="en-US" b="1" u="none" strike="noStrike" cap="none" normalizeH="0" baseline="0" dirty="0">
                <a:ln>
                  <a:noFill/>
                </a:ln>
                <a:solidFill>
                  <a:srgbClr val="CC0099"/>
                </a:solidFill>
                <a:effectLst/>
                <a:latin typeface="Times New Roman" pitchFamily="18" charset="0"/>
                <a:ea typeface="Times New Roman" pitchFamily="18" charset="0"/>
                <a:cs typeface="Times New Roman" pitchFamily="18" charset="0"/>
              </a:rPr>
              <a:t>the greater the magnitude of lattice energy of an ionic solid, (absolute value without negative sign) the greater would be its stability</a:t>
            </a:r>
            <a:r>
              <a:rPr kumimoji="0" lang="en-US" b="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The Lattice energies of a few ionic solids are given in the following table</a:t>
            </a:r>
            <a:endParaRPr kumimoji="0" lang="en-US" b="0" u="none" strike="noStrike" cap="none" normalizeH="0" baseline="0" dirty="0">
              <a:ln>
                <a:noFill/>
              </a:ln>
              <a:solidFill>
                <a:srgbClr val="002060"/>
              </a:solidFill>
              <a:effectLst/>
              <a:latin typeface="Times New Roman" pitchFamily="18" charset="0"/>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469308726"/>
              </p:ext>
            </p:extLst>
          </p:nvPr>
        </p:nvGraphicFramePr>
        <p:xfrm>
          <a:off x="1500167" y="2564904"/>
          <a:ext cx="7143799" cy="3049275"/>
        </p:xfrm>
        <a:graphic>
          <a:graphicData uri="http://schemas.openxmlformats.org/drawingml/2006/table">
            <a:tbl>
              <a:tblPr/>
              <a:tblGrid>
                <a:gridCol w="1818485">
                  <a:extLst>
                    <a:ext uri="{9D8B030D-6E8A-4147-A177-3AD203B41FA5}">
                      <a16:colId xmlns:a16="http://schemas.microsoft.com/office/drawing/2014/main" val="20000"/>
                    </a:ext>
                  </a:extLst>
                </a:gridCol>
                <a:gridCol w="2108579">
                  <a:extLst>
                    <a:ext uri="{9D8B030D-6E8A-4147-A177-3AD203B41FA5}">
                      <a16:colId xmlns:a16="http://schemas.microsoft.com/office/drawing/2014/main" val="20001"/>
                    </a:ext>
                  </a:extLst>
                </a:gridCol>
                <a:gridCol w="3216735">
                  <a:extLst>
                    <a:ext uri="{9D8B030D-6E8A-4147-A177-3AD203B41FA5}">
                      <a16:colId xmlns:a16="http://schemas.microsoft.com/office/drawing/2014/main" val="20002"/>
                    </a:ext>
                  </a:extLst>
                </a:gridCol>
              </a:tblGrid>
              <a:tr h="245723">
                <a:tc rowSpan="2">
                  <a:txBody>
                    <a:bodyPr/>
                    <a:lstStyle/>
                    <a:p>
                      <a:pPr marR="78740" algn="ctr">
                        <a:lnSpc>
                          <a:spcPct val="115000"/>
                        </a:lnSpc>
                        <a:spcBef>
                          <a:spcPts val="215"/>
                        </a:spcBef>
                        <a:spcAft>
                          <a:spcPts val="0"/>
                        </a:spcAft>
                      </a:pPr>
                      <a:r>
                        <a:rPr lang="en-US" sz="1600" b="1" i="0" dirty="0">
                          <a:solidFill>
                            <a:srgbClr val="002060"/>
                          </a:solidFill>
                          <a:latin typeface="Times New Roman"/>
                          <a:ea typeface="Times New Roman"/>
                          <a:cs typeface="Mangal"/>
                        </a:rPr>
                        <a:t>Ionic compound</a:t>
                      </a:r>
                      <a:endParaRPr lang="en-IN" sz="1600" i="0" dirty="0">
                        <a:solidFill>
                          <a:srgbClr val="002060"/>
                        </a:solidFill>
                        <a:latin typeface="Times New Roman"/>
                        <a:ea typeface="Times New Roman"/>
                        <a:cs typeface="Mangal"/>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78740" algn="ctr">
                        <a:lnSpc>
                          <a:spcPct val="115000"/>
                        </a:lnSpc>
                        <a:spcBef>
                          <a:spcPts val="215"/>
                        </a:spcBef>
                        <a:spcAft>
                          <a:spcPts val="0"/>
                        </a:spcAft>
                      </a:pPr>
                      <a:r>
                        <a:rPr lang="en-US" sz="1600" b="1" i="0" dirty="0">
                          <a:solidFill>
                            <a:srgbClr val="002060"/>
                          </a:solidFill>
                          <a:latin typeface="Times New Roman"/>
                          <a:ea typeface="Times New Roman"/>
                          <a:cs typeface="Mangal"/>
                        </a:rPr>
                        <a:t>Lattice energy KJmol-</a:t>
                      </a:r>
                      <a:r>
                        <a:rPr lang="en-US" sz="1600" b="1" i="0" baseline="30000" dirty="0">
                          <a:solidFill>
                            <a:srgbClr val="002060"/>
                          </a:solidFill>
                          <a:latin typeface="Times New Roman"/>
                          <a:ea typeface="Times New Roman"/>
                          <a:cs typeface="Mangal"/>
                        </a:rPr>
                        <a:t>1</a:t>
                      </a:r>
                      <a:endParaRPr lang="en-IN" sz="1600" i="0" dirty="0">
                        <a:solidFill>
                          <a:srgbClr val="002060"/>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extLst>
                  <a:ext uri="{0D108BD9-81ED-4DB2-BD59-A6C34878D82A}">
                    <a16:rowId xmlns:a16="http://schemas.microsoft.com/office/drawing/2014/main" val="10000"/>
                  </a:ext>
                </a:extLst>
              </a:tr>
              <a:tr h="468000">
                <a:tc vMerge="1">
                  <a:txBody>
                    <a:bodyPr/>
                    <a:lstStyle/>
                    <a:p>
                      <a:endParaRPr lang="en-IN"/>
                    </a:p>
                  </a:txBody>
                  <a:tcPr/>
                </a:tc>
                <a:tc>
                  <a:txBody>
                    <a:bodyPr/>
                    <a:lstStyle/>
                    <a:p>
                      <a:pPr marR="78740" algn="ctr">
                        <a:lnSpc>
                          <a:spcPct val="100000"/>
                        </a:lnSpc>
                        <a:spcBef>
                          <a:spcPts val="215"/>
                        </a:spcBef>
                        <a:spcAft>
                          <a:spcPts val="0"/>
                        </a:spcAft>
                      </a:pPr>
                      <a:r>
                        <a:rPr lang="en-US" sz="1600" b="1" i="0" dirty="0">
                          <a:solidFill>
                            <a:srgbClr val="002060"/>
                          </a:solidFill>
                          <a:latin typeface="Times New Roman"/>
                          <a:ea typeface="Times New Roman"/>
                          <a:cs typeface="Mangal"/>
                        </a:rPr>
                        <a:t>Experimental </a:t>
                      </a:r>
                    </a:p>
                    <a:p>
                      <a:pPr marR="78740" algn="ctr">
                        <a:lnSpc>
                          <a:spcPct val="100000"/>
                        </a:lnSpc>
                        <a:spcBef>
                          <a:spcPts val="215"/>
                        </a:spcBef>
                        <a:spcAft>
                          <a:spcPts val="0"/>
                        </a:spcAft>
                      </a:pPr>
                      <a:r>
                        <a:rPr lang="en-US" sz="1600" b="1" i="0" dirty="0">
                          <a:solidFill>
                            <a:srgbClr val="002060"/>
                          </a:solidFill>
                          <a:latin typeface="Times New Roman"/>
                          <a:ea typeface="Times New Roman"/>
                          <a:cs typeface="Mangal"/>
                        </a:rPr>
                        <a:t>(Born Haber cycle)</a:t>
                      </a:r>
                      <a:endParaRPr lang="en-IN" sz="1600" i="0" dirty="0">
                        <a:solidFill>
                          <a:srgbClr val="002060"/>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00000"/>
                        </a:lnSpc>
                        <a:spcBef>
                          <a:spcPts val="215"/>
                        </a:spcBef>
                        <a:spcAft>
                          <a:spcPts val="0"/>
                        </a:spcAft>
                      </a:pPr>
                      <a:r>
                        <a:rPr lang="en-US" sz="1600" b="1" i="0" dirty="0">
                          <a:solidFill>
                            <a:srgbClr val="002060"/>
                          </a:solidFill>
                          <a:latin typeface="Times New Roman"/>
                          <a:ea typeface="Times New Roman"/>
                          <a:cs typeface="Mangal"/>
                        </a:rPr>
                        <a:t>Theoretical </a:t>
                      </a:r>
                    </a:p>
                    <a:p>
                      <a:pPr marR="78740" algn="ctr">
                        <a:lnSpc>
                          <a:spcPct val="100000"/>
                        </a:lnSpc>
                        <a:spcBef>
                          <a:spcPts val="215"/>
                        </a:spcBef>
                        <a:spcAft>
                          <a:spcPts val="0"/>
                        </a:spcAft>
                      </a:pPr>
                      <a:r>
                        <a:rPr lang="en-US" sz="1600" b="1" i="0" dirty="0">
                          <a:solidFill>
                            <a:srgbClr val="002060"/>
                          </a:solidFill>
                          <a:latin typeface="Times New Roman"/>
                          <a:ea typeface="Times New Roman"/>
                          <a:cs typeface="Mangal"/>
                        </a:rPr>
                        <a:t>(Born-</a:t>
                      </a:r>
                      <a:r>
                        <a:rPr lang="en-US" sz="1600" b="1" i="0" dirty="0" err="1">
                          <a:solidFill>
                            <a:srgbClr val="002060"/>
                          </a:solidFill>
                          <a:latin typeface="Times New Roman"/>
                          <a:ea typeface="Times New Roman"/>
                          <a:cs typeface="Mangal"/>
                        </a:rPr>
                        <a:t>Lande</a:t>
                      </a:r>
                      <a:r>
                        <a:rPr lang="en-US" sz="1600" b="1" i="0" dirty="0">
                          <a:solidFill>
                            <a:srgbClr val="002060"/>
                          </a:solidFill>
                          <a:latin typeface="Times New Roman"/>
                          <a:ea typeface="Times New Roman"/>
                          <a:cs typeface="Mangal"/>
                        </a:rPr>
                        <a:t> equation)</a:t>
                      </a:r>
                      <a:endParaRPr lang="en-IN" sz="1600" i="0" dirty="0">
                        <a:solidFill>
                          <a:srgbClr val="002060"/>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5053">
                <a:tc>
                  <a:txBody>
                    <a:bodyPr/>
                    <a:lstStyle/>
                    <a:p>
                      <a:pPr marR="78740" algn="l">
                        <a:lnSpc>
                          <a:spcPct val="115000"/>
                        </a:lnSpc>
                        <a:spcBef>
                          <a:spcPts val="215"/>
                        </a:spcBef>
                        <a:spcAft>
                          <a:spcPts val="0"/>
                        </a:spcAft>
                      </a:pPr>
                      <a:r>
                        <a:rPr lang="en-US" sz="1400" i="0" dirty="0">
                          <a:solidFill>
                            <a:srgbClr val="C00000"/>
                          </a:solidFill>
                          <a:latin typeface="Times New Roman" pitchFamily="18" charset="0"/>
                          <a:ea typeface="Times New Roman"/>
                          <a:cs typeface="Times New Roman" pitchFamily="18" charset="0"/>
                        </a:rPr>
                        <a:t>MgF</a:t>
                      </a:r>
                      <a:r>
                        <a:rPr lang="en-US" sz="1400" i="0" baseline="-25000" dirty="0">
                          <a:solidFill>
                            <a:srgbClr val="C00000"/>
                          </a:solidFill>
                          <a:latin typeface="Times New Roman" pitchFamily="18" charset="0"/>
                          <a:ea typeface="Times New Roman"/>
                          <a:cs typeface="Times New Roman" pitchFamily="18" charset="0"/>
                        </a:rPr>
                        <a:t>2</a:t>
                      </a:r>
                      <a:endParaRPr lang="en-IN" sz="1400" i="0" dirty="0">
                        <a:solidFill>
                          <a:srgbClr val="C00000"/>
                        </a:solidFill>
                        <a:latin typeface="Times New Roman" pitchFamily="18" charset="0"/>
                        <a:ea typeface="Times New Roman"/>
                        <a:cs typeface="Times New Roman" pitchFamily="18" charset="0"/>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0B550F"/>
                          </a:solidFill>
                          <a:latin typeface="Times New Roman"/>
                          <a:ea typeface="Times New Roman"/>
                          <a:cs typeface="Mangal"/>
                        </a:rPr>
                        <a:t>-2882</a:t>
                      </a:r>
                      <a:endParaRPr lang="en-IN" sz="1400" i="0" dirty="0">
                        <a:solidFill>
                          <a:srgbClr val="0B550F"/>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CC0099"/>
                          </a:solidFill>
                          <a:latin typeface="Times New Roman"/>
                          <a:ea typeface="Times New Roman"/>
                          <a:cs typeface="Mangal"/>
                        </a:rPr>
                        <a:t>-2920</a:t>
                      </a:r>
                      <a:endParaRPr lang="en-IN" sz="1400" i="0" dirty="0">
                        <a:solidFill>
                          <a:srgbClr val="CC0099"/>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15053">
                <a:tc>
                  <a:txBody>
                    <a:bodyPr/>
                    <a:lstStyle/>
                    <a:p>
                      <a:pPr marR="78740" algn="l">
                        <a:lnSpc>
                          <a:spcPct val="115000"/>
                        </a:lnSpc>
                        <a:spcBef>
                          <a:spcPts val="215"/>
                        </a:spcBef>
                        <a:spcAft>
                          <a:spcPts val="0"/>
                        </a:spcAft>
                      </a:pPr>
                      <a:r>
                        <a:rPr lang="en-US" sz="1400" i="0" dirty="0">
                          <a:solidFill>
                            <a:srgbClr val="C00000"/>
                          </a:solidFill>
                          <a:latin typeface="Times New Roman" pitchFamily="18" charset="0"/>
                          <a:ea typeface="Times New Roman"/>
                          <a:cs typeface="Times New Roman" pitchFamily="18" charset="0"/>
                        </a:rPr>
                        <a:t>CaF</a:t>
                      </a:r>
                      <a:r>
                        <a:rPr lang="en-US" sz="1400" i="0" baseline="-25000" dirty="0">
                          <a:solidFill>
                            <a:srgbClr val="C00000"/>
                          </a:solidFill>
                          <a:latin typeface="Times New Roman" pitchFamily="18" charset="0"/>
                          <a:ea typeface="Times New Roman"/>
                          <a:cs typeface="Times New Roman" pitchFamily="18" charset="0"/>
                        </a:rPr>
                        <a:t>2</a:t>
                      </a:r>
                      <a:endParaRPr lang="en-IN" sz="1400" i="0" dirty="0">
                        <a:solidFill>
                          <a:srgbClr val="C00000"/>
                        </a:solidFill>
                        <a:latin typeface="Times New Roman" pitchFamily="18" charset="0"/>
                        <a:ea typeface="Times New Roman"/>
                        <a:cs typeface="Times New Roman" pitchFamily="18" charset="0"/>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0B550F"/>
                          </a:solidFill>
                          <a:latin typeface="Times New Roman"/>
                          <a:ea typeface="Times New Roman"/>
                          <a:cs typeface="Mangal"/>
                        </a:rPr>
                        <a:t>-2581</a:t>
                      </a:r>
                      <a:endParaRPr lang="en-IN" sz="1400" i="0" dirty="0">
                        <a:solidFill>
                          <a:srgbClr val="0B550F"/>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CC0099"/>
                          </a:solidFill>
                          <a:latin typeface="Times New Roman"/>
                          <a:ea typeface="Times New Roman"/>
                          <a:cs typeface="Mangal"/>
                        </a:rPr>
                        <a:t>-2585</a:t>
                      </a:r>
                      <a:endParaRPr lang="en-IN" sz="1400" i="0" dirty="0">
                        <a:solidFill>
                          <a:srgbClr val="CC0099"/>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15053">
                <a:tc>
                  <a:txBody>
                    <a:bodyPr/>
                    <a:lstStyle/>
                    <a:p>
                      <a:pPr marR="78740" algn="l">
                        <a:lnSpc>
                          <a:spcPct val="115000"/>
                        </a:lnSpc>
                        <a:spcBef>
                          <a:spcPts val="215"/>
                        </a:spcBef>
                        <a:spcAft>
                          <a:spcPts val="0"/>
                        </a:spcAft>
                      </a:pPr>
                      <a:r>
                        <a:rPr lang="en-US" sz="1400" i="0" dirty="0">
                          <a:solidFill>
                            <a:srgbClr val="C00000"/>
                          </a:solidFill>
                          <a:latin typeface="Times New Roman" pitchFamily="18" charset="0"/>
                          <a:ea typeface="Times New Roman"/>
                          <a:cs typeface="Times New Roman" pitchFamily="18" charset="0"/>
                        </a:rPr>
                        <a:t>Cad2</a:t>
                      </a:r>
                      <a:endParaRPr lang="en-IN" sz="1400" i="0" dirty="0">
                        <a:solidFill>
                          <a:srgbClr val="C00000"/>
                        </a:solidFill>
                        <a:latin typeface="Times New Roman" pitchFamily="18" charset="0"/>
                        <a:ea typeface="Times New Roman"/>
                        <a:cs typeface="Times New Roman" pitchFamily="18" charset="0"/>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0B550F"/>
                          </a:solidFill>
                          <a:latin typeface="Times New Roman"/>
                          <a:ea typeface="Times New Roman"/>
                          <a:cs typeface="Mangal"/>
                        </a:rPr>
                        <a:t>-2410</a:t>
                      </a:r>
                      <a:endParaRPr lang="en-IN" sz="1400" i="0" dirty="0">
                        <a:solidFill>
                          <a:srgbClr val="0B550F"/>
                        </a:solidFill>
                        <a:latin typeface="Times New Roman"/>
                        <a:ea typeface="Times New Roman"/>
                        <a:cs typeface="Mangal"/>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CC0099"/>
                          </a:solidFill>
                          <a:latin typeface="Times New Roman"/>
                          <a:ea typeface="Times New Roman"/>
                          <a:cs typeface="Mangal"/>
                        </a:rPr>
                        <a:t>-1966</a:t>
                      </a:r>
                      <a:endParaRPr lang="en-IN" sz="1400" i="0" dirty="0">
                        <a:solidFill>
                          <a:srgbClr val="CC0099"/>
                        </a:solidFill>
                        <a:latin typeface="Times New Roman"/>
                        <a:ea typeface="Times New Roman"/>
                        <a:cs typeface="Mangal"/>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5053">
                <a:tc>
                  <a:txBody>
                    <a:bodyPr/>
                    <a:lstStyle/>
                    <a:p>
                      <a:pPr marR="78740" algn="l">
                        <a:lnSpc>
                          <a:spcPct val="115000"/>
                        </a:lnSpc>
                        <a:spcBef>
                          <a:spcPts val="215"/>
                        </a:spcBef>
                        <a:spcAft>
                          <a:spcPts val="0"/>
                        </a:spcAft>
                      </a:pPr>
                      <a:r>
                        <a:rPr lang="en-US" sz="1400" i="0" dirty="0" err="1">
                          <a:solidFill>
                            <a:srgbClr val="C00000"/>
                          </a:solidFill>
                          <a:latin typeface="Times New Roman" pitchFamily="18" charset="0"/>
                          <a:ea typeface="Times New Roman"/>
                          <a:cs typeface="Times New Roman" pitchFamily="18" charset="0"/>
                        </a:rPr>
                        <a:t>AgCl</a:t>
                      </a:r>
                      <a:endParaRPr lang="en-IN" sz="1400" i="0" dirty="0">
                        <a:solidFill>
                          <a:srgbClr val="C00000"/>
                        </a:solidFill>
                        <a:latin typeface="Times New Roman" pitchFamily="18" charset="0"/>
                        <a:ea typeface="Times New Roman"/>
                        <a:cs typeface="Times New Roman" pitchFamily="18" charset="0"/>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0B550F"/>
                          </a:solidFill>
                          <a:latin typeface="Times New Roman"/>
                          <a:ea typeface="Times New Roman"/>
                          <a:cs typeface="Mangal"/>
                        </a:rPr>
                        <a:t>-895</a:t>
                      </a:r>
                      <a:endParaRPr lang="en-IN" sz="1400" i="0" dirty="0">
                        <a:solidFill>
                          <a:srgbClr val="0B550F"/>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CC0099"/>
                          </a:solidFill>
                          <a:latin typeface="Times New Roman"/>
                          <a:ea typeface="Times New Roman"/>
                          <a:cs typeface="Mangal"/>
                        </a:rPr>
                        <a:t>-849</a:t>
                      </a:r>
                      <a:endParaRPr lang="en-IN" sz="1400" i="0" dirty="0">
                        <a:solidFill>
                          <a:srgbClr val="CC0099"/>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15053">
                <a:tc>
                  <a:txBody>
                    <a:bodyPr/>
                    <a:lstStyle/>
                    <a:p>
                      <a:pPr marR="78740" algn="l">
                        <a:lnSpc>
                          <a:spcPct val="115000"/>
                        </a:lnSpc>
                        <a:spcBef>
                          <a:spcPts val="215"/>
                        </a:spcBef>
                        <a:spcAft>
                          <a:spcPts val="0"/>
                        </a:spcAft>
                      </a:pPr>
                      <a:r>
                        <a:rPr lang="en-US" sz="1400" i="0" dirty="0" err="1">
                          <a:solidFill>
                            <a:srgbClr val="C00000"/>
                          </a:solidFill>
                          <a:latin typeface="Times New Roman" pitchFamily="18" charset="0"/>
                          <a:ea typeface="Times New Roman"/>
                          <a:cs typeface="Times New Roman" pitchFamily="18" charset="0"/>
                        </a:rPr>
                        <a:t>AgBr</a:t>
                      </a:r>
                      <a:endParaRPr lang="en-IN" sz="1400" i="0" dirty="0">
                        <a:solidFill>
                          <a:srgbClr val="C00000"/>
                        </a:solidFill>
                        <a:latin typeface="Times New Roman" pitchFamily="18" charset="0"/>
                        <a:ea typeface="Times New Roman"/>
                        <a:cs typeface="Times New Roman" pitchFamily="18" charset="0"/>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0B550F"/>
                          </a:solidFill>
                          <a:latin typeface="Times New Roman"/>
                          <a:ea typeface="Times New Roman"/>
                          <a:cs typeface="Mangal"/>
                        </a:rPr>
                        <a:t>-883</a:t>
                      </a:r>
                      <a:endParaRPr lang="en-IN" sz="1400" i="0" dirty="0">
                        <a:solidFill>
                          <a:srgbClr val="0B550F"/>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CC0099"/>
                          </a:solidFill>
                          <a:latin typeface="Times New Roman"/>
                          <a:ea typeface="Times New Roman"/>
                          <a:cs typeface="Mangal"/>
                        </a:rPr>
                        <a:t>-824</a:t>
                      </a:r>
                      <a:endParaRPr lang="en-IN" sz="1400" i="0" dirty="0">
                        <a:solidFill>
                          <a:srgbClr val="CC0099"/>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15053">
                <a:tc>
                  <a:txBody>
                    <a:bodyPr/>
                    <a:lstStyle/>
                    <a:p>
                      <a:pPr marR="78740" algn="l">
                        <a:lnSpc>
                          <a:spcPct val="115000"/>
                        </a:lnSpc>
                        <a:spcBef>
                          <a:spcPts val="215"/>
                        </a:spcBef>
                        <a:spcAft>
                          <a:spcPts val="0"/>
                        </a:spcAft>
                      </a:pPr>
                      <a:r>
                        <a:rPr lang="en-US" sz="1400" i="0" dirty="0" err="1">
                          <a:solidFill>
                            <a:srgbClr val="C00000"/>
                          </a:solidFill>
                          <a:latin typeface="Times New Roman" pitchFamily="18" charset="0"/>
                          <a:ea typeface="Times New Roman"/>
                          <a:cs typeface="Times New Roman" pitchFamily="18" charset="0"/>
                        </a:rPr>
                        <a:t>AgI</a:t>
                      </a:r>
                      <a:endParaRPr lang="en-IN" sz="1400" i="0" dirty="0">
                        <a:solidFill>
                          <a:srgbClr val="C00000"/>
                        </a:solidFill>
                        <a:latin typeface="Times New Roman" pitchFamily="18" charset="0"/>
                        <a:ea typeface="Times New Roman"/>
                        <a:cs typeface="Times New Roman" pitchFamily="18" charset="0"/>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0B550F"/>
                          </a:solidFill>
                          <a:latin typeface="Times New Roman"/>
                          <a:ea typeface="Times New Roman"/>
                          <a:cs typeface="Mangal"/>
                        </a:rPr>
                        <a:t>-870</a:t>
                      </a:r>
                      <a:endParaRPr lang="en-IN" sz="1400" i="0" dirty="0">
                        <a:solidFill>
                          <a:srgbClr val="0B550F"/>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8740" algn="ctr">
                        <a:lnSpc>
                          <a:spcPct val="115000"/>
                        </a:lnSpc>
                        <a:spcBef>
                          <a:spcPts val="215"/>
                        </a:spcBef>
                        <a:spcAft>
                          <a:spcPts val="0"/>
                        </a:spcAft>
                      </a:pPr>
                      <a:r>
                        <a:rPr lang="en-US" sz="1400" i="0" dirty="0">
                          <a:solidFill>
                            <a:srgbClr val="CC0099"/>
                          </a:solidFill>
                          <a:latin typeface="Times New Roman"/>
                          <a:ea typeface="Times New Roman"/>
                          <a:cs typeface="Mangal"/>
                        </a:rPr>
                        <a:t>-795</a:t>
                      </a:r>
                      <a:endParaRPr lang="en-IN" sz="1400" i="0" dirty="0">
                        <a:solidFill>
                          <a:srgbClr val="CC0099"/>
                        </a:solidFill>
                        <a:latin typeface="Times New Roman"/>
                        <a:ea typeface="Times New Roman"/>
                        <a:cs typeface="Mangal"/>
                      </a:endParaRPr>
                    </a:p>
                  </a:txBody>
                  <a:tcPr marL="52476" marR="52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20014">
                <a:tc>
                  <a:txBody>
                    <a:bodyPr/>
                    <a:lstStyle/>
                    <a:p>
                      <a:pPr algn="l">
                        <a:lnSpc>
                          <a:spcPct val="115000"/>
                        </a:lnSpc>
                        <a:spcAft>
                          <a:spcPts val="0"/>
                        </a:spcAft>
                      </a:pPr>
                      <a:r>
                        <a:rPr lang="en-US" sz="1400" i="0" dirty="0">
                          <a:solidFill>
                            <a:srgbClr val="C00000"/>
                          </a:solidFill>
                          <a:latin typeface="Times New Roman" pitchFamily="18" charset="0"/>
                          <a:ea typeface="Calibri"/>
                          <a:cs typeface="Times New Roman" pitchFamily="18" charset="0"/>
                        </a:rPr>
                        <a:t>Li </a:t>
                      </a:r>
                      <a:r>
                        <a:rPr lang="en-US" sz="1400" i="0" dirty="0" err="1">
                          <a:solidFill>
                            <a:srgbClr val="C00000"/>
                          </a:solidFill>
                          <a:latin typeface="Times New Roman" pitchFamily="18" charset="0"/>
                          <a:ea typeface="Calibri"/>
                          <a:cs typeface="Times New Roman" pitchFamily="18" charset="0"/>
                        </a:rPr>
                        <a:t>Cl</a:t>
                      </a:r>
                      <a:endParaRPr lang="en-IN" sz="1400" i="0" dirty="0">
                        <a:solidFill>
                          <a:srgbClr val="C00000"/>
                        </a:solidFill>
                        <a:latin typeface="Times New Roman" pitchFamily="18" charset="0"/>
                        <a:ea typeface="Calibri"/>
                        <a:cs typeface="Times New Roman" pitchFamily="18" charset="0"/>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i="0" dirty="0">
                          <a:solidFill>
                            <a:srgbClr val="0B550F"/>
                          </a:solidFill>
                          <a:latin typeface="Calibri"/>
                          <a:ea typeface="Calibri"/>
                          <a:cs typeface="Mangal"/>
                        </a:rPr>
                        <a:t>-817</a:t>
                      </a:r>
                      <a:endParaRPr lang="en-IN" sz="1400" i="0" dirty="0">
                        <a:solidFill>
                          <a:srgbClr val="0B550F"/>
                        </a:solidFill>
                        <a:latin typeface="Calibri"/>
                        <a:ea typeface="Calibri"/>
                        <a:cs typeface="Mangal"/>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i="0" dirty="0">
                          <a:solidFill>
                            <a:srgbClr val="CC0099"/>
                          </a:solidFill>
                          <a:latin typeface="Calibri"/>
                          <a:ea typeface="Calibri"/>
                          <a:cs typeface="Mangal"/>
                        </a:rPr>
                        <a:t>-825</a:t>
                      </a:r>
                      <a:endParaRPr lang="en-IN" sz="1400" i="0" dirty="0">
                        <a:solidFill>
                          <a:srgbClr val="CC0099"/>
                        </a:solidFill>
                        <a:latin typeface="Calibri"/>
                        <a:ea typeface="Calibri"/>
                        <a:cs typeface="Mangal"/>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20014">
                <a:tc>
                  <a:txBody>
                    <a:bodyPr/>
                    <a:lstStyle/>
                    <a:p>
                      <a:pPr algn="l">
                        <a:lnSpc>
                          <a:spcPct val="115000"/>
                        </a:lnSpc>
                        <a:spcAft>
                          <a:spcPts val="0"/>
                        </a:spcAft>
                      </a:pPr>
                      <a:r>
                        <a:rPr lang="en-US" sz="1400" i="0" dirty="0" err="1">
                          <a:solidFill>
                            <a:srgbClr val="C00000"/>
                          </a:solidFill>
                          <a:latin typeface="Times New Roman" pitchFamily="18" charset="0"/>
                          <a:ea typeface="Calibri"/>
                          <a:cs typeface="Times New Roman" pitchFamily="18" charset="0"/>
                        </a:rPr>
                        <a:t>NaCl</a:t>
                      </a:r>
                      <a:endParaRPr lang="en-IN" sz="1400" i="0" dirty="0">
                        <a:solidFill>
                          <a:srgbClr val="C00000"/>
                        </a:solidFill>
                        <a:latin typeface="Times New Roman" pitchFamily="18" charset="0"/>
                        <a:ea typeface="Calibri"/>
                        <a:cs typeface="Times New Roman" pitchFamily="18" charset="0"/>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i="0" dirty="0">
                          <a:solidFill>
                            <a:srgbClr val="0B550F"/>
                          </a:solidFill>
                          <a:latin typeface="Calibri"/>
                          <a:ea typeface="Calibri"/>
                          <a:cs typeface="Mangal"/>
                        </a:rPr>
                        <a:t>-764</a:t>
                      </a:r>
                      <a:endParaRPr lang="en-IN" sz="1400" i="0" dirty="0">
                        <a:solidFill>
                          <a:srgbClr val="0B550F"/>
                        </a:solidFill>
                        <a:latin typeface="Calibri"/>
                        <a:ea typeface="Calibri"/>
                        <a:cs typeface="Mangal"/>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i="0" dirty="0">
                          <a:solidFill>
                            <a:srgbClr val="CC0099"/>
                          </a:solidFill>
                          <a:latin typeface="Calibri"/>
                          <a:ea typeface="Calibri"/>
                          <a:cs typeface="Mangal"/>
                        </a:rPr>
                        <a:t>-764</a:t>
                      </a:r>
                      <a:endParaRPr lang="en-IN" sz="1400" i="0" dirty="0">
                        <a:solidFill>
                          <a:srgbClr val="CC0099"/>
                        </a:solidFill>
                        <a:latin typeface="Calibri"/>
                        <a:ea typeface="Calibri"/>
                        <a:cs typeface="Mangal"/>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20014">
                <a:tc>
                  <a:txBody>
                    <a:bodyPr/>
                    <a:lstStyle/>
                    <a:p>
                      <a:pPr algn="l">
                        <a:lnSpc>
                          <a:spcPct val="115000"/>
                        </a:lnSpc>
                        <a:spcAft>
                          <a:spcPts val="0"/>
                        </a:spcAft>
                      </a:pPr>
                      <a:r>
                        <a:rPr lang="en-US" sz="1400" i="0" dirty="0">
                          <a:solidFill>
                            <a:srgbClr val="C00000"/>
                          </a:solidFill>
                          <a:latin typeface="Times New Roman" pitchFamily="18" charset="0"/>
                          <a:ea typeface="Calibri"/>
                          <a:cs typeface="Times New Roman" pitchFamily="18" charset="0"/>
                        </a:rPr>
                        <a:t>KCI</a:t>
                      </a:r>
                      <a:endParaRPr lang="en-IN" sz="1400" i="0" dirty="0">
                        <a:solidFill>
                          <a:srgbClr val="C00000"/>
                        </a:solidFill>
                        <a:latin typeface="Times New Roman" pitchFamily="18" charset="0"/>
                        <a:ea typeface="Calibri"/>
                        <a:cs typeface="Times New Roman" pitchFamily="18" charset="0"/>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i="0" dirty="0">
                          <a:solidFill>
                            <a:srgbClr val="0B550F"/>
                          </a:solidFill>
                          <a:latin typeface="Calibri"/>
                          <a:ea typeface="Calibri"/>
                          <a:cs typeface="Mangal"/>
                        </a:rPr>
                        <a:t>-679</a:t>
                      </a:r>
                      <a:endParaRPr lang="en-IN" sz="1400" i="0" dirty="0">
                        <a:solidFill>
                          <a:srgbClr val="0B550F"/>
                        </a:solidFill>
                        <a:latin typeface="Calibri"/>
                        <a:ea typeface="Calibri"/>
                        <a:cs typeface="Mangal"/>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i="0" dirty="0">
                          <a:solidFill>
                            <a:srgbClr val="CC0099"/>
                          </a:solidFill>
                          <a:latin typeface="Calibri"/>
                          <a:ea typeface="Calibri"/>
                          <a:cs typeface="Mangal"/>
                        </a:rPr>
                        <a:t>-686</a:t>
                      </a:r>
                      <a:endParaRPr lang="en-IN" sz="1400" i="0" dirty="0">
                        <a:solidFill>
                          <a:srgbClr val="CC0099"/>
                        </a:solidFill>
                        <a:latin typeface="Calibri"/>
                        <a:ea typeface="Calibri"/>
                        <a:cs typeface="Mangal"/>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20014">
                <a:tc>
                  <a:txBody>
                    <a:bodyPr/>
                    <a:lstStyle/>
                    <a:p>
                      <a:pPr algn="l">
                        <a:lnSpc>
                          <a:spcPct val="115000"/>
                        </a:lnSpc>
                        <a:spcAft>
                          <a:spcPts val="0"/>
                        </a:spcAft>
                      </a:pPr>
                      <a:r>
                        <a:rPr lang="en-US" sz="1400" i="0" dirty="0">
                          <a:solidFill>
                            <a:srgbClr val="C00000"/>
                          </a:solidFill>
                          <a:latin typeface="Times New Roman" pitchFamily="18" charset="0"/>
                          <a:ea typeface="Calibri"/>
                          <a:cs typeface="Times New Roman" pitchFamily="18" charset="0"/>
                        </a:rPr>
                        <a:t>KI</a:t>
                      </a:r>
                      <a:endParaRPr lang="en-IN" sz="1400" i="0" dirty="0">
                        <a:solidFill>
                          <a:srgbClr val="C00000"/>
                        </a:solidFill>
                        <a:latin typeface="Times New Roman" pitchFamily="18" charset="0"/>
                        <a:ea typeface="Calibri"/>
                        <a:cs typeface="Times New Roman" pitchFamily="18" charset="0"/>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i="0" dirty="0">
                          <a:solidFill>
                            <a:srgbClr val="0B550F"/>
                          </a:solidFill>
                          <a:latin typeface="Calibri"/>
                          <a:ea typeface="Calibri"/>
                          <a:cs typeface="Mangal"/>
                        </a:rPr>
                        <a:t>-606</a:t>
                      </a:r>
                      <a:endParaRPr lang="en-IN" sz="1400" i="0" dirty="0">
                        <a:solidFill>
                          <a:srgbClr val="0B550F"/>
                        </a:solidFill>
                        <a:latin typeface="Calibri"/>
                        <a:ea typeface="Calibri"/>
                        <a:cs typeface="Mangal"/>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i="0" dirty="0">
                          <a:solidFill>
                            <a:srgbClr val="CC0099"/>
                          </a:solidFill>
                          <a:latin typeface="Calibri"/>
                          <a:ea typeface="Calibri"/>
                          <a:cs typeface="Mangal"/>
                        </a:rPr>
                        <a:t>-617</a:t>
                      </a:r>
                      <a:endParaRPr lang="en-IN" sz="1400" i="0" dirty="0">
                        <a:solidFill>
                          <a:srgbClr val="CC0099"/>
                        </a:solidFill>
                        <a:latin typeface="Calibri"/>
                        <a:ea typeface="Calibri"/>
                        <a:cs typeface="Mangal"/>
                      </a:endParaRPr>
                    </a:p>
                  </a:txBody>
                  <a:tcPr marL="52476" marR="52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7170" name="Rectangle 2"/>
          <p:cNvSpPr>
            <a:spLocks noChangeArrowheads="1"/>
          </p:cNvSpPr>
          <p:nvPr/>
        </p:nvSpPr>
        <p:spPr bwMode="auto">
          <a:xfrm>
            <a:off x="1000100" y="5715016"/>
            <a:ext cx="800105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The lattice energies of ionic solids are quite high due to strong electrostatic attraction between the oppositely charged ions in the solid. The </a:t>
            </a:r>
            <a:r>
              <a:rPr kumimoji="0" lang="en-US" b="0" u="none" strike="noStrike" cap="none" normalizeH="0" baseline="0" dirty="0" err="1">
                <a:ln>
                  <a:noFill/>
                </a:ln>
                <a:solidFill>
                  <a:srgbClr val="002060"/>
                </a:solidFill>
                <a:effectLst/>
                <a:latin typeface="Times New Roman" pitchFamily="18" charset="0"/>
                <a:ea typeface="Times New Roman" pitchFamily="18" charset="0"/>
                <a:cs typeface="Times New Roman" pitchFamily="18" charset="0"/>
              </a:rPr>
              <a:t>coulombic</a:t>
            </a:r>
            <a:r>
              <a:rPr kumimoji="0" lang="en-US" b="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forces of attraction changes directly with the product of the charges hence </a:t>
            </a:r>
            <a:r>
              <a:rPr kumimoji="0" lang="en-US" b="1" u="none" strike="noStrike" cap="none" normalizeH="0" baseline="0" dirty="0">
                <a:ln>
                  <a:noFill/>
                </a:ln>
                <a:solidFill>
                  <a:srgbClr val="CC0099"/>
                </a:solidFill>
                <a:effectLst/>
                <a:latin typeface="Times New Roman" pitchFamily="18" charset="0"/>
                <a:ea typeface="Times New Roman" pitchFamily="18" charset="0"/>
                <a:cs typeface="Times New Roman" pitchFamily="18" charset="0"/>
              </a:rPr>
              <a:t>higher the </a:t>
            </a:r>
            <a:r>
              <a:rPr kumimoji="0" lang="en-US" b="1" u="none" strike="noStrike" cap="none" normalizeH="0" baseline="0" dirty="0" err="1">
                <a:ln>
                  <a:noFill/>
                </a:ln>
                <a:solidFill>
                  <a:srgbClr val="CC0099"/>
                </a:solidFill>
                <a:effectLst/>
                <a:latin typeface="Times New Roman" pitchFamily="18" charset="0"/>
                <a:ea typeface="Times New Roman" pitchFamily="18" charset="0"/>
                <a:cs typeface="Times New Roman" pitchFamily="18" charset="0"/>
              </a:rPr>
              <a:t>valency</a:t>
            </a:r>
            <a:r>
              <a:rPr kumimoji="0" lang="en-US" b="1" u="none" strike="noStrike" cap="none" normalizeH="0" baseline="0" dirty="0">
                <a:ln>
                  <a:noFill/>
                </a:ln>
                <a:solidFill>
                  <a:srgbClr val="CC0099"/>
                </a:solidFill>
                <a:effectLst/>
                <a:latin typeface="Times New Roman" pitchFamily="18" charset="0"/>
                <a:ea typeface="Times New Roman" pitchFamily="18" charset="0"/>
                <a:cs typeface="Times New Roman" pitchFamily="18" charset="0"/>
              </a:rPr>
              <a:t> (charge) of the ions</a:t>
            </a:r>
            <a:r>
              <a:rPr kumimoji="0" lang="en-US" b="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the </a:t>
            </a:r>
            <a:r>
              <a:rPr kumimoji="0" lang="en-US" b="1" u="none" strike="noStrike" cap="none" normalizeH="0" baseline="0" dirty="0">
                <a:ln>
                  <a:noFill/>
                </a:ln>
                <a:solidFill>
                  <a:srgbClr val="CC0099"/>
                </a:solidFill>
                <a:effectLst/>
                <a:latin typeface="Times New Roman" pitchFamily="18" charset="0"/>
                <a:ea typeface="Times New Roman" pitchFamily="18" charset="0"/>
                <a:cs typeface="Times New Roman" pitchFamily="18" charset="0"/>
              </a:rPr>
              <a:t>greater would be the lattice energy of the ionic solid</a:t>
            </a:r>
            <a:r>
              <a:rPr kumimoji="0" lang="en-US" b="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a:t>
            </a:r>
            <a:endParaRPr kumimoji="0" lang="en-US" sz="2800" b="0" u="none" strike="noStrike" cap="none" normalizeH="0" baseline="0" dirty="0">
              <a:ln>
                <a:noFill/>
              </a:ln>
              <a:solidFill>
                <a:srgbClr val="00206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9113392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Rectangle 9"/>
          <p:cNvSpPr>
            <a:spLocks noChangeArrowheads="1"/>
          </p:cNvSpPr>
          <p:nvPr/>
        </p:nvSpPr>
        <p:spPr bwMode="auto">
          <a:xfrm>
            <a:off x="1071538" y="142852"/>
            <a:ext cx="7929618"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u="sng"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Calculation of Lattice Energies of Ionic </a:t>
            </a:r>
            <a:r>
              <a:rPr kumimoji="0" lang="en-US" u="sng"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Solids</a:t>
            </a:r>
            <a:r>
              <a:rPr kumimoji="0" lang="en-US"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-The lattice energy of ionic solids can be calculated theoretically on the basis of </a:t>
            </a:r>
            <a:r>
              <a:rPr kumimoji="0" lang="en-US" u="none" strike="noStrike" cap="none" normalizeH="0" dirty="0">
                <a:ln>
                  <a:noFill/>
                </a:ln>
                <a:solidFill>
                  <a:srgbClr val="002060"/>
                </a:solidFill>
                <a:effectLst/>
                <a:latin typeface="Times New Roman" pitchFamily="18" charset="0"/>
                <a:ea typeface="Times New Roman" pitchFamily="18" charset="0"/>
                <a:cs typeface="Times New Roman" pitchFamily="18" charset="0"/>
              </a:rPr>
              <a:t> </a:t>
            </a:r>
            <a:r>
              <a:rPr kumimoji="0" lang="en-US" u="none" strike="noStrike" cap="none" normalizeH="0" baseline="0" dirty="0" err="1">
                <a:ln>
                  <a:noFill/>
                </a:ln>
                <a:solidFill>
                  <a:srgbClr val="002060"/>
                </a:solidFill>
                <a:effectLst/>
                <a:latin typeface="Times New Roman" pitchFamily="18" charset="0"/>
                <a:ea typeface="Times New Roman" pitchFamily="18" charset="0"/>
                <a:cs typeface="Times New Roman" pitchFamily="18" charset="0"/>
              </a:rPr>
              <a:t>coulombic</a:t>
            </a:r>
            <a:r>
              <a:rPr kumimoji="0" lang="en-US"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interactions between the ions present in the crystals. </a:t>
            </a:r>
            <a:br>
              <a:rPr kumimoji="0" lang="en-US"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br>
            <a:r>
              <a:rPr kumimoji="0" lang="en-US"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There are two types of interactions </a:t>
            </a:r>
            <a:endParaRPr kumimoji="0" lang="en-US" u="none" strike="noStrike" cap="none" normalizeH="0" baseline="0" dirty="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Attractive Interactions between Oppositely Charged Ions- </a:t>
            </a:r>
            <a:endParaRPr kumimoji="0" lang="en-US" u="none" strike="noStrike" cap="none" normalizeH="0" baseline="0" dirty="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Repulsive Interactions due to Interpenetration of Electron Charge Clouds- </a:t>
            </a:r>
            <a:endParaRPr kumimoji="0" lang="en-US" u="none" strike="noStrike" cap="none" normalizeH="0" baseline="0" dirty="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u="none" strike="noStrike" cap="none" normalizeH="0" baseline="0" dirty="0">
              <a:ln>
                <a:noFill/>
              </a:ln>
              <a:solidFill>
                <a:srgbClr val="002060"/>
              </a:solidFill>
              <a:effectLst/>
              <a:latin typeface="Times New Roman" pitchFamily="18" charset="0"/>
              <a:cs typeface="Times New Roman" pitchFamily="18" charset="0"/>
            </a:endParaRPr>
          </a:p>
        </p:txBody>
      </p:sp>
      <p:sp>
        <p:nvSpPr>
          <p:cNvPr id="6152" name="AutoShape 8"/>
          <p:cNvSpPr>
            <a:spLocks noChangeShapeType="1"/>
          </p:cNvSpPr>
          <p:nvPr/>
        </p:nvSpPr>
        <p:spPr bwMode="auto">
          <a:xfrm>
            <a:off x="2243124" y="2643182"/>
            <a:ext cx="328612" cy="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IN"/>
          </a:p>
        </p:txBody>
      </p:sp>
      <p:sp>
        <p:nvSpPr>
          <p:cNvPr id="6154" name="Rectangle 10"/>
          <p:cNvSpPr>
            <a:spLocks noChangeArrowheads="1"/>
          </p:cNvSpPr>
          <p:nvPr/>
        </p:nvSpPr>
        <p:spPr bwMode="auto">
          <a:xfrm>
            <a:off x="1000100" y="1841833"/>
            <a:ext cx="7929618"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The lattice energy ( U) of a crystal is the energy evolved when one gram molecule of the crystal is formed from gaseous ions: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Na</a:t>
            </a:r>
            <a:r>
              <a:rPr kumimoji="0" lang="en-US" b="0" i="0" u="none" strike="noStrike" cap="none" normalizeH="0" baseline="30000" dirty="0">
                <a:ln>
                  <a:noFill/>
                </a:ln>
                <a:solidFill>
                  <a:srgbClr val="002060"/>
                </a:solidFill>
                <a:effectLst/>
                <a:latin typeface="Times New Roman" pitchFamily="18" charset="0"/>
                <a:ea typeface="Times New Roman" pitchFamily="18" charset="0"/>
                <a:cs typeface="Times New Roman" pitchFamily="18" charset="0"/>
              </a:rPr>
              <a:t>+</a:t>
            </a:r>
            <a:r>
              <a:rPr kumimoji="0" lang="en-US" b="0" i="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rgbClr val="002060"/>
                </a:solidFill>
                <a:effectLst/>
                <a:latin typeface="Times New Roman" pitchFamily="18" charset="0"/>
                <a:ea typeface="Times New Roman" pitchFamily="18" charset="0"/>
                <a:cs typeface="Times New Roman" pitchFamily="18" charset="0"/>
              </a:rPr>
              <a:t>Cl</a:t>
            </a:r>
            <a:r>
              <a:rPr kumimoji="0" lang="en-US" b="0" i="0" u="none" strike="noStrike" cap="none" normalizeH="0" baseline="30000" dirty="0">
                <a:ln>
                  <a:noFill/>
                </a:ln>
                <a:solidFill>
                  <a:srgbClr val="002060"/>
                </a:solidFill>
                <a:effectLst/>
                <a:latin typeface="Times New Roman" pitchFamily="18" charset="0"/>
                <a:ea typeface="Times New Roman" pitchFamily="18" charset="0"/>
                <a:cs typeface="Times New Roman" pitchFamily="18" charset="0"/>
              </a:rPr>
              <a:t>-</a:t>
            </a:r>
            <a:r>
              <a:rPr kumimoji="0" lang="en-US" b="0" i="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rgbClr val="002060"/>
                </a:solidFill>
                <a:effectLst/>
                <a:latin typeface="Times New Roman" pitchFamily="18" charset="0"/>
                <a:ea typeface="Times New Roman" pitchFamily="18" charset="0"/>
                <a:cs typeface="Times New Roman" pitchFamily="18" charset="0"/>
              </a:rPr>
              <a:t>NaCl</a:t>
            </a:r>
            <a:r>
              <a:rPr kumimoji="0" lang="en-US" b="1" i="0" u="none" strike="noStrike" cap="none" normalizeH="0" baseline="-30000" dirty="0">
                <a:ln>
                  <a:noFill/>
                </a:ln>
                <a:solidFill>
                  <a:srgbClr val="002060"/>
                </a:solidFill>
                <a:effectLst/>
                <a:latin typeface="Times New Roman" pitchFamily="18" charset="0"/>
                <a:ea typeface="Times New Roman" pitchFamily="18" charset="0"/>
                <a:cs typeface="Times New Roman" pitchFamily="18" charset="0"/>
              </a:rPr>
              <a:t>(Solid crystal)</a:t>
            </a:r>
            <a:r>
              <a:rPr kumimoji="0" lang="en-US" b="0" i="0" u="none" strike="noStrike" cap="none" normalizeH="0" baseline="0" dirty="0">
                <a:ln>
                  <a:noFill/>
                </a:ln>
                <a:solidFill>
                  <a:srgbClr val="002060"/>
                </a:solidFill>
                <a:effectLst/>
                <a:latin typeface="Times New Roman" pitchFamily="18" charset="0"/>
                <a:ea typeface="Times New Roman" pitchFamily="18" charset="0"/>
                <a:cs typeface="Times New Roman" pitchFamily="18" charset="0"/>
              </a:rPr>
              <a:t>U= -782 KJmol</a:t>
            </a:r>
            <a:r>
              <a:rPr kumimoji="0" lang="en-US" b="0" i="0" u="none" strike="noStrike" cap="none" normalizeH="0" baseline="30000" dirty="0">
                <a:ln>
                  <a:noFill/>
                </a:ln>
                <a:solidFill>
                  <a:srgbClr val="002060"/>
                </a:solidFill>
                <a:effectLst/>
                <a:latin typeface="Times New Roman" pitchFamily="18" charset="0"/>
                <a:ea typeface="Times New Roman" pitchFamily="18" charset="0"/>
                <a:cs typeface="Times New Roman" pitchFamily="18" charset="0"/>
              </a:rPr>
              <a:t>-1</a:t>
            </a:r>
            <a:endParaRPr kumimoji="0" lang="en-US" b="0" i="0" u="none" strike="noStrike" cap="none" normalizeH="0" baseline="0" dirty="0">
              <a:ln>
                <a:noFill/>
              </a:ln>
              <a:solidFill>
                <a:srgbClr val="002060"/>
              </a:solidFill>
              <a:effectLst/>
              <a:latin typeface="Times New Roman" pitchFamily="18" charset="0"/>
              <a:ea typeface="HiddenHorzOCR" charset="-128"/>
              <a:cs typeface="Times New Roman" pitchFamily="18" charset="0"/>
            </a:endParaRPr>
          </a:p>
          <a:p>
            <a:pPr eaLnBrk="0" fontAlgn="base" hangingPunct="0">
              <a:spcBef>
                <a:spcPct val="0"/>
              </a:spcBef>
              <a:spcAft>
                <a:spcPct val="0"/>
              </a:spcAft>
            </a:pPr>
            <a:r>
              <a:rPr kumimoji="0" lang="en-US" b="0" i="0" u="none" strike="noStrike" cap="none" normalizeH="0" baseline="0" dirty="0">
                <a:ln>
                  <a:noFill/>
                </a:ln>
                <a:solidFill>
                  <a:srgbClr val="002060"/>
                </a:solidFill>
                <a:effectLst/>
                <a:latin typeface="Times New Roman" pitchFamily="18" charset="0"/>
                <a:ea typeface="HiddenHorzOCR" charset="-128"/>
                <a:cs typeface="Times New Roman" pitchFamily="18" charset="0"/>
              </a:rPr>
              <a:t>The la</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ttice energies cannot be measured directly. </a:t>
            </a:r>
          </a:p>
          <a:p>
            <a:pPr eaLnBrk="0" fontAlgn="base" hangingPunct="0">
              <a:spcBef>
                <a:spcPct val="0"/>
              </a:spcBef>
              <a:spcAft>
                <a:spcPct val="0"/>
              </a:spcAft>
              <a:buFont typeface="Arial" pitchFamily="34" charset="0"/>
              <a:buChar char="•"/>
            </a:pPr>
            <a:r>
              <a:rPr lang="en-US" b="1" dirty="0">
                <a:solidFill>
                  <a:srgbClr val="002060"/>
                </a:solidFill>
                <a:latin typeface="Times New Roman" pitchFamily="18" charset="0"/>
                <a:ea typeface="Calibri" pitchFamily="34" charset="0"/>
                <a:cs typeface="Times New Roman" pitchFamily="18" charset="0"/>
              </a:rPr>
              <a:t> </a:t>
            </a:r>
            <a:r>
              <a:rPr kumimoji="0" lang="en-US" b="1" i="0" u="none" strike="noStrike" cap="none" normalizeH="0" baseline="0" dirty="0">
                <a:ln>
                  <a:noFill/>
                </a:ln>
                <a:solidFill>
                  <a:srgbClr val="CC0099"/>
                </a:solidFill>
                <a:effectLst/>
                <a:latin typeface="Times New Roman" pitchFamily="18" charset="0"/>
                <a:ea typeface="Calibri" pitchFamily="34" charset="0"/>
                <a:cs typeface="Times New Roman" pitchFamily="18" charset="0"/>
              </a:rPr>
              <a:t>The experimental values of lattice energy for ionic crystals are determined from thermodynamic data using the Born-Haber cycle.</a:t>
            </a:r>
          </a:p>
          <a:p>
            <a:pPr eaLnBrk="0" fontAlgn="base" hangingPunct="0">
              <a:spcBef>
                <a:spcPct val="0"/>
              </a:spcBef>
              <a:spcAft>
                <a:spcPct val="0"/>
              </a:spcAft>
              <a:buFont typeface="Arial" pitchFamily="34" charset="0"/>
              <a:buChar char="•"/>
            </a:pPr>
            <a:r>
              <a:rPr lang="en-US" dirty="0">
                <a:solidFill>
                  <a:srgbClr val="CC0099"/>
                </a:solidFill>
                <a:latin typeface="Times New Roman" pitchFamily="18" charset="0"/>
                <a:ea typeface="Calibri" pitchFamily="34" charset="0"/>
                <a:cs typeface="Times New Roman" pitchFamily="18" charset="0"/>
              </a:rPr>
              <a:t>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while </a:t>
            </a:r>
            <a:r>
              <a:rPr kumimoji="0" lang="en-US" b="1" i="0" u="none" strike="noStrike" cap="none" normalizeH="0" baseline="0" dirty="0">
                <a:ln>
                  <a:noFill/>
                </a:ln>
                <a:solidFill>
                  <a:srgbClr val="0B550F"/>
                </a:solidFill>
                <a:effectLst/>
                <a:latin typeface="Times New Roman" pitchFamily="18" charset="0"/>
                <a:ea typeface="Calibri" pitchFamily="34" charset="0"/>
                <a:cs typeface="Times New Roman" pitchFamily="18" charset="0"/>
              </a:rPr>
              <a:t>theoretical values of lattice energy for ionic crystals may be calculated by using Born- </a:t>
            </a:r>
            <a:r>
              <a:rPr kumimoji="0" lang="en-US" b="1" i="0" u="none" strike="noStrike" cap="none" normalizeH="0" baseline="0" dirty="0" err="1">
                <a:ln>
                  <a:noFill/>
                </a:ln>
                <a:solidFill>
                  <a:srgbClr val="0B550F"/>
                </a:solidFill>
                <a:effectLst/>
                <a:latin typeface="Times New Roman" pitchFamily="18" charset="0"/>
                <a:ea typeface="Calibri" pitchFamily="34" charset="0"/>
                <a:cs typeface="Times New Roman" pitchFamily="18" charset="0"/>
              </a:rPr>
              <a:t>Lande’s</a:t>
            </a:r>
            <a:r>
              <a:rPr kumimoji="0" lang="en-US" b="1" i="0" u="none" strike="noStrike" cap="none" normalizeH="0" baseline="0" dirty="0">
                <a:ln>
                  <a:noFill/>
                </a:ln>
                <a:solidFill>
                  <a:srgbClr val="0B550F"/>
                </a:solidFill>
                <a:effectLst/>
                <a:latin typeface="Times New Roman" pitchFamily="18" charset="0"/>
                <a:ea typeface="Calibri" pitchFamily="34" charset="0"/>
                <a:cs typeface="Times New Roman" pitchFamily="18" charset="0"/>
              </a:rPr>
              <a:t> expression.  </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The ions are </a:t>
            </a:r>
            <a:r>
              <a:rPr lang="en-US" dirty="0">
                <a:solidFill>
                  <a:srgbClr val="002060"/>
                </a:solidFill>
                <a:latin typeface="Times New Roman" pitchFamily="18" charset="0"/>
                <a:cs typeface="Times New Roman" pitchFamily="18" charset="0"/>
              </a:rPr>
              <a:t>treated as point charges and the ·electrostatic (</a:t>
            </a:r>
            <a:r>
              <a:rPr lang="en-US" dirty="0" err="1">
                <a:solidFill>
                  <a:srgbClr val="002060"/>
                </a:solidFill>
                <a:latin typeface="Times New Roman" pitchFamily="18" charset="0"/>
                <a:cs typeface="Times New Roman" pitchFamily="18" charset="0"/>
              </a:rPr>
              <a:t>coulombic</a:t>
            </a:r>
            <a:r>
              <a:rPr lang="en-US" dirty="0">
                <a:solidFill>
                  <a:srgbClr val="002060"/>
                </a:solidFill>
                <a:latin typeface="Times New Roman" pitchFamily="18" charset="0"/>
                <a:cs typeface="Times New Roman" pitchFamily="18" charset="0"/>
              </a:rPr>
              <a:t>) energy E between two ions of oppositely charge is calculated by using the following expression</a:t>
            </a:r>
          </a:p>
          <a:p>
            <a:endParaRPr lang="en-US" dirty="0">
              <a:solidFill>
                <a:srgbClr val="002060"/>
              </a:solidFill>
              <a:latin typeface="Times New Roman" pitchFamily="18" charset="0"/>
              <a:cs typeface="Times New Roman" pitchFamily="18" charset="0"/>
            </a:endParaRPr>
          </a:p>
          <a:p>
            <a:r>
              <a:rPr lang="en-US" dirty="0">
                <a:solidFill>
                  <a:srgbClr val="002060"/>
                </a:solidFill>
                <a:latin typeface="Times New Roman" pitchFamily="18" charset="0"/>
                <a:cs typeface="Times New Roman" pitchFamily="18" charset="0"/>
              </a:rPr>
              <a:t>E=</a:t>
            </a:r>
            <a:endParaRPr lang="en-IN" dirty="0">
              <a:solidFill>
                <a:srgbClr val="002060"/>
              </a:solidFill>
              <a:latin typeface="Times New Roman" pitchFamily="18" charset="0"/>
              <a:cs typeface="Times New Roman" pitchFamily="18" charset="0"/>
            </a:endParaRPr>
          </a:p>
          <a:p>
            <a:pPr eaLnBrk="0" fontAlgn="base" hangingPunct="0">
              <a:spcBef>
                <a:spcPct val="0"/>
              </a:spcBef>
              <a:spcAft>
                <a:spcPct val="0"/>
              </a:spcAft>
            </a:pPr>
            <a:endParaRPr lang="en-IN" dirty="0">
              <a:solidFill>
                <a:srgbClr val="002060"/>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rgbClr val="002060"/>
                </a:solidFill>
                <a:effectLst/>
                <a:latin typeface="Times New Roman" pitchFamily="18" charset="0"/>
                <a:cs typeface="Times New Roman" pitchFamily="18" charset="0"/>
              </a:rPr>
              <a:t> </a:t>
            </a:r>
          </a:p>
        </p:txBody>
      </p:sp>
      <p:sp>
        <p:nvSpPr>
          <p:cNvPr id="615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6155" name="Picture 1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428728" y="4786322"/>
            <a:ext cx="904875" cy="457200"/>
          </a:xfrm>
          <a:prstGeom prst="rect">
            <a:avLst/>
          </a:prstGeom>
          <a:noFill/>
        </p:spPr>
      </p:pic>
      <p:sp>
        <p:nvSpPr>
          <p:cNvPr id="14" name="Rectangle 13"/>
          <p:cNvSpPr/>
          <p:nvPr/>
        </p:nvSpPr>
        <p:spPr>
          <a:xfrm>
            <a:off x="2357422" y="4643446"/>
            <a:ext cx="6500858" cy="646331"/>
          </a:xfrm>
          <a:prstGeom prst="rect">
            <a:avLst/>
          </a:prstGeom>
        </p:spPr>
        <p:txBody>
          <a:bodyPr wrap="square">
            <a:spAutoFit/>
          </a:bodyPr>
          <a:lstStyle/>
          <a:p>
            <a:r>
              <a:rPr lang="en-US" dirty="0">
                <a:solidFill>
                  <a:srgbClr val="002060"/>
                </a:solidFill>
                <a:latin typeface="Times New Roman" pitchFamily="18" charset="0"/>
                <a:cs typeface="Times New Roman" pitchFamily="18" charset="0"/>
              </a:rPr>
              <a:t>Where, </a:t>
            </a:r>
            <a:r>
              <a:rPr lang="en-IN" dirty="0">
                <a:solidFill>
                  <a:srgbClr val="002060"/>
                </a:solidFill>
                <a:latin typeface="Times New Roman" pitchFamily="18" charset="0"/>
                <a:cs typeface="Times New Roman" pitchFamily="18" charset="0"/>
              </a:rPr>
              <a:t> </a:t>
            </a:r>
            <a:r>
              <a:rPr lang="en-US" b="1" dirty="0">
                <a:solidFill>
                  <a:srgbClr val="CC0099"/>
                </a:solidFill>
                <a:latin typeface="Times New Roman" pitchFamily="18" charset="0"/>
                <a:cs typeface="Times New Roman" pitchFamily="18" charset="0"/>
              </a:rPr>
              <a:t>Z</a:t>
            </a:r>
            <a:r>
              <a:rPr lang="en-US" b="1" baseline="30000" dirty="0">
                <a:solidFill>
                  <a:srgbClr val="CC0099"/>
                </a:solidFill>
                <a:latin typeface="Times New Roman" pitchFamily="18" charset="0"/>
                <a:cs typeface="Times New Roman" pitchFamily="18" charset="0"/>
              </a:rPr>
              <a:t>+</a:t>
            </a:r>
            <a:r>
              <a:rPr lang="en-US" b="1" baseline="30000" dirty="0">
                <a:solidFill>
                  <a:srgbClr val="002060"/>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and </a:t>
            </a:r>
            <a:r>
              <a:rPr lang="en-US" b="1" dirty="0">
                <a:solidFill>
                  <a:srgbClr val="CC0099"/>
                </a:solidFill>
                <a:latin typeface="Times New Roman" pitchFamily="18" charset="0"/>
                <a:cs typeface="Times New Roman" pitchFamily="18" charset="0"/>
              </a:rPr>
              <a:t>Z</a:t>
            </a:r>
            <a:r>
              <a:rPr lang="en-US" b="1" baseline="30000" dirty="0">
                <a:solidFill>
                  <a:srgbClr val="CC0099"/>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are the charges on the positive and negative ions</a:t>
            </a:r>
            <a:endParaRPr lang="en-IN" dirty="0">
              <a:solidFill>
                <a:srgbClr val="002060"/>
              </a:solidFill>
              <a:latin typeface="Times New Roman" pitchFamily="18" charset="0"/>
              <a:cs typeface="Times New Roman" pitchFamily="18" charset="0"/>
            </a:endParaRPr>
          </a:p>
          <a:p>
            <a:pPr lvl="0"/>
            <a:r>
              <a:rPr lang="en-US" b="1" dirty="0">
                <a:solidFill>
                  <a:srgbClr val="CC0099"/>
                </a:solidFill>
                <a:latin typeface="Times New Roman" pitchFamily="18" charset="0"/>
                <a:cs typeface="Times New Roman" pitchFamily="18" charset="0"/>
              </a:rPr>
              <a:t>e</a:t>
            </a:r>
            <a:r>
              <a:rPr lang="en-US" dirty="0">
                <a:solidFill>
                  <a:srgbClr val="CC0099"/>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is the charge on an electron</a:t>
            </a:r>
            <a:r>
              <a:rPr lang="en-IN" dirty="0">
                <a:solidFill>
                  <a:srgbClr val="002060"/>
                </a:solidFill>
                <a:latin typeface="Times New Roman" pitchFamily="18" charset="0"/>
                <a:cs typeface="Times New Roman" pitchFamily="18" charset="0"/>
              </a:rPr>
              <a:t>, </a:t>
            </a:r>
            <a:r>
              <a:rPr lang="en-US" b="1" dirty="0">
                <a:solidFill>
                  <a:srgbClr val="CC0099"/>
                </a:solidFill>
                <a:latin typeface="Times New Roman" pitchFamily="18" charset="0"/>
                <a:cs typeface="Times New Roman" pitchFamily="18" charset="0"/>
              </a:rPr>
              <a:t>r</a:t>
            </a:r>
            <a:r>
              <a:rPr lang="en-US" b="1" dirty="0">
                <a:solidFill>
                  <a:srgbClr val="002060"/>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is the inter-ionic distance</a:t>
            </a:r>
            <a:endParaRPr lang="en-IN" dirty="0">
              <a:solidFill>
                <a:srgbClr val="002060"/>
              </a:solidFill>
              <a:latin typeface="Times New Roman" pitchFamily="18" charset="0"/>
              <a:cs typeface="Times New Roman" pitchFamily="18" charset="0"/>
            </a:endParaRPr>
          </a:p>
        </p:txBody>
      </p:sp>
      <p:sp>
        <p:nvSpPr>
          <p:cNvPr id="6157" name="Rectangle 13"/>
          <p:cNvSpPr>
            <a:spLocks noChangeArrowheads="1"/>
          </p:cNvSpPr>
          <p:nvPr/>
        </p:nvSpPr>
        <p:spPr bwMode="auto">
          <a:xfrm>
            <a:off x="1071538" y="5257816"/>
            <a:ext cx="7929618"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For more than two ions the electrostatic energy depends on the number of ions and also on </a:t>
            </a:r>
            <a:r>
              <a:rPr kumimoji="0" lang="en-US" b="0" i="0" u="none" strike="noStrike" cap="none" normalizeH="0" baseline="0" dirty="0" err="1">
                <a:ln>
                  <a:noFill/>
                </a:ln>
                <a:solidFill>
                  <a:srgbClr val="002060"/>
                </a:solidFill>
                <a:effectLst/>
                <a:latin typeface="Times New Roman" pitchFamily="18" charset="0"/>
                <a:ea typeface="Calibri" pitchFamily="34" charset="0"/>
                <a:cs typeface="Times New Roman" pitchFamily="18" charset="0"/>
              </a:rPr>
              <a:t>Madelung</a:t>
            </a:r>
            <a:r>
              <a:rPr kumimoji="0" lang="en-US"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constant (A)their arrangement in space. For one mole the attractive energy is given by following expression</a:t>
            </a:r>
          </a:p>
          <a:p>
            <a:pPr fontAlgn="base">
              <a:spcBef>
                <a:spcPct val="0"/>
              </a:spcBef>
              <a:spcAft>
                <a:spcPct val="0"/>
              </a:spcAft>
            </a:pPr>
            <a:r>
              <a:rPr lang="en-US" dirty="0">
                <a:latin typeface="Times New Roman" panose="02020603050405020304" pitchFamily="18" charset="0"/>
                <a:cs typeface="Times New Roman" panose="02020603050405020304" pitchFamily="18" charset="0"/>
              </a:rPr>
              <a:t>E=</a:t>
            </a:r>
            <a:endParaRPr lang="en-IN" dirty="0">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a:ln>
                <a:noFill/>
              </a:ln>
              <a:solidFill>
                <a:srgbClr val="002060"/>
              </a:solidFill>
              <a:effectLst/>
              <a:latin typeface="Arial" pitchFamily="34" charset="0"/>
              <a:cs typeface="Arial" pitchFamily="34" charset="0"/>
            </a:endParaRPr>
          </a:p>
        </p:txBody>
      </p:sp>
      <p:sp>
        <p:nvSpPr>
          <p:cNvPr id="6159"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6158" name="Picture 1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428728" y="6072206"/>
            <a:ext cx="1238250" cy="466725"/>
          </a:xfrm>
          <a:prstGeom prst="rect">
            <a:avLst/>
          </a:prstGeom>
          <a:noFill/>
        </p:spPr>
      </p:pic>
      <p:sp>
        <p:nvSpPr>
          <p:cNvPr id="6160" name="Rectangle 16"/>
          <p:cNvSpPr>
            <a:spLocks noChangeArrowheads="1"/>
          </p:cNvSpPr>
          <p:nvPr/>
        </p:nvSpPr>
        <p:spPr bwMode="auto">
          <a:xfrm>
            <a:off x="2857488" y="6120561"/>
            <a:ext cx="6215106" cy="7848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500" b="1"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N</a:t>
            </a:r>
            <a:r>
              <a:rPr kumimoji="0" lang="en-US" sz="1500" b="1" u="none" strike="noStrike" cap="none" normalizeH="0" baseline="-30000" dirty="0">
                <a:ln>
                  <a:noFill/>
                </a:ln>
                <a:solidFill>
                  <a:srgbClr val="002060"/>
                </a:solidFill>
                <a:effectLst/>
                <a:latin typeface="Times New Roman" pitchFamily="18" charset="0"/>
                <a:ea typeface="Calibri" pitchFamily="34" charset="0"/>
                <a:cs typeface="Times New Roman" pitchFamily="18" charset="0"/>
              </a:rPr>
              <a:t>o </a:t>
            </a:r>
            <a:r>
              <a:rPr kumimoji="0" lang="en-US" sz="1500" b="1"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is the Avogadro constant - the number of molecules in one mole i.e. the value of Avogadro’s number is 6.023 x 10</a:t>
            </a:r>
            <a:r>
              <a:rPr kumimoji="0" lang="en-US" sz="1500" b="1" u="none" strike="noStrike" cap="none" normalizeH="0" baseline="30000" dirty="0">
                <a:ln>
                  <a:noFill/>
                </a:ln>
                <a:solidFill>
                  <a:srgbClr val="002060"/>
                </a:solidFill>
                <a:effectLst/>
                <a:latin typeface="Times New Roman" pitchFamily="18" charset="0"/>
                <a:ea typeface="Calibri" pitchFamily="34" charset="0"/>
                <a:cs typeface="Times New Roman" pitchFamily="18" charset="0"/>
              </a:rPr>
              <a:t>23</a:t>
            </a:r>
            <a:r>
              <a:rPr kumimoji="0" lang="en-US" sz="1500" b="1"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mol</a:t>
            </a:r>
            <a:r>
              <a:rPr kumimoji="0" lang="en-US" sz="1500" b="1" u="none" strike="noStrike" cap="none" normalizeH="0" baseline="30000" dirty="0">
                <a:ln>
                  <a:noFill/>
                </a:ln>
                <a:solidFill>
                  <a:srgbClr val="002060"/>
                </a:solidFill>
                <a:effectLst/>
                <a:latin typeface="Times New Roman" pitchFamily="18" charset="0"/>
                <a:ea typeface="Calibri" pitchFamily="34" charset="0"/>
                <a:cs typeface="Times New Roman" pitchFamily="18" charset="0"/>
              </a:rPr>
              <a:t>-1</a:t>
            </a:r>
            <a:r>
              <a:rPr kumimoji="0" lang="en-US" sz="1500" b="1"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a:t>
            </a:r>
            <a:endParaRPr kumimoji="0" lang="en-US" sz="1500" b="1" u="none" strike="noStrike" cap="none" normalizeH="0" baseline="0" dirty="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500" b="1"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A is the </a:t>
            </a:r>
            <a:r>
              <a:rPr kumimoji="0" lang="en-US" sz="1500" b="1" u="none" strike="noStrike" cap="none" normalizeH="0" baseline="0" dirty="0" err="1">
                <a:ln>
                  <a:noFill/>
                </a:ln>
                <a:solidFill>
                  <a:srgbClr val="002060"/>
                </a:solidFill>
                <a:effectLst/>
                <a:latin typeface="Times New Roman" pitchFamily="18" charset="0"/>
                <a:ea typeface="Calibri" pitchFamily="34" charset="0"/>
                <a:cs typeface="Times New Roman" pitchFamily="18" charset="0"/>
              </a:rPr>
              <a:t>Madelung</a:t>
            </a:r>
            <a:r>
              <a:rPr kumimoji="0" lang="en-US" sz="1500" b="1"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 constant which depends on the geometry of the crystal</a:t>
            </a:r>
            <a:endParaRPr kumimoji="0" lang="en-US" sz="1500" b="1" u="none" strike="noStrike" cap="none" normalizeH="0" baseline="0" dirty="0">
              <a:ln>
                <a:noFill/>
              </a:ln>
              <a:solidFill>
                <a:srgbClr val="00206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1000486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583D2F4D-ADE7-4118-80DA-93129EA14DFB}"/>
              </a:ext>
            </a:extLst>
          </p:cNvPr>
          <p:cNvGraphicFramePr>
            <a:graphicFrameLocks noGrp="1"/>
          </p:cNvGraphicFramePr>
          <p:nvPr>
            <p:extLst>
              <p:ext uri="{D42A27DB-BD31-4B8C-83A1-F6EECF244321}">
                <p14:modId xmlns:p14="http://schemas.microsoft.com/office/powerpoint/2010/main" val="2332911504"/>
              </p:ext>
            </p:extLst>
          </p:nvPr>
        </p:nvGraphicFramePr>
        <p:xfrm>
          <a:off x="1043608" y="692696"/>
          <a:ext cx="6984776" cy="2834962"/>
        </p:xfrm>
        <a:graphic>
          <a:graphicData uri="http://schemas.openxmlformats.org/drawingml/2006/table">
            <a:tbl>
              <a:tblPr firstRow="1" firstCol="1" bandRow="1">
                <a:tableStyleId>{2D5ABB26-0587-4C30-8999-92F81FD0307C}</a:tableStyleId>
              </a:tblPr>
              <a:tblGrid>
                <a:gridCol w="2073866">
                  <a:extLst>
                    <a:ext uri="{9D8B030D-6E8A-4147-A177-3AD203B41FA5}">
                      <a16:colId xmlns:a16="http://schemas.microsoft.com/office/drawing/2014/main" val="1115701056"/>
                    </a:ext>
                  </a:extLst>
                </a:gridCol>
                <a:gridCol w="957119">
                  <a:extLst>
                    <a:ext uri="{9D8B030D-6E8A-4147-A177-3AD203B41FA5}">
                      <a16:colId xmlns:a16="http://schemas.microsoft.com/office/drawing/2014/main" val="2317643572"/>
                    </a:ext>
                  </a:extLst>
                </a:gridCol>
                <a:gridCol w="929455">
                  <a:extLst>
                    <a:ext uri="{9D8B030D-6E8A-4147-A177-3AD203B41FA5}">
                      <a16:colId xmlns:a16="http://schemas.microsoft.com/office/drawing/2014/main" val="1922567758"/>
                    </a:ext>
                  </a:extLst>
                </a:gridCol>
                <a:gridCol w="1008112">
                  <a:extLst>
                    <a:ext uri="{9D8B030D-6E8A-4147-A177-3AD203B41FA5}">
                      <a16:colId xmlns:a16="http://schemas.microsoft.com/office/drawing/2014/main" val="1271237918"/>
                    </a:ext>
                  </a:extLst>
                </a:gridCol>
                <a:gridCol w="2016224">
                  <a:extLst>
                    <a:ext uri="{9D8B030D-6E8A-4147-A177-3AD203B41FA5}">
                      <a16:colId xmlns:a16="http://schemas.microsoft.com/office/drawing/2014/main" val="2879961776"/>
                    </a:ext>
                  </a:extLst>
                </a:gridCol>
              </a:tblGrid>
              <a:tr h="504254">
                <a:tc rowSpan="2">
                  <a:txBody>
                    <a:bodyPr/>
                    <a:lstStyle/>
                    <a:p>
                      <a:pPr marL="0" marR="0" algn="ctr">
                        <a:lnSpc>
                          <a:spcPct val="107000"/>
                        </a:lnSpc>
                        <a:spcBef>
                          <a:spcPts val="0"/>
                        </a:spcBef>
                        <a:spcAft>
                          <a:spcPts val="800"/>
                        </a:spcAft>
                      </a:pPr>
                      <a:r>
                        <a:rPr lang="en-US" sz="1600" b="1" dirty="0">
                          <a:solidFill>
                            <a:srgbClr val="002060"/>
                          </a:solidFill>
                          <a:effectLst/>
                          <a:latin typeface="Times New Roman" panose="02020603050405020304" pitchFamily="18" charset="0"/>
                          <a:cs typeface="Times New Roman" panose="02020603050405020304" pitchFamily="18" charset="0"/>
                        </a:rPr>
                        <a:t>Type of structure</a:t>
                      </a:r>
                      <a:endParaRPr lang="en-US"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algn="ctr">
                        <a:lnSpc>
                          <a:spcPct val="107000"/>
                        </a:lnSpc>
                        <a:spcBef>
                          <a:spcPts val="0"/>
                        </a:spcBef>
                        <a:spcAft>
                          <a:spcPts val="800"/>
                        </a:spcAft>
                      </a:pPr>
                      <a:r>
                        <a:rPr lang="en-US" sz="1600" b="1" dirty="0">
                          <a:solidFill>
                            <a:srgbClr val="002060"/>
                          </a:solidFill>
                          <a:effectLst/>
                          <a:latin typeface="Times New Roman" panose="02020603050405020304" pitchFamily="18" charset="0"/>
                          <a:cs typeface="Times New Roman" panose="02020603050405020304" pitchFamily="18" charset="0"/>
                        </a:rPr>
                        <a:t>C. N. of Ions</a:t>
                      </a:r>
                      <a:endParaRPr lang="en-US"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rowSpan="2">
                  <a:txBody>
                    <a:bodyPr/>
                    <a:lstStyle/>
                    <a:p>
                      <a:pPr marL="0" marR="0" algn="ctr">
                        <a:lnSpc>
                          <a:spcPct val="107000"/>
                        </a:lnSpc>
                        <a:spcBef>
                          <a:spcPts val="0"/>
                        </a:spcBef>
                        <a:spcAft>
                          <a:spcPts val="800"/>
                        </a:spcAft>
                      </a:pPr>
                      <a:r>
                        <a:rPr lang="en-US" sz="1600" b="1" dirty="0">
                          <a:solidFill>
                            <a:srgbClr val="002060"/>
                          </a:solidFill>
                          <a:effectLst/>
                          <a:latin typeface="Times New Roman" panose="02020603050405020304" pitchFamily="18" charset="0"/>
                          <a:cs typeface="Times New Roman" panose="02020603050405020304" pitchFamily="18" charset="0"/>
                        </a:rPr>
                        <a:t>Value of A</a:t>
                      </a:r>
                      <a:endParaRPr lang="en-US"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0" marR="0" algn="ctr">
                        <a:lnSpc>
                          <a:spcPct val="107000"/>
                        </a:lnSpc>
                        <a:spcBef>
                          <a:spcPts val="0"/>
                        </a:spcBef>
                        <a:spcAft>
                          <a:spcPts val="800"/>
                        </a:spcAft>
                      </a:pPr>
                      <a:r>
                        <a:rPr lang="en-US" sz="1600" b="1" dirty="0">
                          <a:solidFill>
                            <a:srgbClr val="002060"/>
                          </a:solidFill>
                          <a:effectLst/>
                          <a:latin typeface="Times New Roman" panose="02020603050405020304" pitchFamily="18" charset="0"/>
                          <a:cs typeface="Times New Roman" panose="02020603050405020304" pitchFamily="18" charset="0"/>
                        </a:rPr>
                        <a:t>Value of M</a:t>
                      </a:r>
                      <a:endParaRPr lang="en-US"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4603205"/>
                  </a:ext>
                </a:extLst>
              </a:tr>
              <a:tr h="243332">
                <a:tc vMerge="1">
                  <a:txBody>
                    <a:bodyPr/>
                    <a:lstStyle/>
                    <a:p>
                      <a:endParaRPr lang="en-US"/>
                    </a:p>
                  </a:txBody>
                  <a:tcPr/>
                </a:tc>
                <a:tc>
                  <a:txBody>
                    <a:bodyPr/>
                    <a:lstStyle/>
                    <a:p>
                      <a:pPr marL="0" marR="0" algn="ctr">
                        <a:lnSpc>
                          <a:spcPct val="107000"/>
                        </a:lnSpc>
                        <a:spcBef>
                          <a:spcPts val="0"/>
                        </a:spcBef>
                        <a:spcAft>
                          <a:spcPts val="800"/>
                        </a:spcAft>
                      </a:pPr>
                      <a:r>
                        <a:rPr lang="en-US" sz="1600" b="1" dirty="0">
                          <a:solidFill>
                            <a:srgbClr val="002060"/>
                          </a:solidFill>
                          <a:effectLst/>
                          <a:latin typeface="Times New Roman" panose="02020603050405020304" pitchFamily="18" charset="0"/>
                          <a:cs typeface="Times New Roman" panose="02020603050405020304" pitchFamily="18" charset="0"/>
                        </a:rPr>
                        <a:t>Cation</a:t>
                      </a:r>
                      <a:endParaRPr lang="en-US"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800"/>
                        </a:spcAft>
                      </a:pPr>
                      <a:r>
                        <a:rPr lang="en-US" sz="1600" b="1" dirty="0">
                          <a:solidFill>
                            <a:srgbClr val="002060"/>
                          </a:solidFill>
                          <a:effectLst/>
                          <a:latin typeface="Times New Roman" panose="02020603050405020304" pitchFamily="18" charset="0"/>
                          <a:cs typeface="Times New Roman" panose="02020603050405020304" pitchFamily="18" charset="0"/>
                        </a:rPr>
                        <a:t>Anion</a:t>
                      </a:r>
                      <a:endParaRPr lang="en-US"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776319600"/>
                  </a:ext>
                </a:extLst>
              </a:tr>
              <a:tr h="260922">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Zinc blende ZnS</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Zn</a:t>
                      </a:r>
                      <a:r>
                        <a:rPr lang="en-US" sz="1600" baseline="30000" dirty="0">
                          <a:solidFill>
                            <a:srgbClr val="055B19"/>
                          </a:solidFill>
                          <a:effectLst/>
                          <a:latin typeface="Times New Roman" panose="02020603050405020304" pitchFamily="18" charset="0"/>
                          <a:cs typeface="Times New Roman" panose="02020603050405020304" pitchFamily="18" charset="0"/>
                        </a:rPr>
                        <a:t>+2</a:t>
                      </a:r>
                      <a:r>
                        <a:rPr lang="en-US" sz="1600" dirty="0">
                          <a:solidFill>
                            <a:srgbClr val="055B19"/>
                          </a:solidFill>
                          <a:effectLst/>
                          <a:latin typeface="Times New Roman" panose="02020603050405020304" pitchFamily="18" charset="0"/>
                          <a:cs typeface="Times New Roman" panose="02020603050405020304" pitchFamily="18" charset="0"/>
                        </a:rPr>
                        <a:t> = 4</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FF0000"/>
                          </a:solidFill>
                          <a:effectLst/>
                          <a:latin typeface="Times New Roman" panose="02020603050405020304" pitchFamily="18" charset="0"/>
                          <a:cs typeface="Times New Roman" panose="02020603050405020304" pitchFamily="18" charset="0"/>
                        </a:rPr>
                        <a:t>S</a:t>
                      </a:r>
                      <a:r>
                        <a:rPr lang="en-US" sz="1600" baseline="30000" dirty="0">
                          <a:solidFill>
                            <a:srgbClr val="FF0000"/>
                          </a:solidFill>
                          <a:effectLst/>
                          <a:latin typeface="Times New Roman" panose="02020603050405020304" pitchFamily="18" charset="0"/>
                          <a:cs typeface="Times New Roman" panose="02020603050405020304" pitchFamily="18" charset="0"/>
                        </a:rPr>
                        <a:t>2-</a:t>
                      </a:r>
                      <a:r>
                        <a:rPr lang="en-US" sz="1600" dirty="0">
                          <a:solidFill>
                            <a:srgbClr val="FF0000"/>
                          </a:solidFill>
                          <a:effectLst/>
                          <a:latin typeface="Times New Roman" panose="02020603050405020304" pitchFamily="18" charset="0"/>
                          <a:cs typeface="Times New Roman" panose="02020603050405020304" pitchFamily="18" charset="0"/>
                        </a:rPr>
                        <a:t> = 4</a:t>
                      </a:r>
                      <a:endParaRPr lang="en-US"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1.63806</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1.63806</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61631868"/>
                  </a:ext>
                </a:extLst>
              </a:tr>
              <a:tr h="260922">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Wurtzite ZnS</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Zn</a:t>
                      </a:r>
                      <a:r>
                        <a:rPr lang="en-US" sz="1600" baseline="30000" dirty="0">
                          <a:solidFill>
                            <a:srgbClr val="055B19"/>
                          </a:solidFill>
                          <a:effectLst/>
                          <a:latin typeface="Times New Roman" panose="02020603050405020304" pitchFamily="18" charset="0"/>
                          <a:cs typeface="Times New Roman" panose="02020603050405020304" pitchFamily="18" charset="0"/>
                        </a:rPr>
                        <a:t>+2</a:t>
                      </a:r>
                      <a:r>
                        <a:rPr lang="en-US" sz="1600" dirty="0">
                          <a:solidFill>
                            <a:srgbClr val="055B19"/>
                          </a:solidFill>
                          <a:effectLst/>
                          <a:latin typeface="Times New Roman" panose="02020603050405020304" pitchFamily="18" charset="0"/>
                          <a:cs typeface="Times New Roman" panose="02020603050405020304" pitchFamily="18" charset="0"/>
                        </a:rPr>
                        <a:t> = 4</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FF0000"/>
                          </a:solidFill>
                          <a:effectLst/>
                          <a:latin typeface="Times New Roman" panose="02020603050405020304" pitchFamily="18" charset="0"/>
                          <a:cs typeface="Times New Roman" panose="02020603050405020304" pitchFamily="18" charset="0"/>
                        </a:rPr>
                        <a:t>S</a:t>
                      </a:r>
                      <a:r>
                        <a:rPr lang="en-US" sz="1600" baseline="30000" dirty="0">
                          <a:solidFill>
                            <a:srgbClr val="FF0000"/>
                          </a:solidFill>
                          <a:effectLst/>
                          <a:latin typeface="Times New Roman" panose="02020603050405020304" pitchFamily="18" charset="0"/>
                          <a:cs typeface="Times New Roman" panose="02020603050405020304" pitchFamily="18" charset="0"/>
                        </a:rPr>
                        <a:t>2-</a:t>
                      </a:r>
                      <a:r>
                        <a:rPr lang="en-US" sz="1600" dirty="0">
                          <a:solidFill>
                            <a:srgbClr val="FF0000"/>
                          </a:solidFill>
                          <a:effectLst/>
                          <a:latin typeface="Times New Roman" panose="02020603050405020304" pitchFamily="18" charset="0"/>
                          <a:cs typeface="Times New Roman" panose="02020603050405020304" pitchFamily="18" charset="0"/>
                        </a:rPr>
                        <a:t> = 4</a:t>
                      </a:r>
                      <a:endParaRPr lang="en-US"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1.64132</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1.64132</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2508381"/>
                  </a:ext>
                </a:extLst>
              </a:tr>
              <a:tr h="260922">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Sodium chloride </a:t>
                      </a:r>
                      <a:r>
                        <a:rPr lang="en-US" sz="1600" dirty="0" err="1">
                          <a:solidFill>
                            <a:srgbClr val="C00000"/>
                          </a:solidFill>
                          <a:effectLst/>
                          <a:latin typeface="Times New Roman" panose="02020603050405020304" pitchFamily="18" charset="0"/>
                          <a:cs typeface="Times New Roman" panose="02020603050405020304" pitchFamily="18" charset="0"/>
                        </a:rPr>
                        <a:t>NaCl</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Na</a:t>
                      </a:r>
                      <a:r>
                        <a:rPr lang="en-US" sz="1600" baseline="30000" dirty="0">
                          <a:solidFill>
                            <a:srgbClr val="055B19"/>
                          </a:solidFill>
                          <a:effectLst/>
                          <a:latin typeface="Times New Roman" panose="02020603050405020304" pitchFamily="18" charset="0"/>
                          <a:cs typeface="Times New Roman" panose="02020603050405020304" pitchFamily="18" charset="0"/>
                        </a:rPr>
                        <a:t>+</a:t>
                      </a:r>
                      <a:r>
                        <a:rPr lang="en-US" sz="1600" dirty="0">
                          <a:solidFill>
                            <a:srgbClr val="055B19"/>
                          </a:solidFill>
                          <a:effectLst/>
                          <a:latin typeface="Times New Roman" panose="02020603050405020304" pitchFamily="18" charset="0"/>
                          <a:cs typeface="Times New Roman" panose="02020603050405020304" pitchFamily="18" charset="0"/>
                        </a:rPr>
                        <a:t> = 6</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FF0000"/>
                          </a:solidFill>
                          <a:effectLst/>
                          <a:latin typeface="Times New Roman" panose="02020603050405020304" pitchFamily="18" charset="0"/>
                          <a:cs typeface="Times New Roman" panose="02020603050405020304" pitchFamily="18" charset="0"/>
                        </a:rPr>
                        <a:t>Cl</a:t>
                      </a:r>
                      <a:r>
                        <a:rPr lang="en-US" sz="1600" baseline="30000" dirty="0">
                          <a:solidFill>
                            <a:srgbClr val="FF0000"/>
                          </a:solidFill>
                          <a:effectLst/>
                          <a:latin typeface="Times New Roman" panose="02020603050405020304" pitchFamily="18" charset="0"/>
                          <a:cs typeface="Times New Roman" panose="02020603050405020304" pitchFamily="18" charset="0"/>
                        </a:rPr>
                        <a:t>-</a:t>
                      </a:r>
                      <a:r>
                        <a:rPr lang="en-US" sz="1600" dirty="0">
                          <a:solidFill>
                            <a:srgbClr val="FF0000"/>
                          </a:solidFill>
                          <a:effectLst/>
                          <a:latin typeface="Times New Roman" panose="02020603050405020304" pitchFamily="18" charset="0"/>
                          <a:cs typeface="Times New Roman" panose="02020603050405020304" pitchFamily="18" charset="0"/>
                        </a:rPr>
                        <a:t> = 6</a:t>
                      </a:r>
                      <a:endParaRPr lang="en-US"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1.74756</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1.74756</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3073448"/>
                  </a:ext>
                </a:extLst>
              </a:tr>
              <a:tr h="260922">
                <a:tc>
                  <a:txBody>
                    <a:bodyPr/>
                    <a:lstStyle/>
                    <a:p>
                      <a:pPr marL="0" marR="0">
                        <a:lnSpc>
                          <a:spcPct val="107000"/>
                        </a:lnSpc>
                        <a:spcBef>
                          <a:spcPts val="0"/>
                        </a:spcBef>
                        <a:spcAft>
                          <a:spcPts val="800"/>
                        </a:spcAft>
                      </a:pPr>
                      <a:r>
                        <a:rPr lang="en-US" sz="1600" dirty="0" err="1">
                          <a:solidFill>
                            <a:srgbClr val="C00000"/>
                          </a:solidFill>
                          <a:effectLst/>
                          <a:latin typeface="Times New Roman" panose="02020603050405020304" pitchFamily="18" charset="0"/>
                          <a:cs typeface="Times New Roman" panose="02020603050405020304" pitchFamily="18" charset="0"/>
                        </a:rPr>
                        <a:t>Caesium</a:t>
                      </a:r>
                      <a:r>
                        <a:rPr lang="en-US" sz="1600" dirty="0">
                          <a:solidFill>
                            <a:srgbClr val="C00000"/>
                          </a:solidFill>
                          <a:effectLst/>
                          <a:latin typeface="Times New Roman" panose="02020603050405020304" pitchFamily="18" charset="0"/>
                          <a:cs typeface="Times New Roman" panose="02020603050405020304" pitchFamily="18" charset="0"/>
                        </a:rPr>
                        <a:t> chloride </a:t>
                      </a:r>
                      <a:r>
                        <a:rPr lang="en-US" sz="1600" dirty="0" err="1">
                          <a:solidFill>
                            <a:srgbClr val="C00000"/>
                          </a:solidFill>
                          <a:effectLst/>
                          <a:latin typeface="Times New Roman" panose="02020603050405020304" pitchFamily="18" charset="0"/>
                          <a:cs typeface="Times New Roman" panose="02020603050405020304" pitchFamily="18" charset="0"/>
                        </a:rPr>
                        <a:t>CsCl</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Cs</a:t>
                      </a:r>
                      <a:r>
                        <a:rPr lang="en-US" sz="1600" baseline="30000" dirty="0">
                          <a:solidFill>
                            <a:srgbClr val="055B19"/>
                          </a:solidFill>
                          <a:effectLst/>
                          <a:latin typeface="Times New Roman" panose="02020603050405020304" pitchFamily="18" charset="0"/>
                          <a:cs typeface="Times New Roman" panose="02020603050405020304" pitchFamily="18" charset="0"/>
                        </a:rPr>
                        <a:t>+</a:t>
                      </a:r>
                      <a:r>
                        <a:rPr lang="en-US" sz="1600" dirty="0">
                          <a:solidFill>
                            <a:srgbClr val="055B19"/>
                          </a:solidFill>
                          <a:effectLst/>
                          <a:latin typeface="Times New Roman" panose="02020603050405020304" pitchFamily="18" charset="0"/>
                          <a:cs typeface="Times New Roman" panose="02020603050405020304" pitchFamily="18" charset="0"/>
                        </a:rPr>
                        <a:t> = 8</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FF0000"/>
                          </a:solidFill>
                          <a:effectLst/>
                          <a:latin typeface="Times New Roman" panose="02020603050405020304" pitchFamily="18" charset="0"/>
                          <a:cs typeface="Times New Roman" panose="02020603050405020304" pitchFamily="18" charset="0"/>
                        </a:rPr>
                        <a:t>Cl</a:t>
                      </a:r>
                      <a:r>
                        <a:rPr lang="en-US" sz="1600" baseline="30000" dirty="0">
                          <a:solidFill>
                            <a:srgbClr val="FF0000"/>
                          </a:solidFill>
                          <a:effectLst/>
                          <a:latin typeface="Times New Roman" panose="02020603050405020304" pitchFamily="18" charset="0"/>
                          <a:cs typeface="Times New Roman" panose="02020603050405020304" pitchFamily="18" charset="0"/>
                        </a:rPr>
                        <a:t>-</a:t>
                      </a:r>
                      <a:r>
                        <a:rPr lang="en-US" sz="1600" dirty="0">
                          <a:solidFill>
                            <a:srgbClr val="FF0000"/>
                          </a:solidFill>
                          <a:effectLst/>
                          <a:latin typeface="Times New Roman" panose="02020603050405020304" pitchFamily="18" charset="0"/>
                          <a:cs typeface="Times New Roman" panose="02020603050405020304" pitchFamily="18" charset="0"/>
                        </a:rPr>
                        <a:t> = 8</a:t>
                      </a:r>
                      <a:endParaRPr lang="en-US"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1.76267</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1.76267</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3494473"/>
                  </a:ext>
                </a:extLst>
              </a:tr>
              <a:tr h="260922">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Rutile TiO</a:t>
                      </a:r>
                      <a:r>
                        <a:rPr lang="en-US" sz="1600" baseline="-25000" dirty="0">
                          <a:solidFill>
                            <a:srgbClr val="C00000"/>
                          </a:solidFill>
                          <a:effectLst/>
                          <a:latin typeface="Times New Roman" panose="02020603050405020304" pitchFamily="18" charset="0"/>
                          <a:cs typeface="Times New Roman" panose="02020603050405020304" pitchFamily="18" charset="0"/>
                        </a:rPr>
                        <a:t>2</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Ti</a:t>
                      </a:r>
                      <a:r>
                        <a:rPr lang="en-US" sz="1600" baseline="30000" dirty="0">
                          <a:solidFill>
                            <a:srgbClr val="055B19"/>
                          </a:solidFill>
                          <a:effectLst/>
                          <a:latin typeface="Times New Roman" panose="02020603050405020304" pitchFamily="18" charset="0"/>
                          <a:cs typeface="Times New Roman" panose="02020603050405020304" pitchFamily="18" charset="0"/>
                        </a:rPr>
                        <a:t>+4</a:t>
                      </a:r>
                      <a:r>
                        <a:rPr lang="en-US" sz="1600" dirty="0">
                          <a:solidFill>
                            <a:srgbClr val="055B19"/>
                          </a:solidFill>
                          <a:effectLst/>
                          <a:latin typeface="Times New Roman" panose="02020603050405020304" pitchFamily="18" charset="0"/>
                          <a:cs typeface="Times New Roman" panose="02020603050405020304" pitchFamily="18" charset="0"/>
                        </a:rPr>
                        <a:t> = 6</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FF0000"/>
                          </a:solidFill>
                          <a:effectLst/>
                          <a:latin typeface="Times New Roman" panose="02020603050405020304" pitchFamily="18" charset="0"/>
                          <a:cs typeface="Times New Roman" panose="02020603050405020304" pitchFamily="18" charset="0"/>
                        </a:rPr>
                        <a:t>O</a:t>
                      </a:r>
                      <a:r>
                        <a:rPr lang="en-US" sz="1600" baseline="30000" dirty="0">
                          <a:solidFill>
                            <a:srgbClr val="FF0000"/>
                          </a:solidFill>
                          <a:effectLst/>
                          <a:latin typeface="Times New Roman" panose="02020603050405020304" pitchFamily="18" charset="0"/>
                          <a:cs typeface="Times New Roman" panose="02020603050405020304" pitchFamily="18" charset="0"/>
                        </a:rPr>
                        <a:t>2-</a:t>
                      </a:r>
                      <a:r>
                        <a:rPr lang="en-US" sz="1600" dirty="0">
                          <a:solidFill>
                            <a:srgbClr val="FF0000"/>
                          </a:solidFill>
                          <a:effectLst/>
                          <a:latin typeface="Times New Roman" panose="02020603050405020304" pitchFamily="18" charset="0"/>
                          <a:cs typeface="Times New Roman" panose="02020603050405020304" pitchFamily="18" charset="0"/>
                        </a:rPr>
                        <a:t> = 3</a:t>
                      </a:r>
                      <a:endParaRPr lang="en-US"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2.40800</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4.816</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86753795"/>
                  </a:ext>
                </a:extLst>
              </a:tr>
              <a:tr h="260922">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Fluorite CaF</a:t>
                      </a:r>
                      <a:r>
                        <a:rPr lang="en-US" sz="1600" baseline="-25000" dirty="0">
                          <a:solidFill>
                            <a:srgbClr val="C00000"/>
                          </a:solidFill>
                          <a:effectLst/>
                          <a:latin typeface="Times New Roman" panose="02020603050405020304" pitchFamily="18" charset="0"/>
                          <a:cs typeface="Times New Roman" panose="02020603050405020304" pitchFamily="18" charset="0"/>
                        </a:rPr>
                        <a:t>2</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Ca</a:t>
                      </a:r>
                      <a:r>
                        <a:rPr lang="en-US" sz="1600" baseline="30000" dirty="0">
                          <a:solidFill>
                            <a:srgbClr val="055B19"/>
                          </a:solidFill>
                          <a:effectLst/>
                          <a:latin typeface="Times New Roman" panose="02020603050405020304" pitchFamily="18" charset="0"/>
                          <a:cs typeface="Times New Roman" panose="02020603050405020304" pitchFamily="18" charset="0"/>
                        </a:rPr>
                        <a:t>+2</a:t>
                      </a:r>
                      <a:r>
                        <a:rPr lang="en-US" sz="1600" dirty="0">
                          <a:solidFill>
                            <a:srgbClr val="055B19"/>
                          </a:solidFill>
                          <a:effectLst/>
                          <a:latin typeface="Times New Roman" panose="02020603050405020304" pitchFamily="18" charset="0"/>
                          <a:cs typeface="Times New Roman" panose="02020603050405020304" pitchFamily="18" charset="0"/>
                        </a:rPr>
                        <a:t> = 8</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FF0000"/>
                          </a:solidFill>
                          <a:effectLst/>
                          <a:latin typeface="Times New Roman" panose="02020603050405020304" pitchFamily="18" charset="0"/>
                          <a:cs typeface="Times New Roman" panose="02020603050405020304" pitchFamily="18" charset="0"/>
                        </a:rPr>
                        <a:t>F</a:t>
                      </a:r>
                      <a:r>
                        <a:rPr lang="en-US" sz="1600" baseline="30000" dirty="0">
                          <a:solidFill>
                            <a:srgbClr val="FF0000"/>
                          </a:solidFill>
                          <a:effectLst/>
                          <a:latin typeface="Times New Roman" panose="02020603050405020304" pitchFamily="18" charset="0"/>
                          <a:cs typeface="Times New Roman" panose="02020603050405020304" pitchFamily="18" charset="0"/>
                        </a:rPr>
                        <a:t>-</a:t>
                      </a:r>
                      <a:r>
                        <a:rPr lang="en-US" sz="1600" dirty="0">
                          <a:solidFill>
                            <a:srgbClr val="FF0000"/>
                          </a:solidFill>
                          <a:effectLst/>
                          <a:latin typeface="Times New Roman" panose="02020603050405020304" pitchFamily="18" charset="0"/>
                          <a:cs typeface="Times New Roman" panose="02020603050405020304" pitchFamily="18" charset="0"/>
                        </a:rPr>
                        <a:t> = 4</a:t>
                      </a:r>
                      <a:endParaRPr lang="en-US"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2.51939</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5.03878</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1738951"/>
                  </a:ext>
                </a:extLst>
              </a:tr>
              <a:tr h="260922">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Corundum Al</a:t>
                      </a:r>
                      <a:r>
                        <a:rPr lang="en-US" sz="1600" baseline="-25000" dirty="0">
                          <a:solidFill>
                            <a:srgbClr val="C00000"/>
                          </a:solidFill>
                          <a:effectLst/>
                          <a:latin typeface="Times New Roman" panose="02020603050405020304" pitchFamily="18" charset="0"/>
                          <a:cs typeface="Times New Roman" panose="02020603050405020304" pitchFamily="18" charset="0"/>
                        </a:rPr>
                        <a:t>2</a:t>
                      </a:r>
                      <a:r>
                        <a:rPr lang="en-US" sz="1600" dirty="0">
                          <a:solidFill>
                            <a:srgbClr val="C00000"/>
                          </a:solidFill>
                          <a:effectLst/>
                          <a:latin typeface="Times New Roman" panose="02020603050405020304" pitchFamily="18" charset="0"/>
                          <a:cs typeface="Times New Roman" panose="02020603050405020304" pitchFamily="18" charset="0"/>
                        </a:rPr>
                        <a:t>O</a:t>
                      </a:r>
                      <a:r>
                        <a:rPr lang="en-US" sz="1600" baseline="-25000" dirty="0">
                          <a:solidFill>
                            <a:srgbClr val="C00000"/>
                          </a:solidFill>
                          <a:effectLst/>
                          <a:latin typeface="Times New Roman" panose="02020603050405020304" pitchFamily="18" charset="0"/>
                          <a:cs typeface="Times New Roman" panose="02020603050405020304" pitchFamily="18" charset="0"/>
                        </a:rPr>
                        <a:t>3</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Al</a:t>
                      </a:r>
                      <a:r>
                        <a:rPr lang="en-US" sz="1600" baseline="30000" dirty="0">
                          <a:solidFill>
                            <a:srgbClr val="055B19"/>
                          </a:solidFill>
                          <a:effectLst/>
                          <a:latin typeface="Times New Roman" panose="02020603050405020304" pitchFamily="18" charset="0"/>
                          <a:cs typeface="Times New Roman" panose="02020603050405020304" pitchFamily="18" charset="0"/>
                        </a:rPr>
                        <a:t>+3</a:t>
                      </a:r>
                      <a:r>
                        <a:rPr lang="en-US" sz="1600" dirty="0">
                          <a:solidFill>
                            <a:srgbClr val="055B19"/>
                          </a:solidFill>
                          <a:effectLst/>
                          <a:latin typeface="Times New Roman" panose="02020603050405020304" pitchFamily="18" charset="0"/>
                          <a:cs typeface="Times New Roman" panose="02020603050405020304" pitchFamily="18" charset="0"/>
                        </a:rPr>
                        <a:t> = 6</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FF0000"/>
                          </a:solidFill>
                          <a:effectLst/>
                          <a:latin typeface="Times New Roman" panose="02020603050405020304" pitchFamily="18" charset="0"/>
                          <a:cs typeface="Times New Roman" panose="02020603050405020304" pitchFamily="18" charset="0"/>
                        </a:rPr>
                        <a:t>O</a:t>
                      </a:r>
                      <a:r>
                        <a:rPr lang="en-US" sz="1600" baseline="30000" dirty="0">
                          <a:solidFill>
                            <a:srgbClr val="FF0000"/>
                          </a:solidFill>
                          <a:effectLst/>
                          <a:latin typeface="Times New Roman" panose="02020603050405020304" pitchFamily="18" charset="0"/>
                          <a:cs typeface="Times New Roman" panose="02020603050405020304" pitchFamily="18" charset="0"/>
                        </a:rPr>
                        <a:t>2-</a:t>
                      </a:r>
                      <a:r>
                        <a:rPr lang="en-US" sz="1600" dirty="0">
                          <a:solidFill>
                            <a:srgbClr val="FF0000"/>
                          </a:solidFill>
                          <a:effectLst/>
                          <a:latin typeface="Times New Roman" panose="02020603050405020304" pitchFamily="18" charset="0"/>
                          <a:cs typeface="Times New Roman" panose="02020603050405020304" pitchFamily="18" charset="0"/>
                        </a:rPr>
                        <a:t> = 6</a:t>
                      </a:r>
                      <a:endParaRPr lang="en-US"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4.17186</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25 .03116</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4180086"/>
                  </a:ext>
                </a:extLst>
              </a:tr>
              <a:tr h="260922">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Cadmium iodide CdI</a:t>
                      </a:r>
                      <a:r>
                        <a:rPr lang="en-US" sz="1600" baseline="-25000" dirty="0">
                          <a:solidFill>
                            <a:srgbClr val="C00000"/>
                          </a:solidFill>
                          <a:effectLst/>
                          <a:latin typeface="Times New Roman" panose="02020603050405020304" pitchFamily="18" charset="0"/>
                          <a:cs typeface="Times New Roman" panose="02020603050405020304" pitchFamily="18" charset="0"/>
                        </a:rPr>
                        <a:t>2</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Cd</a:t>
                      </a:r>
                      <a:r>
                        <a:rPr lang="en-US" sz="1600" baseline="30000" dirty="0">
                          <a:solidFill>
                            <a:srgbClr val="055B19"/>
                          </a:solidFill>
                          <a:effectLst/>
                          <a:latin typeface="Times New Roman" panose="02020603050405020304" pitchFamily="18" charset="0"/>
                          <a:cs typeface="Times New Roman" panose="02020603050405020304" pitchFamily="18" charset="0"/>
                        </a:rPr>
                        <a:t>2+</a:t>
                      </a:r>
                      <a:r>
                        <a:rPr lang="en-US" sz="1600" dirty="0">
                          <a:solidFill>
                            <a:srgbClr val="055B19"/>
                          </a:solidFill>
                          <a:effectLst/>
                          <a:latin typeface="Times New Roman" panose="02020603050405020304" pitchFamily="18" charset="0"/>
                          <a:cs typeface="Times New Roman" panose="02020603050405020304" pitchFamily="18" charset="0"/>
                        </a:rPr>
                        <a:t> = 3</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FF0000"/>
                          </a:solidFill>
                          <a:effectLst/>
                          <a:latin typeface="Times New Roman" panose="02020603050405020304" pitchFamily="18" charset="0"/>
                          <a:cs typeface="Times New Roman" panose="02020603050405020304" pitchFamily="18" charset="0"/>
                        </a:rPr>
                        <a:t>I</a:t>
                      </a:r>
                      <a:r>
                        <a:rPr lang="en-US" sz="1600" baseline="30000" dirty="0">
                          <a:solidFill>
                            <a:srgbClr val="FF0000"/>
                          </a:solidFill>
                          <a:effectLst/>
                          <a:latin typeface="Times New Roman" panose="02020603050405020304" pitchFamily="18" charset="0"/>
                          <a:cs typeface="Times New Roman" panose="02020603050405020304" pitchFamily="18" charset="0"/>
                        </a:rPr>
                        <a:t>-</a:t>
                      </a:r>
                      <a:r>
                        <a:rPr lang="en-US" sz="1600" dirty="0">
                          <a:solidFill>
                            <a:srgbClr val="FF0000"/>
                          </a:solidFill>
                          <a:effectLst/>
                          <a:latin typeface="Times New Roman" panose="02020603050405020304" pitchFamily="18" charset="0"/>
                          <a:cs typeface="Times New Roman" panose="02020603050405020304" pitchFamily="18" charset="0"/>
                        </a:rPr>
                        <a:t> = 3</a:t>
                      </a:r>
                      <a:endParaRPr lang="en-US"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055B19"/>
                          </a:solidFill>
                          <a:effectLst/>
                          <a:latin typeface="Times New Roman" panose="02020603050405020304" pitchFamily="18" charset="0"/>
                          <a:cs typeface="Times New Roman" panose="02020603050405020304" pitchFamily="18" charset="0"/>
                        </a:rPr>
                        <a:t>4.7100</a:t>
                      </a:r>
                      <a:endParaRPr lang="en-US" sz="12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600" dirty="0">
                          <a:solidFill>
                            <a:srgbClr val="C00000"/>
                          </a:solidFill>
                          <a:effectLst/>
                          <a:latin typeface="Times New Roman" panose="02020603050405020304" pitchFamily="18" charset="0"/>
                          <a:cs typeface="Times New Roman" panose="02020603050405020304" pitchFamily="18" charset="0"/>
                        </a:rPr>
                        <a:t>-</a:t>
                      </a:r>
                      <a:endParaRPr lang="en-US"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22" marR="685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3797238"/>
                  </a:ext>
                </a:extLst>
              </a:tr>
            </a:tbl>
          </a:graphicData>
        </a:graphic>
      </p:graphicFrame>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7649DAE0-7CAA-4E41-9D81-A56888A70453}"/>
                  </a:ext>
                </a:extLst>
              </p:cNvPr>
              <p:cNvSpPr/>
              <p:nvPr/>
            </p:nvSpPr>
            <p:spPr>
              <a:xfrm>
                <a:off x="1043608" y="3573016"/>
                <a:ext cx="2269211" cy="703782"/>
              </a:xfrm>
              <a:prstGeom prst="rect">
                <a:avLst/>
              </a:prstGeom>
            </p:spPr>
            <p:txBody>
              <a:bodyPr wrap="none">
                <a:spAutoFit/>
              </a:bodyPr>
              <a:lstStyle/>
              <a:p>
                <a:pPr>
                  <a:lnSpc>
                    <a:spcPct val="115000"/>
                  </a:lnSpc>
                  <a:spcBef>
                    <a:spcPts val="600"/>
                  </a:spcBef>
                  <a:spcAft>
                    <a:spcPts val="600"/>
                  </a:spcAft>
                </a:pP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Repulsive Force =</a:t>
                </a:r>
                <a14:m>
                  <m:oMath xmlns:m="http://schemas.openxmlformats.org/officeDocument/2006/math">
                    <m:f>
                      <m:fPr>
                        <m:ctrlPr>
                          <a:rPr lang="en-US" sz="2400" b="1" i="1">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400" b="1" i="1" u="sng">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𝐁</m:t>
                        </m:r>
                      </m:num>
                      <m:den>
                        <m:r>
                          <a:rPr lang="en-US" sz="2400" b="1" i="1" u="sng" smtClean="0">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𝒓</m:t>
                        </m:r>
                        <m:r>
                          <a:rPr lang="en-US" sz="2400" b="1" i="1" u="sng" smtClean="0">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2400" b="1" i="1" u="sng" baseline="10000" smtClean="0">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𝒏</m:t>
                        </m:r>
                      </m:den>
                    </m:f>
                  </m:oMath>
                </a14:m>
                <a:endParaRPr lang="en-US" sz="1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8" name="Rectangle 7">
                <a:extLst>
                  <a:ext uri="{FF2B5EF4-FFF2-40B4-BE49-F238E27FC236}">
                    <a16:creationId xmlns:a16="http://schemas.microsoft.com/office/drawing/2014/main" id="{7649DAE0-7CAA-4E41-9D81-A56888A70453}"/>
                  </a:ext>
                </a:extLst>
              </p:cNvPr>
              <p:cNvSpPr>
                <a:spLocks noRot="1" noChangeAspect="1" noMove="1" noResize="1" noEditPoints="1" noAdjustHandles="1" noChangeArrowheads="1" noChangeShapeType="1" noTextEdit="1"/>
              </p:cNvSpPr>
              <p:nvPr/>
            </p:nvSpPr>
            <p:spPr>
              <a:xfrm>
                <a:off x="1043608" y="3573016"/>
                <a:ext cx="2269211" cy="703782"/>
              </a:xfrm>
              <a:prstGeom prst="rect">
                <a:avLst/>
              </a:prstGeom>
              <a:blipFill>
                <a:blip r:embed="rId2"/>
                <a:stretch>
                  <a:fillRect l="-2151"/>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DAFAC7B9-F2D8-44C2-A19E-FBCE063A55B5}"/>
              </a:ext>
            </a:extLst>
          </p:cNvPr>
          <p:cNvSpPr/>
          <p:nvPr/>
        </p:nvSpPr>
        <p:spPr>
          <a:xfrm>
            <a:off x="3347864" y="3646765"/>
            <a:ext cx="5394851" cy="646331"/>
          </a:xfrm>
          <a:prstGeom prst="rect">
            <a:avLst/>
          </a:prstGeom>
        </p:spPr>
        <p:txBody>
          <a:bodyPr wrap="square">
            <a:spAutoFit/>
          </a:bodyPr>
          <a:lstStyle/>
          <a:p>
            <a:pPr>
              <a:spcBef>
                <a:spcPts val="600"/>
              </a:spcBef>
              <a:spcAft>
                <a:spcPts val="600"/>
              </a:spcAft>
            </a:pP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Where: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B</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constant depends on the structure</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n</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a constant called the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Born exponent</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p:txBody>
      </p:sp>
      <p:sp>
        <p:nvSpPr>
          <p:cNvPr id="10" name="Rectangle 9">
            <a:extLst>
              <a:ext uri="{FF2B5EF4-FFF2-40B4-BE49-F238E27FC236}">
                <a16:creationId xmlns:a16="http://schemas.microsoft.com/office/drawing/2014/main" id="{28E9386C-F799-46AE-BA17-8A7359DBA9BB}"/>
              </a:ext>
            </a:extLst>
          </p:cNvPr>
          <p:cNvSpPr/>
          <p:nvPr/>
        </p:nvSpPr>
        <p:spPr>
          <a:xfrm>
            <a:off x="1115617" y="4221088"/>
            <a:ext cx="7920879" cy="369332"/>
          </a:xfrm>
          <a:prstGeom prst="rect">
            <a:avLst/>
          </a:prstGeom>
        </p:spPr>
        <p:txBody>
          <a:bodyPr wrap="square">
            <a:spAutoFit/>
          </a:bodyPr>
          <a:lstStyle/>
          <a:p>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average values for the Born exponent (n) are represented in the following table</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11" name="Table 10">
            <a:extLst>
              <a:ext uri="{FF2B5EF4-FFF2-40B4-BE49-F238E27FC236}">
                <a16:creationId xmlns:a16="http://schemas.microsoft.com/office/drawing/2014/main" id="{0D8C7BDB-082B-4B17-B705-CE9CB1FB2069}"/>
              </a:ext>
            </a:extLst>
          </p:cNvPr>
          <p:cNvGraphicFramePr>
            <a:graphicFrameLocks noGrp="1"/>
          </p:cNvGraphicFramePr>
          <p:nvPr>
            <p:extLst>
              <p:ext uri="{D42A27DB-BD31-4B8C-83A1-F6EECF244321}">
                <p14:modId xmlns:p14="http://schemas.microsoft.com/office/powerpoint/2010/main" val="175663281"/>
              </p:ext>
            </p:extLst>
          </p:nvPr>
        </p:nvGraphicFramePr>
        <p:xfrm>
          <a:off x="1259632" y="4581128"/>
          <a:ext cx="7499349" cy="1931670"/>
        </p:xfrm>
        <a:graphic>
          <a:graphicData uri="http://schemas.openxmlformats.org/drawingml/2006/table">
            <a:tbl>
              <a:tblPr firstRow="1" firstCol="1" bandRow="1">
                <a:tableStyleId>{2D5ABB26-0587-4C30-8999-92F81FD0307C}</a:tableStyleId>
              </a:tblPr>
              <a:tblGrid>
                <a:gridCol w="2499783">
                  <a:extLst>
                    <a:ext uri="{9D8B030D-6E8A-4147-A177-3AD203B41FA5}">
                      <a16:colId xmlns:a16="http://schemas.microsoft.com/office/drawing/2014/main" val="3850796485"/>
                    </a:ext>
                  </a:extLst>
                </a:gridCol>
                <a:gridCol w="2499783">
                  <a:extLst>
                    <a:ext uri="{9D8B030D-6E8A-4147-A177-3AD203B41FA5}">
                      <a16:colId xmlns:a16="http://schemas.microsoft.com/office/drawing/2014/main" val="1456038896"/>
                    </a:ext>
                  </a:extLst>
                </a:gridCol>
                <a:gridCol w="2499783">
                  <a:extLst>
                    <a:ext uri="{9D8B030D-6E8A-4147-A177-3AD203B41FA5}">
                      <a16:colId xmlns:a16="http://schemas.microsoft.com/office/drawing/2014/main" val="77679353"/>
                    </a:ext>
                  </a:extLst>
                </a:gridCol>
              </a:tblGrid>
              <a:tr h="0">
                <a:tc>
                  <a:txBody>
                    <a:bodyPr/>
                    <a:lstStyle/>
                    <a:p>
                      <a:pPr marL="0" marR="0" algn="ctr">
                        <a:lnSpc>
                          <a:spcPct val="150000"/>
                        </a:lnSpc>
                        <a:spcBef>
                          <a:spcPts val="0"/>
                        </a:spcBef>
                        <a:spcAft>
                          <a:spcPts val="0"/>
                        </a:spcAft>
                      </a:pPr>
                      <a:r>
                        <a:rPr lang="en-US" sz="1600" b="1" dirty="0">
                          <a:solidFill>
                            <a:srgbClr val="002060"/>
                          </a:solidFill>
                          <a:effectLst/>
                          <a:latin typeface="Times New Roman" panose="02020603050405020304" pitchFamily="18" charset="0"/>
                          <a:cs typeface="Times New Roman" panose="02020603050405020304" pitchFamily="18" charset="0"/>
                        </a:rPr>
                        <a:t>Electronic structure of ion</a:t>
                      </a:r>
                      <a:endParaRPr lang="en-US" sz="16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b="1" dirty="0">
                          <a:solidFill>
                            <a:srgbClr val="002060"/>
                          </a:solidFill>
                          <a:effectLst/>
                          <a:latin typeface="Times New Roman" panose="02020603050405020304" pitchFamily="18" charset="0"/>
                          <a:cs typeface="Times New Roman" panose="02020603050405020304" pitchFamily="18" charset="0"/>
                        </a:rPr>
                        <a:t>Value of n</a:t>
                      </a:r>
                      <a:endParaRPr lang="en-US" sz="16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b="1" dirty="0">
                          <a:solidFill>
                            <a:srgbClr val="002060"/>
                          </a:solidFill>
                          <a:effectLst/>
                          <a:latin typeface="Times New Roman" panose="02020603050405020304" pitchFamily="18" charset="0"/>
                          <a:cs typeface="Times New Roman" panose="02020603050405020304" pitchFamily="18" charset="0"/>
                        </a:rPr>
                        <a:t>Examples</a:t>
                      </a:r>
                      <a:endParaRPr lang="en-US" sz="16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3998118"/>
                  </a:ext>
                </a:extLst>
              </a:tr>
              <a:tr h="0">
                <a:tc>
                  <a:txBody>
                    <a:bodyPr/>
                    <a:lstStyle/>
                    <a:p>
                      <a:pPr marL="0" marR="0">
                        <a:lnSpc>
                          <a:spcPct val="150000"/>
                        </a:lnSpc>
                        <a:spcBef>
                          <a:spcPts val="0"/>
                        </a:spcBef>
                        <a:spcAft>
                          <a:spcPts val="0"/>
                        </a:spcAft>
                      </a:pPr>
                      <a:r>
                        <a:rPr lang="en-US" sz="1600" dirty="0">
                          <a:solidFill>
                            <a:srgbClr val="C00000"/>
                          </a:solidFill>
                          <a:effectLst/>
                          <a:latin typeface="Times New Roman" panose="02020603050405020304" pitchFamily="18" charset="0"/>
                          <a:cs typeface="Times New Roman" panose="02020603050405020304" pitchFamily="18" charset="0"/>
                        </a:rPr>
                        <a:t>He </a:t>
                      </a:r>
                      <a:endParaRPr lang="en-US" sz="1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solidFill>
                            <a:srgbClr val="055B19"/>
                          </a:solidFill>
                          <a:effectLst/>
                          <a:latin typeface="Times New Roman" panose="02020603050405020304" pitchFamily="18" charset="0"/>
                          <a:cs typeface="Times New Roman" panose="02020603050405020304" pitchFamily="18" charset="0"/>
                        </a:rPr>
                        <a:t>5</a:t>
                      </a:r>
                      <a:endParaRPr lang="en-US" sz="16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0"/>
                        </a:spcBef>
                        <a:spcAft>
                          <a:spcPts val="0"/>
                        </a:spcAft>
                      </a:pPr>
                      <a:r>
                        <a:rPr lang="en-US" sz="1600" dirty="0">
                          <a:solidFill>
                            <a:srgbClr val="C00000"/>
                          </a:solidFill>
                          <a:effectLst/>
                          <a:latin typeface="Times New Roman" panose="02020603050405020304" pitchFamily="18" charset="0"/>
                          <a:cs typeface="Times New Roman" panose="02020603050405020304" pitchFamily="18" charset="0"/>
                        </a:rPr>
                        <a:t>Li</a:t>
                      </a:r>
                      <a:r>
                        <a:rPr lang="en-US" sz="1600" baseline="30000" dirty="0">
                          <a:solidFill>
                            <a:srgbClr val="C00000"/>
                          </a:solidFill>
                          <a:effectLst/>
                          <a:latin typeface="Times New Roman" panose="02020603050405020304" pitchFamily="18" charset="0"/>
                          <a:cs typeface="Times New Roman" panose="02020603050405020304" pitchFamily="18" charset="0"/>
                        </a:rPr>
                        <a:t>+</a:t>
                      </a:r>
                      <a:r>
                        <a:rPr lang="en-US" sz="1600" dirty="0">
                          <a:solidFill>
                            <a:srgbClr val="C00000"/>
                          </a:solidFill>
                          <a:effectLst/>
                          <a:latin typeface="Times New Roman" panose="02020603050405020304" pitchFamily="18" charset="0"/>
                          <a:cs typeface="Times New Roman" panose="02020603050405020304" pitchFamily="18" charset="0"/>
                        </a:rPr>
                        <a:t>, Be</a:t>
                      </a:r>
                      <a:r>
                        <a:rPr lang="en-US" sz="1600" baseline="30000" dirty="0">
                          <a:solidFill>
                            <a:srgbClr val="C00000"/>
                          </a:solidFill>
                          <a:effectLst/>
                          <a:latin typeface="Times New Roman" panose="02020603050405020304" pitchFamily="18" charset="0"/>
                          <a:cs typeface="Times New Roman" panose="02020603050405020304" pitchFamily="18" charset="0"/>
                        </a:rPr>
                        <a:t>2+</a:t>
                      </a:r>
                      <a:endParaRPr lang="en-US" sz="1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0363962"/>
                  </a:ext>
                </a:extLst>
              </a:tr>
              <a:tr h="0">
                <a:tc>
                  <a:txBody>
                    <a:bodyPr/>
                    <a:lstStyle/>
                    <a:p>
                      <a:pPr marL="0" marR="0">
                        <a:lnSpc>
                          <a:spcPct val="150000"/>
                        </a:lnSpc>
                        <a:spcBef>
                          <a:spcPts val="0"/>
                        </a:spcBef>
                        <a:spcAft>
                          <a:spcPts val="0"/>
                        </a:spcAft>
                      </a:pPr>
                      <a:r>
                        <a:rPr lang="en-US" sz="1600" dirty="0">
                          <a:solidFill>
                            <a:srgbClr val="C00000"/>
                          </a:solidFill>
                          <a:effectLst/>
                          <a:latin typeface="Times New Roman" panose="02020603050405020304" pitchFamily="18" charset="0"/>
                          <a:cs typeface="Times New Roman" panose="02020603050405020304" pitchFamily="18" charset="0"/>
                        </a:rPr>
                        <a:t>Ne </a:t>
                      </a:r>
                      <a:endParaRPr lang="en-US" sz="1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rgbClr val="055B19"/>
                          </a:solidFill>
                          <a:effectLst/>
                          <a:latin typeface="Times New Roman" panose="02020603050405020304" pitchFamily="18" charset="0"/>
                          <a:cs typeface="Times New Roman" panose="02020603050405020304" pitchFamily="18" charset="0"/>
                        </a:rPr>
                        <a:t>7</a:t>
                      </a:r>
                      <a:endParaRPr lang="en-US" sz="160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0"/>
                        </a:spcBef>
                        <a:spcAft>
                          <a:spcPts val="0"/>
                        </a:spcAft>
                      </a:pPr>
                      <a:r>
                        <a:rPr lang="en-US" sz="1600" dirty="0">
                          <a:solidFill>
                            <a:srgbClr val="C00000"/>
                          </a:solidFill>
                          <a:effectLst/>
                          <a:latin typeface="Times New Roman" panose="02020603050405020304" pitchFamily="18" charset="0"/>
                          <a:cs typeface="Times New Roman" panose="02020603050405020304" pitchFamily="18" charset="0"/>
                        </a:rPr>
                        <a:t>Na</a:t>
                      </a:r>
                      <a:r>
                        <a:rPr lang="en-US" sz="1600" baseline="30000" dirty="0">
                          <a:solidFill>
                            <a:srgbClr val="C00000"/>
                          </a:solidFill>
                          <a:effectLst/>
                          <a:latin typeface="Times New Roman" panose="02020603050405020304" pitchFamily="18" charset="0"/>
                          <a:cs typeface="Times New Roman" panose="02020603050405020304" pitchFamily="18" charset="0"/>
                        </a:rPr>
                        <a:t>+</a:t>
                      </a:r>
                      <a:r>
                        <a:rPr lang="en-US" sz="1600" dirty="0">
                          <a:solidFill>
                            <a:srgbClr val="C00000"/>
                          </a:solidFill>
                          <a:effectLst/>
                          <a:latin typeface="Times New Roman" panose="02020603050405020304" pitchFamily="18" charset="0"/>
                          <a:cs typeface="Times New Roman" panose="02020603050405020304" pitchFamily="18" charset="0"/>
                        </a:rPr>
                        <a:t>, Mg</a:t>
                      </a:r>
                      <a:r>
                        <a:rPr lang="en-US" sz="1600" baseline="30000" dirty="0">
                          <a:solidFill>
                            <a:srgbClr val="C00000"/>
                          </a:solidFill>
                          <a:effectLst/>
                          <a:latin typeface="Times New Roman" panose="02020603050405020304" pitchFamily="18" charset="0"/>
                          <a:cs typeface="Times New Roman" panose="02020603050405020304" pitchFamily="18" charset="0"/>
                        </a:rPr>
                        <a:t>2+</a:t>
                      </a:r>
                      <a:r>
                        <a:rPr lang="en-US" sz="1600" dirty="0">
                          <a:solidFill>
                            <a:srgbClr val="C00000"/>
                          </a:solidFill>
                          <a:effectLst/>
                          <a:latin typeface="Times New Roman" panose="02020603050405020304" pitchFamily="18" charset="0"/>
                          <a:cs typeface="Times New Roman" panose="02020603050405020304" pitchFamily="18" charset="0"/>
                        </a:rPr>
                        <a:t>,  O</a:t>
                      </a:r>
                      <a:r>
                        <a:rPr lang="en-US" sz="1600" baseline="30000" dirty="0">
                          <a:solidFill>
                            <a:srgbClr val="C00000"/>
                          </a:solidFill>
                          <a:effectLst/>
                          <a:latin typeface="Times New Roman" panose="02020603050405020304" pitchFamily="18" charset="0"/>
                          <a:cs typeface="Times New Roman" panose="02020603050405020304" pitchFamily="18" charset="0"/>
                        </a:rPr>
                        <a:t>2-</a:t>
                      </a:r>
                      <a:r>
                        <a:rPr lang="en-US" sz="1600" dirty="0">
                          <a:solidFill>
                            <a:srgbClr val="C00000"/>
                          </a:solidFill>
                          <a:effectLst/>
                          <a:latin typeface="Times New Roman" panose="02020603050405020304" pitchFamily="18" charset="0"/>
                          <a:cs typeface="Times New Roman" panose="02020603050405020304" pitchFamily="18" charset="0"/>
                        </a:rPr>
                        <a:t>, F</a:t>
                      </a:r>
                      <a:r>
                        <a:rPr lang="en-US" sz="1600" baseline="30000" dirty="0">
                          <a:solidFill>
                            <a:srgbClr val="C00000"/>
                          </a:solidFill>
                          <a:effectLst/>
                          <a:latin typeface="Times New Roman" panose="02020603050405020304" pitchFamily="18" charset="0"/>
                          <a:cs typeface="Times New Roman" panose="02020603050405020304" pitchFamily="18" charset="0"/>
                        </a:rPr>
                        <a:t>-</a:t>
                      </a:r>
                      <a:endParaRPr lang="en-US" sz="1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856760"/>
                  </a:ext>
                </a:extLst>
              </a:tr>
              <a:tr h="0">
                <a:tc>
                  <a:txBody>
                    <a:bodyPr/>
                    <a:lstStyle/>
                    <a:p>
                      <a:pPr marL="0" marR="0">
                        <a:lnSpc>
                          <a:spcPct val="150000"/>
                        </a:lnSpc>
                        <a:spcBef>
                          <a:spcPts val="0"/>
                        </a:spcBef>
                        <a:spcAft>
                          <a:spcPts val="0"/>
                        </a:spcAft>
                      </a:pPr>
                      <a:r>
                        <a:rPr lang="en-US" sz="1600" dirty="0" err="1">
                          <a:solidFill>
                            <a:srgbClr val="C00000"/>
                          </a:solidFill>
                          <a:effectLst/>
                          <a:latin typeface="Times New Roman" panose="02020603050405020304" pitchFamily="18" charset="0"/>
                          <a:cs typeface="Times New Roman" panose="02020603050405020304" pitchFamily="18" charset="0"/>
                        </a:rPr>
                        <a:t>Ar</a:t>
                      </a:r>
                      <a:endParaRPr lang="en-US" sz="1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solidFill>
                            <a:srgbClr val="055B19"/>
                          </a:solidFill>
                          <a:effectLst/>
                          <a:latin typeface="Times New Roman" panose="02020603050405020304" pitchFamily="18" charset="0"/>
                          <a:cs typeface="Times New Roman" panose="02020603050405020304" pitchFamily="18" charset="0"/>
                        </a:rPr>
                        <a:t>9</a:t>
                      </a:r>
                      <a:endParaRPr lang="en-US" sz="16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0"/>
                        </a:spcBef>
                        <a:spcAft>
                          <a:spcPts val="0"/>
                        </a:spcAft>
                      </a:pPr>
                      <a:r>
                        <a:rPr lang="en-US" sz="1600" dirty="0">
                          <a:solidFill>
                            <a:srgbClr val="C00000"/>
                          </a:solidFill>
                          <a:effectLst/>
                          <a:latin typeface="Times New Roman" panose="02020603050405020304" pitchFamily="18" charset="0"/>
                          <a:cs typeface="Times New Roman" panose="02020603050405020304" pitchFamily="18" charset="0"/>
                        </a:rPr>
                        <a:t>K</a:t>
                      </a:r>
                      <a:r>
                        <a:rPr lang="en-US" sz="1600" baseline="30000" dirty="0">
                          <a:solidFill>
                            <a:srgbClr val="C00000"/>
                          </a:solidFill>
                          <a:effectLst/>
                          <a:latin typeface="Times New Roman" panose="02020603050405020304" pitchFamily="18" charset="0"/>
                          <a:cs typeface="Times New Roman" panose="02020603050405020304" pitchFamily="18" charset="0"/>
                        </a:rPr>
                        <a:t>+</a:t>
                      </a:r>
                      <a:r>
                        <a:rPr lang="en-US" sz="1600" dirty="0">
                          <a:solidFill>
                            <a:srgbClr val="C00000"/>
                          </a:solidFill>
                          <a:effectLst/>
                          <a:latin typeface="Times New Roman" panose="02020603050405020304" pitchFamily="18" charset="0"/>
                          <a:cs typeface="Times New Roman" panose="02020603050405020304" pitchFamily="18" charset="0"/>
                        </a:rPr>
                        <a:t>, Ca</a:t>
                      </a:r>
                      <a:r>
                        <a:rPr lang="en-US" sz="1600" baseline="30000" dirty="0">
                          <a:solidFill>
                            <a:srgbClr val="C00000"/>
                          </a:solidFill>
                          <a:effectLst/>
                          <a:latin typeface="Times New Roman" panose="02020603050405020304" pitchFamily="18" charset="0"/>
                          <a:cs typeface="Times New Roman" panose="02020603050405020304" pitchFamily="18" charset="0"/>
                        </a:rPr>
                        <a:t>2+</a:t>
                      </a:r>
                      <a:r>
                        <a:rPr lang="en-US" sz="1600" dirty="0">
                          <a:solidFill>
                            <a:srgbClr val="C00000"/>
                          </a:solidFill>
                          <a:effectLst/>
                          <a:latin typeface="Times New Roman" panose="02020603050405020304" pitchFamily="18" charset="0"/>
                          <a:cs typeface="Times New Roman" panose="02020603050405020304" pitchFamily="18" charset="0"/>
                        </a:rPr>
                        <a:t>, S</a:t>
                      </a:r>
                      <a:r>
                        <a:rPr lang="en-US" sz="1600" baseline="30000" dirty="0">
                          <a:solidFill>
                            <a:srgbClr val="C00000"/>
                          </a:solidFill>
                          <a:effectLst/>
                          <a:latin typeface="Times New Roman" panose="02020603050405020304" pitchFamily="18" charset="0"/>
                          <a:cs typeface="Times New Roman" panose="02020603050405020304" pitchFamily="18" charset="0"/>
                        </a:rPr>
                        <a:t>2-</a:t>
                      </a:r>
                      <a:r>
                        <a:rPr lang="en-US" sz="1600" dirty="0">
                          <a:solidFill>
                            <a:srgbClr val="C00000"/>
                          </a:solidFill>
                          <a:effectLst/>
                          <a:latin typeface="Times New Roman" panose="02020603050405020304" pitchFamily="18" charset="0"/>
                          <a:cs typeface="Times New Roman" panose="02020603050405020304" pitchFamily="18" charset="0"/>
                        </a:rPr>
                        <a:t>, C1</a:t>
                      </a:r>
                      <a:r>
                        <a:rPr lang="en-US" sz="1600" baseline="30000" dirty="0">
                          <a:solidFill>
                            <a:srgbClr val="C00000"/>
                          </a:solidFill>
                          <a:effectLst/>
                          <a:latin typeface="Times New Roman" panose="02020603050405020304" pitchFamily="18" charset="0"/>
                          <a:cs typeface="Times New Roman" panose="02020603050405020304" pitchFamily="18" charset="0"/>
                        </a:rPr>
                        <a:t>-</a:t>
                      </a:r>
                      <a:r>
                        <a:rPr lang="en-US" sz="1600" dirty="0">
                          <a:solidFill>
                            <a:srgbClr val="C00000"/>
                          </a:solidFill>
                          <a:effectLst/>
                          <a:latin typeface="Times New Roman" panose="02020603050405020304" pitchFamily="18" charset="0"/>
                          <a:cs typeface="Times New Roman" panose="02020603050405020304" pitchFamily="18" charset="0"/>
                        </a:rPr>
                        <a:t>, Cu</a:t>
                      </a:r>
                      <a:r>
                        <a:rPr lang="en-US" sz="1600" baseline="30000" dirty="0">
                          <a:solidFill>
                            <a:srgbClr val="C00000"/>
                          </a:solidFill>
                          <a:effectLst/>
                          <a:latin typeface="Times New Roman" panose="02020603050405020304" pitchFamily="18" charset="0"/>
                          <a:cs typeface="Times New Roman" panose="02020603050405020304" pitchFamily="18" charset="0"/>
                        </a:rPr>
                        <a:t>+</a:t>
                      </a:r>
                      <a:endParaRPr lang="en-US" sz="1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9058406"/>
                  </a:ext>
                </a:extLst>
              </a:tr>
              <a:tr h="0">
                <a:tc>
                  <a:txBody>
                    <a:bodyPr/>
                    <a:lstStyle/>
                    <a:p>
                      <a:pPr marL="0" marR="0">
                        <a:lnSpc>
                          <a:spcPct val="150000"/>
                        </a:lnSpc>
                        <a:spcBef>
                          <a:spcPts val="0"/>
                        </a:spcBef>
                        <a:spcAft>
                          <a:spcPts val="0"/>
                        </a:spcAft>
                      </a:pPr>
                      <a:r>
                        <a:rPr lang="en-US" sz="1600" dirty="0">
                          <a:solidFill>
                            <a:srgbClr val="C00000"/>
                          </a:solidFill>
                          <a:effectLst/>
                          <a:latin typeface="Times New Roman" panose="02020603050405020304" pitchFamily="18" charset="0"/>
                          <a:cs typeface="Times New Roman" panose="02020603050405020304" pitchFamily="18" charset="0"/>
                        </a:rPr>
                        <a:t>Kr</a:t>
                      </a:r>
                      <a:endParaRPr lang="en-US" sz="1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solidFill>
                            <a:srgbClr val="055B19"/>
                          </a:solidFill>
                          <a:effectLst/>
                          <a:latin typeface="Times New Roman" panose="02020603050405020304" pitchFamily="18" charset="0"/>
                          <a:cs typeface="Times New Roman" panose="02020603050405020304" pitchFamily="18" charset="0"/>
                        </a:rPr>
                        <a:t>10</a:t>
                      </a:r>
                      <a:endParaRPr lang="en-US" sz="16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0"/>
                        </a:spcBef>
                        <a:spcAft>
                          <a:spcPts val="0"/>
                        </a:spcAft>
                      </a:pPr>
                      <a:r>
                        <a:rPr lang="en-US" sz="1600" dirty="0" err="1">
                          <a:solidFill>
                            <a:srgbClr val="C00000"/>
                          </a:solidFill>
                          <a:effectLst/>
                          <a:latin typeface="Times New Roman" panose="02020603050405020304" pitchFamily="18" charset="0"/>
                          <a:cs typeface="Times New Roman" panose="02020603050405020304" pitchFamily="18" charset="0"/>
                        </a:rPr>
                        <a:t>Rb</a:t>
                      </a:r>
                      <a:r>
                        <a:rPr lang="en-US" sz="1600" baseline="30000" dirty="0">
                          <a:solidFill>
                            <a:srgbClr val="C00000"/>
                          </a:solidFill>
                          <a:effectLst/>
                          <a:latin typeface="Times New Roman" panose="02020603050405020304" pitchFamily="18" charset="0"/>
                          <a:cs typeface="Times New Roman" panose="02020603050405020304" pitchFamily="18" charset="0"/>
                        </a:rPr>
                        <a:t>+</a:t>
                      </a:r>
                      <a:r>
                        <a:rPr lang="en-US" sz="1600" dirty="0">
                          <a:solidFill>
                            <a:srgbClr val="C00000"/>
                          </a:solidFill>
                          <a:effectLst/>
                          <a:latin typeface="Times New Roman" panose="02020603050405020304" pitchFamily="18" charset="0"/>
                          <a:cs typeface="Times New Roman" panose="02020603050405020304" pitchFamily="18" charset="0"/>
                        </a:rPr>
                        <a:t>, Br</a:t>
                      </a:r>
                      <a:r>
                        <a:rPr lang="en-US" sz="1600" baseline="30000" dirty="0">
                          <a:solidFill>
                            <a:srgbClr val="C00000"/>
                          </a:solidFill>
                          <a:effectLst/>
                          <a:latin typeface="Times New Roman" panose="02020603050405020304" pitchFamily="18" charset="0"/>
                          <a:cs typeface="Times New Roman" panose="02020603050405020304" pitchFamily="18" charset="0"/>
                        </a:rPr>
                        <a:t>-</a:t>
                      </a:r>
                      <a:r>
                        <a:rPr lang="en-US" sz="1600" dirty="0">
                          <a:solidFill>
                            <a:srgbClr val="C00000"/>
                          </a:solidFill>
                          <a:effectLst/>
                          <a:latin typeface="Times New Roman" panose="02020603050405020304" pitchFamily="18" charset="0"/>
                          <a:cs typeface="Times New Roman" panose="02020603050405020304" pitchFamily="18" charset="0"/>
                        </a:rPr>
                        <a:t>, Ag</a:t>
                      </a:r>
                      <a:r>
                        <a:rPr lang="en-US" sz="1600" baseline="30000" dirty="0">
                          <a:solidFill>
                            <a:srgbClr val="C00000"/>
                          </a:solidFill>
                          <a:effectLst/>
                          <a:latin typeface="Times New Roman" panose="02020603050405020304" pitchFamily="18" charset="0"/>
                          <a:cs typeface="Times New Roman" panose="02020603050405020304" pitchFamily="18" charset="0"/>
                        </a:rPr>
                        <a:t>+</a:t>
                      </a:r>
                      <a:endParaRPr lang="en-US" sz="1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3728408"/>
                  </a:ext>
                </a:extLst>
              </a:tr>
              <a:tr h="0">
                <a:tc>
                  <a:txBody>
                    <a:bodyPr/>
                    <a:lstStyle/>
                    <a:p>
                      <a:pPr marL="0" marR="0">
                        <a:lnSpc>
                          <a:spcPct val="150000"/>
                        </a:lnSpc>
                        <a:spcBef>
                          <a:spcPts val="0"/>
                        </a:spcBef>
                        <a:spcAft>
                          <a:spcPts val="0"/>
                        </a:spcAft>
                      </a:pPr>
                      <a:r>
                        <a:rPr lang="en-US" sz="1600" dirty="0" err="1">
                          <a:solidFill>
                            <a:srgbClr val="C00000"/>
                          </a:solidFill>
                          <a:effectLst/>
                          <a:latin typeface="Times New Roman" panose="02020603050405020304" pitchFamily="18" charset="0"/>
                          <a:cs typeface="Times New Roman" panose="02020603050405020304" pitchFamily="18" charset="0"/>
                        </a:rPr>
                        <a:t>Xe</a:t>
                      </a:r>
                      <a:endParaRPr lang="en-US" sz="1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solidFill>
                            <a:srgbClr val="055B19"/>
                          </a:solidFill>
                          <a:effectLst/>
                          <a:latin typeface="Times New Roman" panose="02020603050405020304" pitchFamily="18" charset="0"/>
                          <a:cs typeface="Times New Roman" panose="02020603050405020304" pitchFamily="18" charset="0"/>
                        </a:rPr>
                        <a:t>12</a:t>
                      </a:r>
                      <a:endParaRPr lang="en-US" sz="16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0"/>
                        </a:spcBef>
                        <a:spcAft>
                          <a:spcPts val="0"/>
                        </a:spcAft>
                      </a:pPr>
                      <a:r>
                        <a:rPr lang="en-US" sz="1600" dirty="0">
                          <a:solidFill>
                            <a:srgbClr val="C00000"/>
                          </a:solidFill>
                          <a:effectLst/>
                          <a:latin typeface="Times New Roman" panose="02020603050405020304" pitchFamily="18" charset="0"/>
                          <a:cs typeface="Times New Roman" panose="02020603050405020304" pitchFamily="18" charset="0"/>
                        </a:rPr>
                        <a:t>Cs</a:t>
                      </a:r>
                      <a:r>
                        <a:rPr lang="en-US" sz="1600" baseline="30000" dirty="0">
                          <a:solidFill>
                            <a:srgbClr val="C00000"/>
                          </a:solidFill>
                          <a:effectLst/>
                          <a:latin typeface="Times New Roman" panose="02020603050405020304" pitchFamily="18" charset="0"/>
                          <a:cs typeface="Times New Roman" panose="02020603050405020304" pitchFamily="18" charset="0"/>
                        </a:rPr>
                        <a:t>+</a:t>
                      </a:r>
                      <a:r>
                        <a:rPr lang="en-US" sz="1600" dirty="0">
                          <a:solidFill>
                            <a:srgbClr val="C00000"/>
                          </a:solidFill>
                          <a:effectLst/>
                          <a:latin typeface="Times New Roman" panose="02020603050405020304" pitchFamily="18" charset="0"/>
                          <a:cs typeface="Times New Roman" panose="02020603050405020304" pitchFamily="18" charset="0"/>
                        </a:rPr>
                        <a:t>, I</a:t>
                      </a:r>
                      <a:r>
                        <a:rPr lang="en-US" sz="1600" baseline="30000" dirty="0">
                          <a:solidFill>
                            <a:srgbClr val="C00000"/>
                          </a:solidFill>
                          <a:effectLst/>
                          <a:latin typeface="Times New Roman" panose="02020603050405020304" pitchFamily="18" charset="0"/>
                          <a:cs typeface="Times New Roman" panose="02020603050405020304" pitchFamily="18" charset="0"/>
                        </a:rPr>
                        <a:t>-</a:t>
                      </a:r>
                      <a:r>
                        <a:rPr lang="en-US" sz="1600" dirty="0">
                          <a:solidFill>
                            <a:srgbClr val="C00000"/>
                          </a:solidFill>
                          <a:effectLst/>
                          <a:latin typeface="Times New Roman" panose="02020603050405020304" pitchFamily="18" charset="0"/>
                          <a:cs typeface="Times New Roman" panose="02020603050405020304" pitchFamily="18" charset="0"/>
                        </a:rPr>
                        <a:t>, Au</a:t>
                      </a:r>
                      <a:r>
                        <a:rPr lang="en-US" sz="1600" baseline="30000" dirty="0">
                          <a:solidFill>
                            <a:srgbClr val="C00000"/>
                          </a:solidFill>
                          <a:effectLst/>
                          <a:latin typeface="Times New Roman" panose="02020603050405020304" pitchFamily="18" charset="0"/>
                          <a:cs typeface="Times New Roman" panose="02020603050405020304" pitchFamily="18" charset="0"/>
                        </a:rPr>
                        <a:t>+</a:t>
                      </a:r>
                      <a:endParaRPr lang="en-US" sz="1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9608316"/>
                  </a:ext>
                </a:extLst>
              </a:tr>
            </a:tbl>
          </a:graphicData>
        </a:graphic>
      </p:graphicFrame>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F1673B38-8896-422A-BC26-7687FE36C68F}"/>
                  </a:ext>
                </a:extLst>
              </p:cNvPr>
              <p:cNvSpPr/>
              <p:nvPr/>
            </p:nvSpPr>
            <p:spPr>
              <a:xfrm>
                <a:off x="1350101" y="69937"/>
                <a:ext cx="1689373" cy="542328"/>
              </a:xfrm>
              <a:prstGeom prst="rect">
                <a:avLst/>
              </a:prstGeom>
            </p:spPr>
            <p:txBody>
              <a:bodyPr wrap="none">
                <a:spAutoFit/>
              </a:bodyPr>
              <a:lstStyle/>
              <a:p>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M = </a:t>
                </a:r>
                <a14:m>
                  <m:oMath xmlns:m="http://schemas.openxmlformats.org/officeDocument/2006/math">
                    <m:r>
                      <a:rPr lang="en-US" sz="2000" b="1" i="1">
                        <a:solidFill>
                          <a:srgbClr val="002060"/>
                        </a:solidFill>
                        <a:latin typeface="Cambria Math" panose="02040503050406030204" pitchFamily="18" charset="0"/>
                        <a:ea typeface="Calibri" panose="020F0502020204030204" pitchFamily="34" charset="0"/>
                      </a:rPr>
                      <m:t>−</m:t>
                    </m:r>
                    <m:f>
                      <m:fPr>
                        <m:ctrlPr>
                          <a:rPr lang="en-US" sz="2000" b="1" i="1">
                            <a:solidFill>
                              <a:srgbClr val="002060"/>
                            </a:solidFill>
                            <a:latin typeface="Cambria Math" panose="02040503050406030204" pitchFamily="18" charset="0"/>
                            <a:cs typeface="Times New Roman" panose="02020603050405020304" pitchFamily="18" charset="0"/>
                          </a:rPr>
                        </m:ctrlPr>
                      </m:fPr>
                      <m:num>
                        <m:r>
                          <a:rPr lang="en-US" sz="2000" b="1" i="1">
                            <a:solidFill>
                              <a:srgbClr val="002060"/>
                            </a:solidFill>
                            <a:latin typeface="Cambria Math" panose="02040503050406030204" pitchFamily="18" charset="0"/>
                            <a:cs typeface="Times New Roman" panose="02020603050405020304" pitchFamily="18" charset="0"/>
                          </a:rPr>
                          <m:t>𝑨</m:t>
                        </m:r>
                        <m:r>
                          <a:rPr lang="en-US" sz="2000" b="1" i="1" smtClean="0">
                            <a:solidFill>
                              <a:srgbClr val="002060"/>
                            </a:solidFill>
                            <a:latin typeface="Cambria Math" panose="02040503050406030204" pitchFamily="18" charset="0"/>
                            <a:cs typeface="Times New Roman" panose="02020603050405020304" pitchFamily="18" charset="0"/>
                          </a:rPr>
                          <m:t>(</m:t>
                        </m:r>
                        <m:r>
                          <a:rPr lang="en-US" sz="2000" b="1" i="1">
                            <a:solidFill>
                              <a:srgbClr val="002060"/>
                            </a:solidFill>
                            <a:latin typeface="Cambria Math" panose="02040503050406030204" pitchFamily="18" charset="0"/>
                            <a:cs typeface="Times New Roman" panose="02020603050405020304" pitchFamily="18" charset="0"/>
                          </a:rPr>
                          <m:t>𝒁</m:t>
                        </m:r>
                        <m:r>
                          <a:rPr lang="en-US" sz="2000" b="1" i="1" baseline="10000">
                            <a:solidFill>
                              <a:srgbClr val="002060"/>
                            </a:solidFill>
                            <a:latin typeface="Cambria Math" panose="02040503050406030204" pitchFamily="18" charset="0"/>
                            <a:cs typeface="Times New Roman" panose="02020603050405020304" pitchFamily="18" charset="0"/>
                          </a:rPr>
                          <m:t>+</m:t>
                        </m:r>
                        <m:r>
                          <a:rPr lang="en-US" sz="2000" b="1" i="1">
                            <a:solidFill>
                              <a:srgbClr val="002060"/>
                            </a:solidFill>
                            <a:latin typeface="Cambria Math" panose="02040503050406030204" pitchFamily="18" charset="0"/>
                            <a:cs typeface="Times New Roman" panose="02020603050405020304" pitchFamily="18" charset="0"/>
                          </a:rPr>
                          <m:t>𝒁</m:t>
                        </m:r>
                        <m:r>
                          <a:rPr lang="en-US" sz="2000" b="1" i="1" baseline="10000">
                            <a:solidFill>
                              <a:srgbClr val="002060"/>
                            </a:solidFill>
                            <a:latin typeface="Cambria Math" panose="02040503050406030204" pitchFamily="18" charset="0"/>
                            <a:cs typeface="Times New Roman" panose="02020603050405020304" pitchFamily="18" charset="0"/>
                          </a:rPr>
                          <m:t>−</m:t>
                        </m:r>
                        <m:r>
                          <a:rPr lang="en-US" sz="2000" b="1" i="1" smtClean="0">
                            <a:solidFill>
                              <a:srgbClr val="002060"/>
                            </a:solidFill>
                            <a:latin typeface="Cambria Math" panose="02040503050406030204" pitchFamily="18" charset="0"/>
                            <a:cs typeface="Times New Roman" panose="02020603050405020304" pitchFamily="18" charset="0"/>
                          </a:rPr>
                          <m:t>)</m:t>
                        </m:r>
                      </m:num>
                      <m:den>
                        <m:r>
                          <a:rPr lang="en-US" sz="2000" b="1" i="1">
                            <a:solidFill>
                              <a:srgbClr val="002060"/>
                            </a:solidFill>
                            <a:latin typeface="Cambria Math" panose="02040503050406030204" pitchFamily="18" charset="0"/>
                            <a:ea typeface="Calibri" panose="020F0502020204030204" pitchFamily="34" charset="0"/>
                          </a:rPr>
                          <m:t>𝒓</m:t>
                        </m:r>
                        <m:r>
                          <a:rPr lang="en-US" sz="2000" b="1" i="1" baseline="12000" smtClean="0">
                            <a:solidFill>
                              <a:srgbClr val="002060"/>
                            </a:solidFill>
                            <a:latin typeface="Cambria Math" panose="02040503050406030204" pitchFamily="18" charset="0"/>
                            <a:ea typeface="Calibri" panose="020F0502020204030204" pitchFamily="34" charset="0"/>
                          </a:rPr>
                          <m:t>𝒏</m:t>
                        </m:r>
                      </m:den>
                    </m:f>
                    <m:r>
                      <a:rPr lang="en-US" sz="2000" b="1">
                        <a:solidFill>
                          <a:srgbClr val="002060"/>
                        </a:solidFill>
                        <a:latin typeface="Cambria Math" panose="02040503050406030204" pitchFamily="18" charset="0"/>
                        <a:ea typeface="Times New Roman" panose="02020603050405020304" pitchFamily="18" charset="0"/>
                        <a:cs typeface="Times New Roman" panose="02020603050405020304" pitchFamily="18" charset="0"/>
                      </a:rPr>
                      <m:t> </m:t>
                    </m:r>
                  </m:oMath>
                </a14:m>
                <a:endParaRPr lang="en-US" sz="2000" dirty="0">
                  <a:latin typeface="Times New Roman" panose="02020603050405020304" pitchFamily="18" charset="0"/>
                  <a:cs typeface="Times New Roman" panose="02020603050405020304" pitchFamily="18" charset="0"/>
                </a:endParaRPr>
              </a:p>
            </p:txBody>
          </p:sp>
        </mc:Choice>
        <mc:Fallback xmlns="">
          <p:sp>
            <p:nvSpPr>
              <p:cNvPr id="15" name="Rectangle 14">
                <a:extLst>
                  <a:ext uri="{FF2B5EF4-FFF2-40B4-BE49-F238E27FC236}">
                    <a16:creationId xmlns:a16="http://schemas.microsoft.com/office/drawing/2014/main" id="{F1673B38-8896-422A-BC26-7687FE36C68F}"/>
                  </a:ext>
                </a:extLst>
              </p:cNvPr>
              <p:cNvSpPr>
                <a:spLocks noRot="1" noChangeAspect="1" noMove="1" noResize="1" noEditPoints="1" noAdjustHandles="1" noChangeArrowheads="1" noChangeShapeType="1" noTextEdit="1"/>
              </p:cNvSpPr>
              <p:nvPr/>
            </p:nvSpPr>
            <p:spPr>
              <a:xfrm>
                <a:off x="1350101" y="69937"/>
                <a:ext cx="1689373" cy="542328"/>
              </a:xfrm>
              <a:prstGeom prst="rect">
                <a:avLst/>
              </a:prstGeom>
              <a:blipFill>
                <a:blip r:embed="rId3"/>
                <a:stretch>
                  <a:fillRect l="-3597" b="-6742"/>
                </a:stretch>
              </a:blipFill>
            </p:spPr>
            <p:txBody>
              <a:bodyPr/>
              <a:lstStyle/>
              <a:p>
                <a:r>
                  <a:rPr lang="en-US">
                    <a:noFill/>
                  </a:rPr>
                  <a:t> </a:t>
                </a:r>
              </a:p>
            </p:txBody>
          </p:sp>
        </mc:Fallback>
      </mc:AlternateContent>
    </p:spTree>
    <p:extLst>
      <p:ext uri="{BB962C8B-B14F-4D97-AF65-F5344CB8AC3E}">
        <p14:creationId xmlns:p14="http://schemas.microsoft.com/office/powerpoint/2010/main" val="4742220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9C7B041-DD8D-4A9B-BE97-D56BDA136224}"/>
              </a:ext>
            </a:extLst>
          </p:cNvPr>
          <p:cNvSpPr/>
          <p:nvPr/>
        </p:nvSpPr>
        <p:spPr>
          <a:xfrm>
            <a:off x="1043608" y="116632"/>
            <a:ext cx="7920880" cy="646331"/>
          </a:xfrm>
          <a:prstGeom prst="rect">
            <a:avLst/>
          </a:prstGeom>
        </p:spPr>
        <p:txBody>
          <a:bodyPr wrap="square">
            <a:spAutoFit/>
          </a:bodyPr>
          <a:lstStyle/>
          <a:p>
            <a:pPr lvl="0" indent="457200" eaLnBrk="0" fontAlgn="base" hangingPunct="0">
              <a:spcBef>
                <a:spcPct val="0"/>
              </a:spcBef>
              <a:spcAft>
                <a:spcPct val="0"/>
              </a:spcAft>
            </a:pPr>
            <a:r>
              <a:rPr lang="en-US" alt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total energy holding the crystal together is the lattice energy (U). This is the sum of the attractive and the repulsive forces.</a:t>
            </a:r>
            <a:endParaRPr lang="en-US" altLang="en-US" sz="1050" dirty="0">
              <a:solidFill>
                <a:srgbClr val="002060"/>
              </a:solidFill>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8A7525B0-3FFA-47DA-ABA2-9281A232C31C}"/>
              </a:ext>
            </a:extLst>
          </p:cNvPr>
          <p:cNvSpPr/>
          <p:nvPr/>
        </p:nvSpPr>
        <p:spPr>
          <a:xfrm>
            <a:off x="1078230" y="762963"/>
            <a:ext cx="4081310" cy="369332"/>
          </a:xfrm>
          <a:prstGeom prst="rect">
            <a:avLst/>
          </a:prstGeom>
        </p:spPr>
        <p:txBody>
          <a:bodyPr wrap="none">
            <a:spAutoFit/>
          </a:bodyPr>
          <a:lstStyle/>
          <a:p>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U =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Attractive forces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Repulsive forces</a:t>
            </a:r>
            <a:endParaRPr lang="en-US" b="1" dirty="0">
              <a:solidFill>
                <a:srgbClr val="0B550F"/>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2A361652-D1FE-4A01-AE43-05F4DD8B9BD7}"/>
                  </a:ext>
                </a:extLst>
              </p:cNvPr>
              <p:cNvSpPr/>
              <p:nvPr/>
            </p:nvSpPr>
            <p:spPr>
              <a:xfrm>
                <a:off x="1187624" y="1052736"/>
                <a:ext cx="3216522" cy="625877"/>
              </a:xfrm>
              <a:prstGeom prst="rect">
                <a:avLst/>
              </a:prstGeom>
            </p:spPr>
            <p:txBody>
              <a:bodyPr wrap="none">
                <a:spAutoFit/>
              </a:bodyPr>
              <a:lstStyle/>
              <a:p>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U</a:t>
                </a:r>
                <a:r>
                  <a:rPr lang="en-US" sz="2400" b="1" i="0" baseline="-25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2400" b="1" i="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b="1" i="1">
                        <a:solidFill>
                          <a:srgbClr val="002060"/>
                        </a:solidFill>
                        <a:effectLst/>
                        <a:latin typeface="Cambria Math" panose="02040503050406030204" pitchFamily="18" charset="0"/>
                        <a:ea typeface="Calibri" panose="020F0502020204030204" pitchFamily="34" charset="0"/>
                      </a:rPr>
                      <m:t>−</m:t>
                    </m:r>
                    <m:f>
                      <m:fPr>
                        <m:ctrlPr>
                          <a:rPr lang="en-US" sz="2400" b="1" i="1">
                            <a:solidFill>
                              <a:srgbClr val="002060"/>
                            </a:solidFill>
                            <a:latin typeface="Cambria Math" panose="02040503050406030204" pitchFamily="18" charset="0"/>
                            <a:cs typeface="Times New Roman" panose="02020603050405020304" pitchFamily="18" charset="0"/>
                          </a:rPr>
                        </m:ctrlPr>
                      </m:fPr>
                      <m:num>
                        <m:r>
                          <a:rPr lang="en-US" sz="2400" b="1" i="1" smtClean="0">
                            <a:solidFill>
                              <a:srgbClr val="002060"/>
                            </a:solidFill>
                            <a:latin typeface="Cambria Math" panose="02040503050406030204" pitchFamily="18" charset="0"/>
                            <a:cs typeface="Times New Roman" panose="02020603050405020304" pitchFamily="18" charset="0"/>
                          </a:rPr>
                          <m:t>𝑵𝑨𝒆</m:t>
                        </m:r>
                        <m:r>
                          <a:rPr lang="en-US" sz="2400" b="1" i="1" baseline="30000" smtClean="0">
                            <a:solidFill>
                              <a:srgbClr val="002060"/>
                            </a:solidFill>
                            <a:latin typeface="Cambria Math" panose="02040503050406030204" pitchFamily="18" charset="0"/>
                            <a:cs typeface="Times New Roman" panose="02020603050405020304" pitchFamily="18" charset="0"/>
                          </a:rPr>
                          <m:t>𝟐</m:t>
                        </m:r>
                        <m:r>
                          <a:rPr lang="en-US" sz="2400" b="1" i="1" smtClean="0">
                            <a:solidFill>
                              <a:srgbClr val="002060"/>
                            </a:solidFill>
                            <a:latin typeface="Cambria Math" panose="02040503050406030204" pitchFamily="18" charset="0"/>
                            <a:cs typeface="Times New Roman" panose="02020603050405020304" pitchFamily="18" charset="0"/>
                          </a:rPr>
                          <m:t>𝒁</m:t>
                        </m:r>
                        <m:r>
                          <a:rPr lang="en-US" sz="2400" b="1" i="1" baseline="10000" smtClean="0">
                            <a:solidFill>
                              <a:srgbClr val="002060"/>
                            </a:solidFill>
                            <a:latin typeface="Cambria Math" panose="02040503050406030204" pitchFamily="18" charset="0"/>
                            <a:cs typeface="Times New Roman" panose="02020603050405020304" pitchFamily="18" charset="0"/>
                          </a:rPr>
                          <m:t>+</m:t>
                        </m:r>
                        <m:r>
                          <a:rPr lang="en-US" sz="2400" b="1" i="1" smtClean="0">
                            <a:solidFill>
                              <a:srgbClr val="002060"/>
                            </a:solidFill>
                            <a:latin typeface="Cambria Math" panose="02040503050406030204" pitchFamily="18" charset="0"/>
                            <a:cs typeface="Times New Roman" panose="02020603050405020304" pitchFamily="18" charset="0"/>
                          </a:rPr>
                          <m:t>𝒁</m:t>
                        </m:r>
                        <m:r>
                          <a:rPr lang="en-US" sz="2400" b="1" i="1" baseline="10000" smtClean="0">
                            <a:solidFill>
                              <a:srgbClr val="002060"/>
                            </a:solidFill>
                            <a:latin typeface="Cambria Math" panose="02040503050406030204" pitchFamily="18" charset="0"/>
                            <a:cs typeface="Times New Roman" panose="02020603050405020304" pitchFamily="18" charset="0"/>
                          </a:rPr>
                          <m:t>−</m:t>
                        </m:r>
                      </m:num>
                      <m:den>
                        <m:r>
                          <a:rPr lang="en-US" sz="2400" b="1" i="1">
                            <a:solidFill>
                              <a:srgbClr val="002060"/>
                            </a:solidFill>
                            <a:latin typeface="Cambria Math" panose="02040503050406030204" pitchFamily="18" charset="0"/>
                            <a:ea typeface="Calibri" panose="020F0502020204030204" pitchFamily="34" charset="0"/>
                          </a:rPr>
                          <m:t>𝟒</m:t>
                        </m:r>
                        <m:r>
                          <a:rPr lang="en-US" sz="2400" b="1" i="1">
                            <a:solidFill>
                              <a:srgbClr val="002060"/>
                            </a:solidFill>
                            <a:latin typeface="Cambria Math" panose="02040503050406030204" pitchFamily="18" charset="0"/>
                            <a:ea typeface="Calibri" panose="020F0502020204030204" pitchFamily="34" charset="0"/>
                          </a:rPr>
                          <m:t>𝝅</m:t>
                        </m:r>
                        <m:r>
                          <a:rPr lang="en-US" sz="2400" b="1" i="1">
                            <a:solidFill>
                              <a:srgbClr val="002060"/>
                            </a:solidFill>
                            <a:latin typeface="Cambria Math" panose="02040503050406030204" pitchFamily="18" charset="0"/>
                            <a:ea typeface="Calibri" panose="020F0502020204030204" pitchFamily="34" charset="0"/>
                          </a:rPr>
                          <m:t>€</m:t>
                        </m:r>
                        <m:r>
                          <a:rPr lang="en-US" sz="2400" b="1" i="1" baseline="-25000">
                            <a:solidFill>
                              <a:srgbClr val="002060"/>
                            </a:solidFill>
                            <a:latin typeface="Cambria Math" panose="02040503050406030204" pitchFamily="18" charset="0"/>
                            <a:ea typeface="Calibri" panose="020F0502020204030204" pitchFamily="34" charset="0"/>
                          </a:rPr>
                          <m:t>𝒐</m:t>
                        </m:r>
                        <m:r>
                          <a:rPr lang="en-US" sz="2400" b="1" i="1">
                            <a:solidFill>
                              <a:srgbClr val="002060"/>
                            </a:solidFill>
                            <a:latin typeface="Cambria Math" panose="02040503050406030204" pitchFamily="18" charset="0"/>
                            <a:ea typeface="Calibri" panose="020F0502020204030204" pitchFamily="34" charset="0"/>
                          </a:rPr>
                          <m:t>𝒓</m:t>
                        </m:r>
                        <m:r>
                          <a:rPr lang="en-US" sz="2400" b="1" i="1" baseline="-25000">
                            <a:solidFill>
                              <a:srgbClr val="002060"/>
                            </a:solidFill>
                            <a:latin typeface="Cambria Math" panose="02040503050406030204" pitchFamily="18" charset="0"/>
                            <a:ea typeface="Calibri" panose="020F0502020204030204" pitchFamily="34" charset="0"/>
                          </a:rPr>
                          <m:t>𝒐</m:t>
                        </m:r>
                      </m:den>
                    </m:f>
                    <m:r>
                      <a:rPr lang="en-US" sz="2400" b="1">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2400" b="1" i="0" smtClean="0">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b="1" i="1">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en-US" sz="2400" b="1" i="1">
                        <a:solidFill>
                          <a:srgbClr val="00206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400" b="1" i="1">
                            <a:solidFill>
                              <a:srgbClr val="002060"/>
                            </a:solidFill>
                            <a:effectLst/>
                            <a:latin typeface="Cambria Math" panose="02040503050406030204" pitchFamily="18" charset="0"/>
                            <a:cs typeface="Times New Roman" panose="02020603050405020304" pitchFamily="18" charset="0"/>
                          </a:rPr>
                        </m:ctrlPr>
                      </m:fPr>
                      <m:num>
                        <m:r>
                          <a:rPr lang="en-US" sz="2400" b="1" i="1">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𝟏</m:t>
                        </m:r>
                      </m:num>
                      <m:den>
                        <m:r>
                          <a:rPr lang="en-US" sz="2400" b="1" i="1">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𝒏</m:t>
                        </m:r>
                      </m:den>
                    </m:f>
                    <m:r>
                      <a:rPr lang="en-US" sz="2400" b="1" i="1" smtClean="0">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 )</m:t>
                    </m:r>
                  </m:oMath>
                </a14:m>
                <a:endParaRPr lang="en-US" sz="2400" b="1" dirty="0">
                  <a:solidFill>
                    <a:srgbClr val="002060"/>
                  </a:solidFill>
                  <a:latin typeface="Times New Roman" panose="02020603050405020304" pitchFamily="18"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2A361652-D1FE-4A01-AE43-05F4DD8B9BD7}"/>
                  </a:ext>
                </a:extLst>
              </p:cNvPr>
              <p:cNvSpPr>
                <a:spLocks noRot="1" noChangeAspect="1" noMove="1" noResize="1" noEditPoints="1" noAdjustHandles="1" noChangeArrowheads="1" noChangeShapeType="1" noTextEdit="1"/>
              </p:cNvSpPr>
              <p:nvPr/>
            </p:nvSpPr>
            <p:spPr>
              <a:xfrm>
                <a:off x="1187624" y="1052736"/>
                <a:ext cx="3216522" cy="625877"/>
              </a:xfrm>
              <a:prstGeom prst="rect">
                <a:avLst/>
              </a:prstGeom>
              <a:blipFill>
                <a:blip r:embed="rId2"/>
                <a:stretch>
                  <a:fillRect l="-3036" b="-8824"/>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7EB3404D-5EE1-40B9-BCD4-44014C666CC3}"/>
              </a:ext>
            </a:extLst>
          </p:cNvPr>
          <p:cNvSpPr/>
          <p:nvPr/>
        </p:nvSpPr>
        <p:spPr>
          <a:xfrm>
            <a:off x="971600" y="1484784"/>
            <a:ext cx="8100392" cy="5507662"/>
          </a:xfrm>
          <a:prstGeom prst="rect">
            <a:avLst/>
          </a:prstGeom>
        </p:spPr>
        <p:txBody>
          <a:bodyPr wrap="square">
            <a:spAutoFit/>
          </a:bodyPr>
          <a:lstStyle/>
          <a:p>
            <a:pPr>
              <a:lnSpc>
                <a:spcPct val="115000"/>
              </a:lnSpc>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Where,</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the Avogadro’s constant (6.023 x 10</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23</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per mole). Number of molecules in a one mole of substance.</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the Madelung constant which depends on the geometry of crystal. The values of Madelung constant (A) for MX</a:t>
            </a:r>
            <a:r>
              <a:rPr lang="en-US"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structures are 50% higher than those for MX structures.</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Z</a:t>
            </a:r>
            <a:r>
              <a:rPr lang="en-US" b="1"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and</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Z</a:t>
            </a:r>
            <a:r>
              <a:rPr lang="en-US" b="1"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are the charges on the positive ions (cations) and negative ions (anions) respectively.</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charge on the electron (4.8030 x 10</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-10</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esu).</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r</a:t>
            </a:r>
            <a:r>
              <a:rPr lang="en-US" b="1" baseline="-250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o</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the inert-ionic distance = (r</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r</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It is the equilibrium distance between cation and anion.</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b="1"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is permittivity of vacuum i.e.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b="1"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is the permittivity of free space =                                  8.854 x 10</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-12</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Fm</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n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is Born exponent. It is associated with repulsion between ions. the value of n depends upon the type of electronic configuration for the ions of crystals. It has values between 9 and 12. Generally  its value is taken  9  as error of 1 or 2 in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makes only a small difference in (1-1/n).</a:t>
            </a:r>
            <a:endParaRPr lang="en-US" sz="1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72276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CB74EC-294E-46F4-8FBC-5AD3BA695A13}"/>
              </a:ext>
            </a:extLst>
          </p:cNvPr>
          <p:cNvSpPr/>
          <p:nvPr/>
        </p:nvSpPr>
        <p:spPr>
          <a:xfrm>
            <a:off x="971600" y="188640"/>
            <a:ext cx="7848872" cy="2553007"/>
          </a:xfrm>
          <a:prstGeom prst="rect">
            <a:avLst/>
          </a:prstGeom>
        </p:spPr>
        <p:txBody>
          <a:bodyPr wrap="square">
            <a:spAutoFit/>
          </a:bodyPr>
          <a:lstStyle/>
          <a:p>
            <a:pPr marL="285750" indent="-285750" algn="just">
              <a:lnSpc>
                <a:spcPct val="115000"/>
              </a:lnSpc>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calculated value</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of lattice energy (U) for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-778 kJ mo1</a:t>
            </a:r>
            <a:r>
              <a:rPr lang="en-US" b="1" baseline="30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-1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by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using</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the Born-</a:t>
            </a:r>
            <a:r>
              <a:rPr lang="en-US" b="1"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Lande</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equation</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lnSpc>
                <a:spcPct val="115000"/>
              </a:lnSpc>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experimental value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of lattice energy (U) for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-770 kJmol</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-1</a:t>
            </a:r>
            <a:r>
              <a:rPr lang="en-US"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25°C obtained by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using the Born-Haber cycle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lnSpc>
                <a:spcPct val="115000"/>
              </a:lnSpc>
              <a:spcAft>
                <a:spcPts val="600"/>
              </a:spcAft>
              <a:buFont typeface="Arial" panose="020B0604020202020204" pitchFamily="34" charset="0"/>
              <a:buChar char="•"/>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calculated value and the experimental value of lattice energy is close.</a:t>
            </a:r>
          </a:p>
          <a:p>
            <a:pPr marL="285750" indent="-285750" algn="just">
              <a:lnSpc>
                <a:spcPct val="115000"/>
              </a:lnSpc>
              <a:spcAft>
                <a:spcPts val="600"/>
              </a:spcAft>
              <a:buFont typeface="Arial" panose="020B0604020202020204" pitchFamily="34" charset="0"/>
              <a:buChar char="•"/>
            </a:pP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The experimental and theoretical values for the alkali metal halides and the oxides and halides of the alkaline earths (excluding Be) all agree within 3%.</a:t>
            </a:r>
            <a:endParaRPr lang="en-US" sz="1600" b="1"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09869541-2C64-40F5-90C4-557028F2F9BE}"/>
              </a:ext>
            </a:extLst>
          </p:cNvPr>
          <p:cNvGraphicFramePr>
            <a:graphicFrameLocks noGrp="1"/>
          </p:cNvGraphicFramePr>
          <p:nvPr>
            <p:extLst>
              <p:ext uri="{D42A27DB-BD31-4B8C-83A1-F6EECF244321}">
                <p14:modId xmlns:p14="http://schemas.microsoft.com/office/powerpoint/2010/main" val="4239089792"/>
              </p:ext>
            </p:extLst>
          </p:nvPr>
        </p:nvGraphicFramePr>
        <p:xfrm>
          <a:off x="1074353" y="3933056"/>
          <a:ext cx="7890135" cy="773811"/>
        </p:xfrm>
        <a:graphic>
          <a:graphicData uri="http://schemas.openxmlformats.org/drawingml/2006/table">
            <a:tbl>
              <a:tblPr firstRow="1" firstCol="1" bandRow="1">
                <a:tableStyleId>{2D5ABB26-0587-4C30-8999-92F81FD0307C}</a:tableStyleId>
              </a:tblPr>
              <a:tblGrid>
                <a:gridCol w="2630045">
                  <a:extLst>
                    <a:ext uri="{9D8B030D-6E8A-4147-A177-3AD203B41FA5}">
                      <a16:colId xmlns:a16="http://schemas.microsoft.com/office/drawing/2014/main" val="1112474981"/>
                    </a:ext>
                  </a:extLst>
                </a:gridCol>
                <a:gridCol w="2630045">
                  <a:extLst>
                    <a:ext uri="{9D8B030D-6E8A-4147-A177-3AD203B41FA5}">
                      <a16:colId xmlns:a16="http://schemas.microsoft.com/office/drawing/2014/main" val="2221331513"/>
                    </a:ext>
                  </a:extLst>
                </a:gridCol>
                <a:gridCol w="2630045">
                  <a:extLst>
                    <a:ext uri="{9D8B030D-6E8A-4147-A177-3AD203B41FA5}">
                      <a16:colId xmlns:a16="http://schemas.microsoft.com/office/drawing/2014/main" val="4233716858"/>
                    </a:ext>
                  </a:extLst>
                </a:gridCol>
              </a:tblGrid>
              <a:tr h="0">
                <a:tc>
                  <a:txBody>
                    <a:bodyPr/>
                    <a:lstStyle/>
                    <a:p>
                      <a:pPr marL="0" marR="0" algn="ctr">
                        <a:lnSpc>
                          <a:spcPct val="115000"/>
                        </a:lnSpc>
                        <a:spcBef>
                          <a:spcPts val="0"/>
                        </a:spcBef>
                        <a:spcAft>
                          <a:spcPts val="600"/>
                        </a:spcAft>
                      </a:pPr>
                      <a:r>
                        <a:rPr lang="en-US" sz="1600" b="1" dirty="0">
                          <a:solidFill>
                            <a:srgbClr val="002060"/>
                          </a:solidFill>
                          <a:effectLst/>
                          <a:latin typeface="Times New Roman" panose="02020603050405020304" pitchFamily="18" charset="0"/>
                          <a:cs typeface="Times New Roman" panose="02020603050405020304" pitchFamily="18" charset="0"/>
                        </a:rPr>
                        <a:t>Ionic compound</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2060"/>
                          </a:solidFill>
                          <a:effectLst/>
                          <a:latin typeface="Times New Roman" panose="02020603050405020304" pitchFamily="18" charset="0"/>
                          <a:cs typeface="Times New Roman" panose="02020603050405020304" pitchFamily="18" charset="0"/>
                        </a:rPr>
                        <a:t>Inter-ionic distances (</a:t>
                      </a:r>
                      <a:r>
                        <a:rPr lang="en-US" sz="1600" b="1" dirty="0" err="1">
                          <a:solidFill>
                            <a:srgbClr val="002060"/>
                          </a:solidFill>
                          <a:effectLst/>
                          <a:latin typeface="Times New Roman" panose="02020603050405020304" pitchFamily="18" charset="0"/>
                          <a:cs typeface="Times New Roman" panose="02020603050405020304" pitchFamily="18" charset="0"/>
                        </a:rPr>
                        <a:t>r</a:t>
                      </a:r>
                      <a:r>
                        <a:rPr lang="en-US" sz="1600" b="1" baseline="-25000" dirty="0" err="1">
                          <a:solidFill>
                            <a:srgbClr val="002060"/>
                          </a:solidFill>
                          <a:effectLst/>
                          <a:latin typeface="Times New Roman" panose="02020603050405020304" pitchFamily="18" charset="0"/>
                          <a:cs typeface="Times New Roman" panose="02020603050405020304" pitchFamily="18" charset="0"/>
                        </a:rPr>
                        <a:t>o</a:t>
                      </a:r>
                      <a:r>
                        <a:rPr lang="en-US" sz="1600" b="1" dirty="0">
                          <a:solidFill>
                            <a:srgbClr val="002060"/>
                          </a:solidFill>
                          <a:effectLst/>
                          <a:latin typeface="Times New Roman" panose="02020603050405020304" pitchFamily="18" charset="0"/>
                          <a:cs typeface="Times New Roman" panose="02020603050405020304" pitchFamily="18" charset="0"/>
                        </a:rPr>
                        <a:t>) A</a:t>
                      </a:r>
                      <a:r>
                        <a:rPr lang="en-US" sz="1600" b="1" baseline="30000" dirty="0">
                          <a:solidFill>
                            <a:srgbClr val="002060"/>
                          </a:solidFill>
                          <a:effectLst/>
                          <a:latin typeface="Times New Roman" panose="02020603050405020304" pitchFamily="18" charset="0"/>
                          <a:cs typeface="Times New Roman" panose="02020603050405020304" pitchFamily="18" charset="0"/>
                        </a:rPr>
                        <a:t>0</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2060"/>
                          </a:solidFill>
                          <a:effectLst/>
                          <a:latin typeface="Times New Roman" panose="02020603050405020304" pitchFamily="18" charset="0"/>
                          <a:cs typeface="Times New Roman" panose="02020603050405020304" pitchFamily="18" charset="0"/>
                        </a:rPr>
                        <a:t>Lattice energy (U) K J mol-</a:t>
                      </a:r>
                      <a:r>
                        <a:rPr lang="en-US" sz="1600" b="1" baseline="30000" dirty="0">
                          <a:solidFill>
                            <a:srgbClr val="002060"/>
                          </a:solidFill>
                          <a:effectLst/>
                          <a:latin typeface="Times New Roman" panose="02020603050405020304" pitchFamily="18" charset="0"/>
                          <a:cs typeface="Times New Roman" panose="02020603050405020304" pitchFamily="18" charset="0"/>
                        </a:rPr>
                        <a:t>1</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8808585"/>
                  </a:ext>
                </a:extLst>
              </a:tr>
              <a:tr h="0">
                <a:tc>
                  <a:txBody>
                    <a:bodyPr/>
                    <a:lstStyle/>
                    <a:p>
                      <a:pPr marL="0" marR="0" algn="ctr">
                        <a:lnSpc>
                          <a:spcPct val="115000"/>
                        </a:lnSpc>
                        <a:spcBef>
                          <a:spcPts val="0"/>
                        </a:spcBef>
                        <a:spcAft>
                          <a:spcPts val="0"/>
                        </a:spcAft>
                      </a:pPr>
                      <a:r>
                        <a:rPr lang="en-US" sz="1600" dirty="0" err="1">
                          <a:solidFill>
                            <a:srgbClr val="CC0099"/>
                          </a:solidFill>
                          <a:effectLst/>
                          <a:latin typeface="Times New Roman" panose="02020603050405020304" pitchFamily="18" charset="0"/>
                          <a:cs typeface="Times New Roman" panose="02020603050405020304" pitchFamily="18" charset="0"/>
                        </a:rPr>
                        <a:t>LiF</a:t>
                      </a:r>
                      <a:endParaRPr lang="en-US" sz="14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55B19"/>
                          </a:solidFill>
                          <a:effectLst/>
                          <a:latin typeface="Times New Roman" panose="02020603050405020304" pitchFamily="18" charset="0"/>
                          <a:cs typeface="Times New Roman" panose="02020603050405020304" pitchFamily="18" charset="0"/>
                        </a:rPr>
                        <a:t>2.01</a:t>
                      </a:r>
                      <a:endParaRPr lang="en-US" sz="14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rgbClr val="CC0099"/>
                          </a:solidFill>
                          <a:effectLst/>
                          <a:latin typeface="Times New Roman" panose="02020603050405020304" pitchFamily="18" charset="0"/>
                          <a:cs typeface="Times New Roman" panose="02020603050405020304" pitchFamily="18" charset="0"/>
                        </a:rPr>
                        <a:t>-1004</a:t>
                      </a:r>
                      <a:endParaRPr lang="en-US" sz="140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7293109"/>
                  </a:ext>
                </a:extLst>
              </a:tr>
              <a:tr h="0">
                <a:tc>
                  <a:txBody>
                    <a:bodyPr/>
                    <a:lstStyle/>
                    <a:p>
                      <a:pPr marL="0" marR="0" algn="ctr">
                        <a:lnSpc>
                          <a:spcPct val="115000"/>
                        </a:lnSpc>
                        <a:spcBef>
                          <a:spcPts val="0"/>
                        </a:spcBef>
                        <a:spcAft>
                          <a:spcPts val="0"/>
                        </a:spcAft>
                      </a:pPr>
                      <a:r>
                        <a:rPr lang="en-US" sz="1600" dirty="0" err="1">
                          <a:solidFill>
                            <a:srgbClr val="CC0099"/>
                          </a:solidFill>
                          <a:effectLst/>
                          <a:latin typeface="Times New Roman" panose="02020603050405020304" pitchFamily="18" charset="0"/>
                          <a:cs typeface="Times New Roman" panose="02020603050405020304" pitchFamily="18" charset="0"/>
                        </a:rPr>
                        <a:t>CsI</a:t>
                      </a:r>
                      <a:endParaRPr lang="en-US" sz="14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55B19"/>
                          </a:solidFill>
                          <a:effectLst/>
                          <a:latin typeface="Times New Roman" panose="02020603050405020304" pitchFamily="18" charset="0"/>
                          <a:cs typeface="Times New Roman" panose="02020603050405020304" pitchFamily="18" charset="0"/>
                        </a:rPr>
                        <a:t>3.95</a:t>
                      </a:r>
                      <a:endParaRPr lang="en-US" sz="1400"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CC0099"/>
                          </a:solidFill>
                          <a:effectLst/>
                          <a:latin typeface="Times New Roman" panose="02020603050405020304" pitchFamily="18" charset="0"/>
                          <a:cs typeface="Times New Roman" panose="02020603050405020304" pitchFamily="18" charset="0"/>
                        </a:rPr>
                        <a:t>-527</a:t>
                      </a:r>
                      <a:endParaRPr lang="en-US" sz="14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0623893"/>
                  </a:ext>
                </a:extLst>
              </a:tr>
            </a:tbl>
          </a:graphicData>
        </a:graphic>
      </p:graphicFrame>
      <p:sp>
        <p:nvSpPr>
          <p:cNvPr id="5" name="Rectangle 4">
            <a:extLst>
              <a:ext uri="{FF2B5EF4-FFF2-40B4-BE49-F238E27FC236}">
                <a16:creationId xmlns:a16="http://schemas.microsoft.com/office/drawing/2014/main" id="{2DB6582F-50DA-4F47-8428-918F8425DED6}"/>
              </a:ext>
            </a:extLst>
          </p:cNvPr>
          <p:cNvSpPr/>
          <p:nvPr/>
        </p:nvSpPr>
        <p:spPr>
          <a:xfrm>
            <a:off x="971600" y="2636912"/>
            <a:ext cx="8064896" cy="1401922"/>
          </a:xfrm>
          <a:prstGeom prst="rect">
            <a:avLst/>
          </a:prstGeom>
        </p:spPr>
        <p:txBody>
          <a:bodyPr wrap="square">
            <a:spAutoFit/>
          </a:bodyPr>
          <a:lstStyle/>
          <a:p>
            <a:pPr>
              <a:lnSpc>
                <a:spcPct val="115000"/>
              </a:lnSpc>
            </a:pPr>
            <a:r>
              <a:rPr 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Importance of Born-</a:t>
            </a:r>
            <a:r>
              <a:rPr lang="en-US" b="1" u="sng"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Lande’s</a:t>
            </a:r>
            <a:r>
              <a:rPr 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expression</a:t>
            </a: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p>
          <a:p>
            <a:pPr>
              <a:lnSpc>
                <a:spcPct val="115000"/>
              </a:lnSpc>
            </a:pPr>
            <a:r>
              <a:rPr lang="en-US" sz="1600" spc="50" dirty="0">
                <a:solidFill>
                  <a:srgbClr val="002060"/>
                </a:solidFill>
                <a:latin typeface="Calibri" panose="020F0502020204030204" pitchFamily="34" charset="0"/>
                <a:ea typeface="Calibri" panose="020F0502020204030204" pitchFamily="34" charset="0"/>
                <a:cs typeface="Times New Roman" panose="02020603050405020304" pitchFamily="18" charset="0"/>
              </a:rPr>
              <a:t>1) </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lattice becomes stronger i.e. lattice energy becomes more negative as inert-ionic distances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r</a:t>
            </a:r>
            <a:r>
              <a:rPr lang="en-US" b="1" spc="50" baseline="-250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o</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decreases. Hence </a:t>
            </a:r>
            <a:r>
              <a:rPr lang="en-US" b="1" spc="5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U is inversely proportional to </a:t>
            </a:r>
            <a:r>
              <a:rPr lang="en-US" b="1" spc="5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r</a:t>
            </a:r>
            <a:r>
              <a:rPr lang="en-US" b="1" spc="50" baseline="-2500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o</a:t>
            </a:r>
            <a:r>
              <a:rPr lang="en-US" b="1" spc="50"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i.e.</a:t>
            </a:r>
            <a:r>
              <a:rPr lang="en-US" b="1" spc="50"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t>
            </a:r>
            <a:r>
              <a:rPr lang="en-US" b="1" spc="5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(U α 1/</a:t>
            </a:r>
            <a:r>
              <a:rPr lang="en-US" b="1" spc="5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r</a:t>
            </a:r>
            <a:r>
              <a:rPr lang="en-US" b="1" spc="50" baseline="-2500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o</a:t>
            </a:r>
            <a:r>
              <a:rPr lang="en-US" b="1" spc="5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b="1" spc="5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3344CDD1-B7E5-4551-A5A2-FB3CF5663D4A}"/>
              </a:ext>
            </a:extLst>
          </p:cNvPr>
          <p:cNvSpPr/>
          <p:nvPr/>
        </p:nvSpPr>
        <p:spPr>
          <a:xfrm>
            <a:off x="899592" y="4875009"/>
            <a:ext cx="8322658" cy="930255"/>
          </a:xfrm>
          <a:prstGeom prst="rect">
            <a:avLst/>
          </a:prstGeom>
        </p:spPr>
        <p:txBody>
          <a:bodyPr wrap="square">
            <a:spAutoFit/>
          </a:bodyPr>
          <a:lstStyle/>
          <a:p>
            <a:pPr marR="0" lvl="0">
              <a:lnSpc>
                <a:spcPct val="115000"/>
              </a:lnSpc>
              <a:spcBef>
                <a:spcPts val="600"/>
              </a:spcBef>
              <a:spcAft>
                <a:spcPts val="600"/>
              </a:spcAft>
            </a:pP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 The lattice energy is depend upon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Z</a:t>
            </a:r>
            <a:r>
              <a:rPr lang="en-US" b="1" spc="50" baseline="300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and</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Z</a:t>
            </a:r>
            <a:r>
              <a:rPr lang="en-US" b="1" spc="50"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Hence </a:t>
            </a:r>
            <a:r>
              <a:rPr lang="en-US" b="1" spc="5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U is directly proportional to (</a:t>
            </a:r>
            <a:r>
              <a:rPr lang="en-US" b="1" spc="5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Z</a:t>
            </a:r>
            <a:r>
              <a:rPr lang="en-US" b="1" spc="50" baseline="3000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spc="5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and</a:t>
            </a:r>
            <a:r>
              <a:rPr lang="en-US" b="1" spc="5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Z</a:t>
            </a:r>
            <a:r>
              <a:rPr lang="en-US" b="1" spc="50"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spc="5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i.e. </a:t>
            </a:r>
            <a:r>
              <a:rPr lang="en-US" b="1" spc="5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(U α (</a:t>
            </a:r>
            <a:r>
              <a:rPr lang="en-US" b="1" spc="5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Z</a:t>
            </a:r>
            <a:r>
              <a:rPr lang="en-US" b="1" spc="50" baseline="3000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spc="5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and</a:t>
            </a:r>
            <a:r>
              <a:rPr lang="en-US" b="1" spc="5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Z</a:t>
            </a:r>
            <a:r>
              <a:rPr lang="en-US" b="1" spc="50"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spc="5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p>
          <a:p>
            <a:pPr marL="228600" marR="0">
              <a:lnSpc>
                <a:spcPct val="115000"/>
              </a:lnSpc>
              <a:spcBef>
                <a:spcPts val="0"/>
              </a:spcBef>
              <a:spcAft>
                <a:spcPts val="0"/>
              </a:spcAft>
            </a:pPr>
            <a:r>
              <a:rPr lang="en-US" sz="7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E13F706E-A3FF-4FED-AC1A-AC1DF2051609}"/>
              </a:ext>
            </a:extLst>
          </p:cNvPr>
          <p:cNvGraphicFramePr>
            <a:graphicFrameLocks noGrp="1"/>
          </p:cNvGraphicFramePr>
          <p:nvPr>
            <p:extLst>
              <p:ext uri="{D42A27DB-BD31-4B8C-83A1-F6EECF244321}">
                <p14:modId xmlns:p14="http://schemas.microsoft.com/office/powerpoint/2010/main" val="521682171"/>
              </p:ext>
            </p:extLst>
          </p:nvPr>
        </p:nvGraphicFramePr>
        <p:xfrm>
          <a:off x="1058980" y="5607517"/>
          <a:ext cx="7890135" cy="773811"/>
        </p:xfrm>
        <a:graphic>
          <a:graphicData uri="http://schemas.openxmlformats.org/drawingml/2006/table">
            <a:tbl>
              <a:tblPr firstRow="1" firstCol="1" bandRow="1">
                <a:tableStyleId>{2D5ABB26-0587-4C30-8999-92F81FD0307C}</a:tableStyleId>
              </a:tblPr>
              <a:tblGrid>
                <a:gridCol w="1928844">
                  <a:extLst>
                    <a:ext uri="{9D8B030D-6E8A-4147-A177-3AD203B41FA5}">
                      <a16:colId xmlns:a16="http://schemas.microsoft.com/office/drawing/2014/main" val="1112474981"/>
                    </a:ext>
                  </a:extLst>
                </a:gridCol>
                <a:gridCol w="3331246">
                  <a:extLst>
                    <a:ext uri="{9D8B030D-6E8A-4147-A177-3AD203B41FA5}">
                      <a16:colId xmlns:a16="http://schemas.microsoft.com/office/drawing/2014/main" val="2221331513"/>
                    </a:ext>
                  </a:extLst>
                </a:gridCol>
                <a:gridCol w="2630045">
                  <a:extLst>
                    <a:ext uri="{9D8B030D-6E8A-4147-A177-3AD203B41FA5}">
                      <a16:colId xmlns:a16="http://schemas.microsoft.com/office/drawing/2014/main" val="4233716858"/>
                    </a:ext>
                  </a:extLst>
                </a:gridCol>
              </a:tblGrid>
              <a:tr h="0">
                <a:tc>
                  <a:txBody>
                    <a:bodyPr/>
                    <a:lstStyle/>
                    <a:p>
                      <a:pPr marL="0" marR="0" algn="ctr">
                        <a:lnSpc>
                          <a:spcPct val="115000"/>
                        </a:lnSpc>
                        <a:spcBef>
                          <a:spcPts val="0"/>
                        </a:spcBef>
                        <a:spcAft>
                          <a:spcPts val="0"/>
                        </a:spcAft>
                      </a:pPr>
                      <a:r>
                        <a:rPr lang="en-US" sz="1600" b="1" i="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Ionic compound</a:t>
                      </a:r>
                      <a:endParaRPr lang="en-US" sz="1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i="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Product of ionic charges (</a:t>
                      </a:r>
                      <a:r>
                        <a:rPr lang="en-US" sz="1600" b="1" i="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Z</a:t>
                      </a:r>
                      <a:r>
                        <a:rPr lang="en-US" sz="1600" b="1" i="0" baseline="300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600" i="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and</a:t>
                      </a:r>
                      <a:r>
                        <a:rPr lang="en-US" sz="1600" b="1" i="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Z</a:t>
                      </a:r>
                      <a:r>
                        <a:rPr lang="en-US" sz="1600" b="1" i="0"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600" b="1" i="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i="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Lattice energy (U) K J mol-</a:t>
                      </a:r>
                      <a:r>
                        <a:rPr lang="en-US" sz="1600" b="1" i="0"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8808585"/>
                  </a:ext>
                </a:extLst>
              </a:tr>
              <a:tr h="0">
                <a:tc>
                  <a:txBody>
                    <a:bodyPr/>
                    <a:lstStyle/>
                    <a:p>
                      <a:pPr marL="0" marR="0" algn="ctr">
                        <a:lnSpc>
                          <a:spcPct val="115000"/>
                        </a:lnSpc>
                        <a:spcBef>
                          <a:spcPts val="0"/>
                        </a:spcBef>
                        <a:spcAft>
                          <a:spcPts val="0"/>
                        </a:spcAft>
                      </a:pPr>
                      <a:r>
                        <a:rPr lang="en-US" sz="1600" i="0" dirty="0" err="1">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LiF</a:t>
                      </a:r>
                      <a:endParaRPr lang="en-US" sz="14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i="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rPr>
                        <a:t>2.01</a:t>
                      </a:r>
                      <a:endParaRPr lang="en-US" sz="140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i="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-1004</a:t>
                      </a:r>
                      <a:endParaRPr lang="en-US" sz="14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7293109"/>
                  </a:ext>
                </a:extLst>
              </a:tr>
              <a:tr h="0">
                <a:tc>
                  <a:txBody>
                    <a:bodyPr/>
                    <a:lstStyle/>
                    <a:p>
                      <a:pPr marL="0" marR="0" algn="ctr">
                        <a:lnSpc>
                          <a:spcPct val="115000"/>
                        </a:lnSpc>
                        <a:spcBef>
                          <a:spcPts val="0"/>
                        </a:spcBef>
                        <a:spcAft>
                          <a:spcPts val="0"/>
                        </a:spcAft>
                      </a:pPr>
                      <a:r>
                        <a:rPr lang="en-US" sz="1600" i="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CsI</a:t>
                      </a:r>
                      <a:endParaRPr lang="en-US" sz="140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i="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rPr>
                        <a:t>3.95</a:t>
                      </a:r>
                      <a:endParaRPr lang="en-US" sz="1400"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i="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-527</a:t>
                      </a:r>
                      <a:endParaRPr lang="en-US" sz="140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0623893"/>
                  </a:ext>
                </a:extLst>
              </a:tr>
            </a:tbl>
          </a:graphicData>
        </a:graphic>
      </p:graphicFrame>
    </p:spTree>
    <p:extLst>
      <p:ext uri="{BB962C8B-B14F-4D97-AF65-F5344CB8AC3E}">
        <p14:creationId xmlns:p14="http://schemas.microsoft.com/office/powerpoint/2010/main" val="33966259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1833B2-73E3-4B1C-9387-1971623AF765}"/>
              </a:ext>
            </a:extLst>
          </p:cNvPr>
          <p:cNvSpPr/>
          <p:nvPr/>
        </p:nvSpPr>
        <p:spPr>
          <a:xfrm>
            <a:off x="1043608" y="44624"/>
            <a:ext cx="7992888" cy="4207947"/>
          </a:xfrm>
          <a:prstGeom prst="rect">
            <a:avLst/>
          </a:prstGeom>
        </p:spPr>
        <p:txBody>
          <a:bodyPr wrap="square">
            <a:spAutoFit/>
          </a:bodyPr>
          <a:lstStyle/>
          <a:p>
            <a:pPr marL="285750" marR="0" lvl="0" indent="-285750" algn="just">
              <a:lnSpc>
                <a:spcPct val="115000"/>
              </a:lnSpc>
              <a:buFont typeface="Arial" panose="020B0604020202020204" pitchFamily="34" charset="0"/>
              <a:buChar char="•"/>
            </a:pP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There is </a:t>
            </a:r>
            <a:r>
              <a:rPr lang="en-US" b="1" spc="5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close agreement between experimentally determined lattice energies and theoretically calculated lattice energies for alkali metal halides </a:t>
            </a:r>
            <a:r>
              <a:rPr lang="en-US" b="1" spc="5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prove that the assumptions made by Born-</a:t>
            </a:r>
            <a:r>
              <a:rPr lang="en-US" b="1" spc="50" dirty="0" err="1">
                <a:solidFill>
                  <a:srgbClr val="055B19"/>
                </a:solidFill>
                <a:latin typeface="Times New Roman" panose="02020603050405020304" pitchFamily="18" charset="0"/>
                <a:ea typeface="Calibri" panose="020F0502020204030204" pitchFamily="34" charset="0"/>
                <a:cs typeface="Times New Roman" panose="02020603050405020304" pitchFamily="18" charset="0"/>
              </a:rPr>
              <a:t>lande’s</a:t>
            </a:r>
            <a:r>
              <a:rPr lang="en-US" b="1" spc="5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expression are correct</a:t>
            </a:r>
            <a:r>
              <a:rPr lang="en-US" spc="5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a:t>
            </a:r>
          </a:p>
          <a:p>
            <a:pPr marL="342900" marR="0" lvl="0" indent="-342900" algn="just">
              <a:lnSpc>
                <a:spcPct val="115000"/>
              </a:lnSpc>
              <a:buFont typeface="+mj-lt"/>
              <a:buAutoNum type="arabicPeriod" startAt="4"/>
            </a:pP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crystal with high lattice energies usually melt at high temperature and are very hard i.e. lattice energy is favoured by a small inter-ionic distance </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r</a:t>
            </a:r>
            <a:r>
              <a:rPr lang="en-US" b="1" spc="50" baseline="-250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o</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and higher charge on the positive and negative ions </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(Z</a:t>
            </a:r>
            <a:r>
              <a:rPr lang="en-US" b="1" spc="50"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and</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Z</a:t>
            </a:r>
            <a:r>
              <a:rPr lang="en-US" b="1" spc="50"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marL="285750" marR="0" lvl="0" indent="-285750" algn="just">
              <a:lnSpc>
                <a:spcPct val="115000"/>
              </a:lnSpc>
              <a:buFont typeface="Arial" panose="020B0604020202020204" pitchFamily="34" charset="0"/>
              <a:buChar char="•"/>
            </a:pP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There are two opposing factors in the equation. </a:t>
            </a:r>
            <a:r>
              <a:rPr lang="en-US" b="1" spc="5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As the inter-ionic distance (r) increases the lattice energy decreases. </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It is almost impossible to change inter-ionic distance (r) without changing the structure and therefore changing the Madelung constant (A). </a:t>
            </a:r>
          </a:p>
          <a:p>
            <a:pPr marL="285750" marR="0" lvl="0" indent="-285750" algn="just">
              <a:lnSpc>
                <a:spcPct val="115000"/>
              </a:lnSpc>
              <a:buFont typeface="Arial" panose="020B0604020202020204" pitchFamily="34" charset="0"/>
              <a:buChar char="•"/>
            </a:pP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As </a:t>
            </a:r>
            <a:r>
              <a:rPr lang="en-US" b="1" spc="5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Madelung constant (A) increases the lattice energy also increases.</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Hence </a:t>
            </a:r>
            <a:r>
              <a:rPr lang="en-US" b="1" spc="5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the effects of changing (r) and (A) may largely cancel each other. </a:t>
            </a:r>
            <a:endParaRPr lang="en-US" b="1" spc="50"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2B93D772-6C0E-4624-8489-59820255D542}"/>
              </a:ext>
            </a:extLst>
          </p:cNvPr>
          <p:cNvSpPr/>
          <p:nvPr/>
        </p:nvSpPr>
        <p:spPr>
          <a:xfrm>
            <a:off x="899592" y="4149080"/>
            <a:ext cx="7992888" cy="2615203"/>
          </a:xfrm>
          <a:prstGeom prst="rect">
            <a:avLst/>
          </a:prstGeom>
        </p:spPr>
        <p:txBody>
          <a:bodyPr wrap="square">
            <a:spAutoFit/>
          </a:bodyPr>
          <a:lstStyle/>
          <a:p>
            <a:pPr marL="514350" indent="-285750" algn="just">
              <a:lnSpc>
                <a:spcPct val="115000"/>
              </a:lnSpc>
              <a:spcBef>
                <a:spcPts val="600"/>
              </a:spcBef>
              <a:buFont typeface="Arial" panose="020B0604020202020204" pitchFamily="34" charset="0"/>
              <a:buChar char="•"/>
            </a:pPr>
            <a:r>
              <a:rPr lang="en-US" b="1" u="sng" dirty="0" err="1">
                <a:solidFill>
                  <a:srgbClr val="002060"/>
                </a:solidFill>
                <a:latin typeface="Times New Roman" panose="02020603050405020304" pitchFamily="18" charset="0"/>
                <a:cs typeface="Times New Roman" panose="02020603050405020304" pitchFamily="18" charset="0"/>
              </a:rPr>
              <a:t>Explaination</a:t>
            </a:r>
            <a:r>
              <a:rPr lang="en-US" dirty="0">
                <a:solidFill>
                  <a:srgbClr val="002060"/>
                </a:solidFill>
                <a:latin typeface="Times New Roman" panose="02020603050405020304" pitchFamily="18" charset="0"/>
                <a:cs typeface="Times New Roman" panose="02020603050405020304" pitchFamily="18" charset="0"/>
              </a:rPr>
              <a:t>- Consider constant value of n = 9, we may compare the inter-ionic distances for six-coordination :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For a change of coordination number from 6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to 8(</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the inter-ionic distance (r) increases by 3.7%, and the Madelung constants-A (for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1.74756 and for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1.76267) change by only 0. 9%. Hence the change in co-ordination number from 6 to 8 would result decreases in the lattice energy. But according to radius ratio assumptions the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more stable than the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If the co-ordination number decreases from 6 to 4 decreases</a:t>
            </a:r>
            <a:endPar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89003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6675C0-E275-47C8-AF6B-1C3D50BEC5F5}"/>
              </a:ext>
            </a:extLst>
          </p:cNvPr>
          <p:cNvSpPr/>
          <p:nvPr/>
        </p:nvSpPr>
        <p:spPr>
          <a:xfrm>
            <a:off x="1043608" y="44624"/>
            <a:ext cx="7776864" cy="5101397"/>
          </a:xfrm>
          <a:prstGeom prst="rect">
            <a:avLst/>
          </a:prstGeom>
        </p:spPr>
        <p:txBody>
          <a:bodyPr wrap="square">
            <a:spAutoFit/>
          </a:bodyPr>
          <a:lstStyle/>
          <a:p>
            <a:pPr marL="228600" algn="just">
              <a:lnSpc>
                <a:spcPct val="115000"/>
              </a:lnSpc>
              <a:spcBef>
                <a:spcPts val="600"/>
              </a:spcBef>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inter-ionic distance (r) by 4.9%. The decrease in Madelung constants (A) from 6.1% or 6.3% indicate that whether a zinc blende or Wurtzite structure is formed but in either case it more than compensates for the change in inter-ionic distance (r)and in theory co-ordination number 6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ismore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stable than 4 which indicate that four and eight coordinate structures cannot exist therefore six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coordinateNaCl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is more stable. Since ZnS have coordination number 4 while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CsBr</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and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CsI</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have a co-ordination number of 8 this prediction is plainly incorrect. Therefore the mistakes observed in the theoretical assumptions are as</a:t>
            </a:r>
          </a:p>
          <a:p>
            <a:pPr marL="514350" indent="-285750" algn="just">
              <a:lnSpc>
                <a:spcPct val="115000"/>
              </a:lnSpc>
              <a:spcBef>
                <a:spcPts val="600"/>
              </a:spcBef>
              <a:buFont typeface="Wingdings" panose="05000000000000000000" pitchFamily="2" charset="2"/>
              <a:buChar char="Ø"/>
            </a:pP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The value of n was assumed to be 9 but value of n may change from 5 to 12. </a:t>
            </a:r>
          </a:p>
          <a:p>
            <a:pPr marL="514350" indent="-285750" algn="just">
              <a:lnSpc>
                <a:spcPct val="115000"/>
              </a:lnSpc>
              <a:spcBef>
                <a:spcPts val="600"/>
              </a:spcBef>
              <a:buFont typeface="Wingdings" panose="05000000000000000000" pitchFamily="2" charset="2"/>
              <a:buChar char="Ø"/>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The calculation of electrostatic attraction assumes that the ions are point charges.</a:t>
            </a:r>
          </a:p>
          <a:p>
            <a:pPr marL="514350" indent="-285750" algn="just">
              <a:lnSpc>
                <a:spcPct val="115000"/>
              </a:lnSpc>
              <a:spcBef>
                <a:spcPts val="600"/>
              </a:spcBef>
              <a:buFont typeface="Wingdings" panose="05000000000000000000" pitchFamily="2" charset="2"/>
              <a:buChar char="Ø"/>
            </a:pP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There is no reduction in charge because of the interaction (i.e. the bonds are 100% ionic).</a:t>
            </a:r>
          </a:p>
        </p:txBody>
      </p:sp>
      <p:sp>
        <p:nvSpPr>
          <p:cNvPr id="3" name="Rectangle 2">
            <a:extLst>
              <a:ext uri="{FF2B5EF4-FFF2-40B4-BE49-F238E27FC236}">
                <a16:creationId xmlns:a16="http://schemas.microsoft.com/office/drawing/2014/main" id="{F54448A0-730E-43B9-8BDA-04AF54D701FF}"/>
              </a:ext>
            </a:extLst>
          </p:cNvPr>
          <p:cNvSpPr/>
          <p:nvPr/>
        </p:nvSpPr>
        <p:spPr>
          <a:xfrm>
            <a:off x="1043608" y="5036983"/>
            <a:ext cx="7920880" cy="1477328"/>
          </a:xfrm>
          <a:prstGeom prst="rect">
            <a:avLst/>
          </a:prstGeom>
        </p:spPr>
        <p:txBody>
          <a:bodyPr wrap="square">
            <a:spAutoFit/>
          </a:bodyPr>
          <a:lstStyle/>
          <a:p>
            <a:pPr marL="342900" marR="0" lvl="0" indent="-342900" algn="just">
              <a:spcBef>
                <a:spcPts val="0"/>
              </a:spcBef>
              <a:spcAft>
                <a:spcPts val="600"/>
              </a:spcAft>
              <a:buFont typeface="+mj-lt"/>
              <a:buAutoNum type="arabicPeriod" startAt="5"/>
            </a:pP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An ionic crystal having higher lattice energy usually melts at high temperatures i.e. they have higher melting point. Ionic crystals having higher lattice energy are very hard and their hardness is measured on Mohs scale. The lattice energy of ionic crystals is higher due to small inter-ionic </a:t>
            </a:r>
            <a:r>
              <a:rPr lang="en-US" sz="1600"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distance (r) and a higher charge on the ions(Z</a:t>
            </a:r>
            <a:r>
              <a:rPr lang="en-US" sz="1600" spc="50"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and Z</a:t>
            </a:r>
            <a:r>
              <a:rPr lang="en-US" sz="1600" spc="50"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sz="1600"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spc="5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00652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1F628E-D454-486D-836F-6338DEEACA23}"/>
              </a:ext>
            </a:extLst>
          </p:cNvPr>
          <p:cNvSpPr/>
          <p:nvPr/>
        </p:nvSpPr>
        <p:spPr>
          <a:xfrm>
            <a:off x="1043608" y="188640"/>
            <a:ext cx="7848872" cy="6691319"/>
          </a:xfrm>
          <a:prstGeom prst="rect">
            <a:avLst/>
          </a:prstGeom>
        </p:spPr>
        <p:txBody>
          <a:bodyPr wrap="square">
            <a:spAutoFit/>
          </a:bodyPr>
          <a:lstStyle/>
          <a:p>
            <a:pPr>
              <a:lnSpc>
                <a:spcPct val="150000"/>
              </a:lnSpc>
            </a:pP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On the basis of radius ratio considerations, </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structures in fact adopt a </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because the Madelung constant (A) for </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greater than </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shows that </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would gives increased lattice energy than </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However the inter-ionic distances (</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r</a:t>
            </a:r>
            <a:r>
              <a:rPr lang="en-US" spc="50" baseline="-250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o</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will be larger in </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than in </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which will decreases the lattice energy. These two factors work in opposite direction and partly cancel each other. Therefore lattice energy for </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type structure is greater in some ionic crystals while </a:t>
            </a: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type structure is geometrically possible. </a:t>
            </a:r>
          </a:p>
          <a:p>
            <a:pPr>
              <a:lnSpc>
                <a:spcPct val="150000"/>
              </a:lnSpc>
            </a:pPr>
            <a:r>
              <a:rPr lang="en-US"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Eg</a:t>
            </a:r>
            <a:r>
              <a:rPr lang="en-US"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In case of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RbBr</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the radius ratio is close the borderline between co-ordination number = 6 (hence predicts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and co-ordination number = 8 (hence predicts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If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is adopted by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RbBr</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then Madelung constant is greater than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which causes increase in lattice energy by 0.86%. At the same time the inter-ionic distances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r</a:t>
            </a:r>
            <a:r>
              <a:rPr lang="en-US" b="1" spc="50" baseline="-250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o</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in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CsCl</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structure is increased by 3% which causes decrease in the lattice energy by 3%. Therefore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RbBr</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must adopt </a:t>
            </a:r>
            <a:r>
              <a:rPr lang="en-US" b="1" spc="5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b="1" spc="5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type structure.</a:t>
            </a:r>
            <a:endParaRPr lang="en-US" b="1" dirty="0"/>
          </a:p>
        </p:txBody>
      </p:sp>
    </p:spTree>
    <p:extLst>
      <p:ext uri="{BB962C8B-B14F-4D97-AF65-F5344CB8AC3E}">
        <p14:creationId xmlns:p14="http://schemas.microsoft.com/office/powerpoint/2010/main" val="42789087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CFF68D-7F78-4E5C-9C15-09A61F700200}"/>
              </a:ext>
            </a:extLst>
          </p:cNvPr>
          <p:cNvSpPr/>
          <p:nvPr/>
        </p:nvSpPr>
        <p:spPr>
          <a:xfrm>
            <a:off x="1043608" y="44624"/>
            <a:ext cx="7848872" cy="2067233"/>
          </a:xfrm>
          <a:prstGeom prst="rect">
            <a:avLst/>
          </a:prstGeom>
        </p:spPr>
        <p:txBody>
          <a:bodyPr wrap="square">
            <a:spAutoFit/>
          </a:bodyPr>
          <a:lstStyle/>
          <a:p>
            <a:pPr algn="just">
              <a:lnSpc>
                <a:spcPts val="2160"/>
              </a:lnSpc>
            </a:pPr>
            <a:r>
              <a:rPr lang="en-US"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Born-Haber cycle</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The lattice energies of ionic solids can be determined by Born-Haber cycle. This cycle devised by Born and Haber (1919) relates the lattice energy of a crystal to other thermo- chemical data. The lattice energy of ionic salts may be related to several other thermo-chemical quantities by using Born-Haber thermo-chemical cycle.</a:t>
            </a:r>
          </a:p>
          <a:p>
            <a:pPr algn="just">
              <a:lnSpc>
                <a:spcPts val="2160"/>
              </a:lnSpc>
              <a:spcAft>
                <a:spcPts val="100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Consider Born-Haber thermo-chemical cycle for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MXn</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(where n = 1 for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n=2 for MgCl</a:t>
            </a:r>
            <a:r>
              <a:rPr lang="en-US"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and n=3 for AlCl</a:t>
            </a:r>
            <a:r>
              <a:rPr lang="en-US"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3</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etc.)</a:t>
            </a:r>
            <a:endPar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9B9B33C-E1AE-487E-A8F3-47888F6B9184}"/>
              </a:ext>
            </a:extLst>
          </p:cNvPr>
          <p:cNvSpPr/>
          <p:nvPr/>
        </p:nvSpPr>
        <p:spPr>
          <a:xfrm>
            <a:off x="1187624" y="5369781"/>
            <a:ext cx="7704856" cy="1366528"/>
          </a:xfrm>
          <a:prstGeom prst="rect">
            <a:avLst/>
          </a:prstGeom>
        </p:spPr>
        <p:txBody>
          <a:bodyPr wrap="square">
            <a:spAutoFit/>
          </a:bodyPr>
          <a:lstStyle/>
          <a:p>
            <a:pPr algn="just">
              <a:lnSpc>
                <a:spcPct val="115000"/>
              </a:lnSpc>
              <a:spcBef>
                <a:spcPts val="1200"/>
              </a:spcBef>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positive sign indicate that energy is supplied to the system (Energy absorbed by the system).</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60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negative sign indicate that energy is liberated by the system (Energy liberated by the system).</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8DFD0665-0F62-40AE-B526-74A00CC81C3B}"/>
              </a:ext>
            </a:extLst>
          </p:cNvPr>
          <p:cNvPicPr>
            <a:picLocks noChangeAspect="1"/>
          </p:cNvPicPr>
          <p:nvPr/>
        </p:nvPicPr>
        <p:blipFill>
          <a:blip r:embed="rId2"/>
          <a:stretch>
            <a:fillRect/>
          </a:stretch>
        </p:blipFill>
        <p:spPr>
          <a:xfrm>
            <a:off x="1720019" y="2220664"/>
            <a:ext cx="6496050" cy="3019425"/>
          </a:xfrm>
          <a:prstGeom prst="rect">
            <a:avLst/>
          </a:prstGeom>
        </p:spPr>
      </p:pic>
    </p:spTree>
    <p:extLst>
      <p:ext uri="{BB962C8B-B14F-4D97-AF65-F5344CB8AC3E}">
        <p14:creationId xmlns:p14="http://schemas.microsoft.com/office/powerpoint/2010/main" val="25597430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79A84B8-4EC6-411F-99AE-6AB2730AA490}"/>
              </a:ext>
            </a:extLst>
          </p:cNvPr>
          <p:cNvSpPr/>
          <p:nvPr/>
        </p:nvSpPr>
        <p:spPr>
          <a:xfrm>
            <a:off x="899592" y="13202"/>
            <a:ext cx="8244408" cy="3596369"/>
          </a:xfrm>
          <a:prstGeom prst="rect">
            <a:avLst/>
          </a:prstGeom>
        </p:spPr>
        <p:txBody>
          <a:bodyPr wrap="square">
            <a:spAutoFit/>
          </a:bodyPr>
          <a:lstStyle/>
          <a:p>
            <a:pPr marL="342900" marR="0" lvl="0" indent="-342900" algn="just">
              <a:lnSpc>
                <a:spcPct val="115000"/>
              </a:lnSpc>
              <a:spcBef>
                <a:spcPts val="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S</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the energy required for the conversion of one mole of metallic sodium into gaseous sodium atoms is called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sublimation energy</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D</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the amount of energy required to dissociate one mole of gaseous chlorine molecules into gaseous atoms is called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dissociation energy</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I.E.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is the amount of energy required to convert one mole of gaseous sodium atoms into sodium ions in the gaseous state is called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ionization energy</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E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is the amount of energy released when one mole of gaseous chlorine atoms are converted into chloride ions in the gaseous state is called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electron affinity</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U</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the amount of energy released when one mole of solid crystalline compound is formed from gaseous ions of opposite charges is called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lattice energy.</a:t>
            </a:r>
            <a:endParaRPr lang="en-US" sz="1600"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ΔH</a:t>
            </a:r>
            <a:r>
              <a:rPr lang="en-US" b="1" baseline="-2500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f</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standard enthalpy of formation of metal halide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MXn</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(S)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ionic Crystal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NACl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59B60EA1-1AC9-4FC5-A4E0-D9BFE34292A9}"/>
                  </a:ext>
                </a:extLst>
              </p:cNvPr>
              <p:cNvSpPr/>
              <p:nvPr/>
            </p:nvSpPr>
            <p:spPr>
              <a:xfrm>
                <a:off x="1115616" y="3501008"/>
                <a:ext cx="7920880" cy="3718069"/>
              </a:xfrm>
              <a:prstGeom prst="rect">
                <a:avLst/>
              </a:prstGeom>
            </p:spPr>
            <p:txBody>
              <a:bodyPr wrap="square">
                <a:spAutoFit/>
              </a:bodyPr>
              <a:lstStyle/>
              <a:p>
                <a:pPr algn="just">
                  <a:lnSpc>
                    <a:spcPct val="115000"/>
                  </a:lnSpc>
                  <a:spcAft>
                    <a:spcPts val="60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Hess’s law can be stated as</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the enthalpy of formation of ionic solid should be the same irrespective of the fact whether it takes place directly in one step or through a number of steps.”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or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overall energy change in the process depends only on the energy of initial state and final state and not on the route taken.”</a:t>
                </a:r>
                <a:endParaRPr lang="en-US" b="1"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60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According to Hess’s law,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the </a:t>
                </a:r>
                <a:r>
                  <a:rPr lang="en-US" b="1"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ΔH</a:t>
                </a:r>
                <a:r>
                  <a:rPr lang="en-US" b="1" baseline="-25000"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f</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is the algebraic sum of the enthalpy terms involved in the Born-Haber thermo-chemical cycle.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mathematical equation to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calculate </a:t>
                </a:r>
                <a:r>
                  <a:rPr lang="en-US" b="1"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ΔH</a:t>
                </a:r>
                <a:r>
                  <a:rPr lang="en-US" b="1" baseline="-25000"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f</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is given as follows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ΔH</a:t>
                </a:r>
                <a:r>
                  <a:rPr lang="en-US" b="1" baseline="-2500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f</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 S + </a:t>
                </a:r>
                <a14:m>
                  <m:oMath xmlns:m="http://schemas.openxmlformats.org/officeDocument/2006/math">
                    <m:f>
                      <m:fPr>
                        <m:ctrlPr>
                          <a:rPr lang="en-US" b="1" i="1">
                            <a:solidFill>
                              <a:srgbClr val="CC0099"/>
                            </a:solidFill>
                            <a:latin typeface="Cambria Math" panose="02040503050406030204" pitchFamily="18" charset="0"/>
                            <a:ea typeface="Calibri" panose="020F0502020204030204" pitchFamily="34" charset="0"/>
                            <a:cs typeface="Times New Roman" panose="02020603050405020304" pitchFamily="18" charset="0"/>
                          </a:rPr>
                        </m:ctrlPr>
                      </m:fPr>
                      <m:num>
                        <m:r>
                          <a:rPr lang="en-US" b="1" i="1">
                            <a:solidFill>
                              <a:srgbClr val="CC0099"/>
                            </a:solidFill>
                            <a:latin typeface="Cambria Math" panose="02040503050406030204" pitchFamily="18" charset="0"/>
                            <a:ea typeface="Calibri" panose="020F0502020204030204" pitchFamily="34" charset="0"/>
                            <a:cs typeface="Times New Roman" panose="02020603050405020304" pitchFamily="18" charset="0"/>
                          </a:rPr>
                          <m:t>𝒏</m:t>
                        </m:r>
                      </m:num>
                      <m:den>
                        <m:r>
                          <a:rPr lang="en-US" b="1" i="1">
                            <a:solidFill>
                              <a:srgbClr val="CC0099"/>
                            </a:solidFill>
                            <a:latin typeface="Cambria Math" panose="02040503050406030204" pitchFamily="18" charset="0"/>
                            <a:ea typeface="Calibri" panose="020F0502020204030204" pitchFamily="34" charset="0"/>
                            <a:cs typeface="Times New Roman" panose="02020603050405020304" pitchFamily="18" charset="0"/>
                          </a:rPr>
                          <m:t>𝟐</m:t>
                        </m:r>
                      </m:den>
                    </m:f>
                  </m:oMath>
                </a14:m>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 D</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 IE + EA + U</a:t>
                </a:r>
                <a:endParaRPr lang="en-US" dirty="0">
                  <a:solidFill>
                    <a:srgbClr val="CC0099"/>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60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lattice energy (U) of  ionic solids is determined by rearranging above equation , we get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U =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ΔH</a:t>
                </a:r>
                <a:r>
                  <a:rPr lang="en-US" b="1" baseline="-2500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f</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S  –  </a:t>
                </a:r>
                <a14:m>
                  <m:oMath xmlns:m="http://schemas.openxmlformats.org/officeDocument/2006/math">
                    <m:f>
                      <m:fPr>
                        <m:ctrlPr>
                          <a:rPr lang="en-US" b="1" i="1">
                            <a:solidFill>
                              <a:srgbClr val="CC0099"/>
                            </a:solidFill>
                            <a:latin typeface="Cambria Math" panose="02040503050406030204" pitchFamily="18" charset="0"/>
                            <a:ea typeface="Calibri" panose="020F0502020204030204" pitchFamily="34" charset="0"/>
                            <a:cs typeface="Times New Roman" panose="02020603050405020304" pitchFamily="18" charset="0"/>
                          </a:rPr>
                        </m:ctrlPr>
                      </m:fPr>
                      <m:num>
                        <m:r>
                          <a:rPr lang="en-US" b="1" i="1">
                            <a:solidFill>
                              <a:srgbClr val="CC0099"/>
                            </a:solidFill>
                            <a:latin typeface="Cambria Math" panose="02040503050406030204" pitchFamily="18" charset="0"/>
                            <a:ea typeface="Calibri" panose="020F0502020204030204" pitchFamily="34" charset="0"/>
                            <a:cs typeface="Times New Roman" panose="02020603050405020304" pitchFamily="18" charset="0"/>
                          </a:rPr>
                          <m:t>𝒏</m:t>
                        </m:r>
                      </m:num>
                      <m:den>
                        <m:r>
                          <a:rPr lang="en-US" b="1" i="1">
                            <a:solidFill>
                              <a:srgbClr val="CC0099"/>
                            </a:solidFill>
                            <a:latin typeface="Cambria Math" panose="02040503050406030204" pitchFamily="18" charset="0"/>
                            <a:ea typeface="Calibri" panose="020F0502020204030204" pitchFamily="34" charset="0"/>
                            <a:cs typeface="Times New Roman" panose="02020603050405020304" pitchFamily="18" charset="0"/>
                          </a:rPr>
                          <m:t>𝟐</m:t>
                        </m:r>
                      </m:den>
                    </m:f>
                  </m:oMath>
                </a14:m>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 D</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 IE – EA</a:t>
                </a:r>
                <a:endPar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600"/>
                  </a:spcAft>
                </a:pPr>
                <a:endPar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59B60EA1-1AC9-4FC5-A4E0-D9BFE34292A9}"/>
                  </a:ext>
                </a:extLst>
              </p:cNvPr>
              <p:cNvSpPr>
                <a:spLocks noRot="1" noChangeAspect="1" noMove="1" noResize="1" noEditPoints="1" noAdjustHandles="1" noChangeArrowheads="1" noChangeShapeType="1" noTextEdit="1"/>
              </p:cNvSpPr>
              <p:nvPr/>
            </p:nvSpPr>
            <p:spPr>
              <a:xfrm>
                <a:off x="1115616" y="3501008"/>
                <a:ext cx="7920880" cy="3718069"/>
              </a:xfrm>
              <a:prstGeom prst="rect">
                <a:avLst/>
              </a:prstGeom>
              <a:blipFill>
                <a:blip r:embed="rId2"/>
                <a:stretch>
                  <a:fillRect l="-616" t="-328" r="-770"/>
                </a:stretch>
              </a:blipFill>
            </p:spPr>
            <p:txBody>
              <a:bodyPr/>
              <a:lstStyle/>
              <a:p>
                <a:r>
                  <a:rPr lang="en-US">
                    <a:noFill/>
                  </a:rPr>
                  <a:t> </a:t>
                </a:r>
              </a:p>
            </p:txBody>
          </p:sp>
        </mc:Fallback>
      </mc:AlternateContent>
    </p:spTree>
    <p:extLst>
      <p:ext uri="{BB962C8B-B14F-4D97-AF65-F5344CB8AC3E}">
        <p14:creationId xmlns:p14="http://schemas.microsoft.com/office/powerpoint/2010/main" val="27895377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B2478-649E-42E9-A082-8682C757B3EB}"/>
              </a:ext>
            </a:extLst>
          </p:cNvPr>
          <p:cNvSpPr/>
          <p:nvPr/>
        </p:nvSpPr>
        <p:spPr>
          <a:xfrm>
            <a:off x="1041474" y="31543"/>
            <a:ext cx="8100392" cy="1754326"/>
          </a:xfrm>
          <a:prstGeom prst="rect">
            <a:avLst/>
          </a:prstGeom>
        </p:spPr>
        <p:txBody>
          <a:bodyPr wrap="square">
            <a:spAutoFit/>
          </a:bodyPr>
          <a:lstStyle/>
          <a:p>
            <a:pPr lvl="0" algn="just" eaLnBrk="0" fontAlgn="base" hangingPunct="0">
              <a:spcBef>
                <a:spcPct val="0"/>
              </a:spcBef>
              <a:spcAft>
                <a:spcPct val="0"/>
              </a:spcAft>
              <a:tabLst>
                <a:tab pos="722313" algn="l"/>
                <a:tab pos="2657475" algn="l"/>
              </a:tabLst>
            </a:pPr>
            <a:r>
              <a:rPr lang="en-US" altLang="en-US"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Born-Haber cycle for </a:t>
            </a:r>
            <a:r>
              <a:rPr lang="en-US" altLang="en-US" b="1" u="sng"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altLang="en-US"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ionic compound (Experimental Determination of Lattice ·Energy for </a:t>
            </a:r>
            <a:r>
              <a:rPr lang="en-US" altLang="en-US" b="1" u="sng"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altLang="en-US"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alt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The direct experimental determination of lattice energies is difficult but lattice energies are determined indirectly with the help of a thermo-chemical cyclic process known as Born-Haber cycle.</a:t>
            </a:r>
            <a:endParaRPr lang="en-US" altLang="en-US" dirty="0">
              <a:solidFill>
                <a:srgbClr val="002060"/>
              </a:solidFill>
              <a:latin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tabLst>
                <a:tab pos="722313" algn="l"/>
                <a:tab pos="2657475" algn="l"/>
              </a:tabLst>
            </a:pP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The various steps involved in the formation of </a:t>
            </a:r>
            <a:r>
              <a:rPr lang="en-US" altLang="en-US"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NaCl</a:t>
            </a: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(s) in crystalline state are as follows </a:t>
            </a:r>
          </a:p>
        </p:txBody>
      </p:sp>
      <p:pic>
        <p:nvPicPr>
          <p:cNvPr id="3" name="Picture 2">
            <a:extLst>
              <a:ext uri="{FF2B5EF4-FFF2-40B4-BE49-F238E27FC236}">
                <a16:creationId xmlns:a16="http://schemas.microsoft.com/office/drawing/2014/main" id="{17C94815-E682-4529-95BC-A0102C5EC9E2}"/>
              </a:ext>
            </a:extLst>
          </p:cNvPr>
          <p:cNvPicPr>
            <a:picLocks noChangeAspect="1"/>
          </p:cNvPicPr>
          <p:nvPr/>
        </p:nvPicPr>
        <p:blipFill>
          <a:blip r:embed="rId2"/>
          <a:stretch>
            <a:fillRect/>
          </a:stretch>
        </p:blipFill>
        <p:spPr>
          <a:xfrm>
            <a:off x="1475656" y="1775209"/>
            <a:ext cx="6492240" cy="3086279"/>
          </a:xfrm>
          <a:prstGeom prst="rect">
            <a:avLst/>
          </a:prstGeom>
        </p:spPr>
      </p:pic>
      <p:sp>
        <p:nvSpPr>
          <p:cNvPr id="4" name="Rectangle 3">
            <a:extLst>
              <a:ext uri="{FF2B5EF4-FFF2-40B4-BE49-F238E27FC236}">
                <a16:creationId xmlns:a16="http://schemas.microsoft.com/office/drawing/2014/main" id="{CAE8F15A-298A-4892-94FA-C02AB6DCA66E}"/>
              </a:ext>
            </a:extLst>
          </p:cNvPr>
          <p:cNvSpPr/>
          <p:nvPr/>
        </p:nvSpPr>
        <p:spPr>
          <a:xfrm>
            <a:off x="1041474" y="5013176"/>
            <a:ext cx="7923014" cy="923330"/>
          </a:xfrm>
          <a:prstGeom prst="rect">
            <a:avLst/>
          </a:prstGeom>
        </p:spPr>
        <p:txBody>
          <a:bodyPr wrap="square">
            <a:spAutoFit/>
          </a:bodyPr>
          <a:lstStyle/>
          <a:p>
            <a:pPr algn="just" eaLnBrk="0" fontAlgn="base" hangingPunct="0">
              <a:spcBef>
                <a:spcPct val="0"/>
              </a:spcBef>
              <a:spcAft>
                <a:spcPct val="0"/>
              </a:spcAft>
              <a:tabLst>
                <a:tab pos="722313" algn="l"/>
                <a:tab pos="2657475" algn="l"/>
              </a:tabLst>
            </a:pPr>
            <a:r>
              <a:rPr lang="en-US" altLang="en-US" b="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Conversion of Metallic Sodium into Gaseous Sodium Atoms</a:t>
            </a: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The energy required for the conversion of one mole of metallic sodium into gaseous sodium atoms is called sublimation energy. It is represented by S.</a:t>
            </a:r>
            <a:endParaRPr lang="en-US" altLang="en-US" dirty="0">
              <a:solidFill>
                <a:srgbClr val="002060"/>
              </a:solidFill>
              <a:latin typeface="Times New Roman" panose="02020603050405020304" pitchFamily="18"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80816AC3-1A12-4675-A396-EEF172DADCCA}"/>
              </a:ext>
            </a:extLst>
          </p:cNvPr>
          <p:cNvGraphicFramePr>
            <a:graphicFrameLocks noGrp="1"/>
          </p:cNvGraphicFramePr>
          <p:nvPr>
            <p:extLst>
              <p:ext uri="{D42A27DB-BD31-4B8C-83A1-F6EECF244321}">
                <p14:modId xmlns:p14="http://schemas.microsoft.com/office/powerpoint/2010/main" val="2207757684"/>
              </p:ext>
            </p:extLst>
          </p:nvPr>
        </p:nvGraphicFramePr>
        <p:xfrm>
          <a:off x="1341995" y="5991229"/>
          <a:ext cx="7499350" cy="225743"/>
        </p:xfrm>
        <a:graphic>
          <a:graphicData uri="http://schemas.openxmlformats.org/drawingml/2006/table">
            <a:tbl>
              <a:tblPr firstRow="1" firstCol="1" bandRow="1">
                <a:tableStyleId>{2D5ABB26-0587-4C30-8999-92F81FD0307C}</a:tableStyleId>
              </a:tblPr>
              <a:tblGrid>
                <a:gridCol w="3749675">
                  <a:extLst>
                    <a:ext uri="{9D8B030D-6E8A-4147-A177-3AD203B41FA5}">
                      <a16:colId xmlns:a16="http://schemas.microsoft.com/office/drawing/2014/main" val="2846619421"/>
                    </a:ext>
                  </a:extLst>
                </a:gridCol>
                <a:gridCol w="3749675">
                  <a:extLst>
                    <a:ext uri="{9D8B030D-6E8A-4147-A177-3AD203B41FA5}">
                      <a16:colId xmlns:a16="http://schemas.microsoft.com/office/drawing/2014/main" val="1183565007"/>
                    </a:ext>
                  </a:extLst>
                </a:gridCol>
              </a:tblGrid>
              <a:tr h="0">
                <a:tc>
                  <a:txBody>
                    <a:bodyPr/>
                    <a:lstStyle/>
                    <a:p>
                      <a:pPr marL="0" marR="8890">
                        <a:lnSpc>
                          <a:spcPct val="115000"/>
                        </a:lnSpc>
                        <a:spcBef>
                          <a:spcPts val="260"/>
                        </a:spcBef>
                        <a:spcAft>
                          <a:spcPts val="0"/>
                        </a:spcAft>
                      </a:pPr>
                      <a:r>
                        <a:rPr lang="en-US" sz="1400" b="1" dirty="0">
                          <a:solidFill>
                            <a:srgbClr val="CC0099"/>
                          </a:solidFill>
                          <a:effectLst/>
                          <a:latin typeface="Times New Roman" panose="02020603050405020304" pitchFamily="18" charset="0"/>
                          <a:cs typeface="Times New Roman" panose="02020603050405020304" pitchFamily="18" charset="0"/>
                        </a:rPr>
                        <a:t>Na</a:t>
                      </a:r>
                      <a:r>
                        <a:rPr lang="en-US" sz="1400" b="1" baseline="-25000" dirty="0">
                          <a:solidFill>
                            <a:srgbClr val="CC0099"/>
                          </a:solidFill>
                          <a:effectLst/>
                          <a:latin typeface="Times New Roman" panose="02020603050405020304" pitchFamily="18" charset="0"/>
                          <a:cs typeface="Times New Roman" panose="02020603050405020304" pitchFamily="18" charset="0"/>
                        </a:rPr>
                        <a:t>(s)</a:t>
                      </a:r>
                      <a:r>
                        <a:rPr lang="en-US" sz="1400" b="1" dirty="0">
                          <a:solidFill>
                            <a:srgbClr val="CC0099"/>
                          </a:solidFill>
                          <a:effectLst/>
                          <a:latin typeface="Times New Roman" panose="02020603050405020304" pitchFamily="18" charset="0"/>
                          <a:cs typeface="Times New Roman" panose="02020603050405020304" pitchFamily="18" charset="0"/>
                        </a:rPr>
                        <a:t> + S             Na</a:t>
                      </a:r>
                      <a:r>
                        <a:rPr lang="en-US" sz="1400" b="1" baseline="-25000" dirty="0">
                          <a:solidFill>
                            <a:srgbClr val="CC0099"/>
                          </a:solidFill>
                          <a:effectLst/>
                          <a:latin typeface="Times New Roman" panose="02020603050405020304" pitchFamily="18" charset="0"/>
                          <a:cs typeface="Times New Roman" panose="02020603050405020304" pitchFamily="18" charset="0"/>
                        </a:rPr>
                        <a:t>(g)</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600"/>
                        </a:spcAft>
                        <a:tabLst>
                          <a:tab pos="721995" algn="l"/>
                          <a:tab pos="2657475" algn="l"/>
                        </a:tabLst>
                      </a:pPr>
                      <a:r>
                        <a:rPr lang="en-US" sz="1400" b="1" dirty="0">
                          <a:solidFill>
                            <a:srgbClr val="CC0099"/>
                          </a:solidFill>
                          <a:effectLst/>
                          <a:latin typeface="Times New Roman" panose="02020603050405020304" pitchFamily="18" charset="0"/>
                          <a:cs typeface="Times New Roman" panose="02020603050405020304" pitchFamily="18" charset="0"/>
                        </a:rPr>
                        <a:t>S = Sublimation energy</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16309260"/>
                  </a:ext>
                </a:extLst>
              </a:tr>
            </a:tbl>
          </a:graphicData>
        </a:graphic>
      </p:graphicFrame>
      <p:cxnSp>
        <p:nvCxnSpPr>
          <p:cNvPr id="8" name="Straight Arrow Connector 7">
            <a:extLst>
              <a:ext uri="{FF2B5EF4-FFF2-40B4-BE49-F238E27FC236}">
                <a16:creationId xmlns:a16="http://schemas.microsoft.com/office/drawing/2014/main" id="{97E0083D-7AAF-49E3-B72D-FFE1FC90017B}"/>
              </a:ext>
            </a:extLst>
          </p:cNvPr>
          <p:cNvCxnSpPr/>
          <p:nvPr/>
        </p:nvCxnSpPr>
        <p:spPr>
          <a:xfrm>
            <a:off x="2051720" y="6093296"/>
            <a:ext cx="50405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999308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195952-952F-4BB6-93F3-BF33075378A4}"/>
              </a:ext>
            </a:extLst>
          </p:cNvPr>
          <p:cNvSpPr/>
          <p:nvPr/>
        </p:nvSpPr>
        <p:spPr>
          <a:xfrm>
            <a:off x="1043608" y="1674088"/>
            <a:ext cx="7848872" cy="5355312"/>
          </a:xfrm>
          <a:prstGeom prst="rect">
            <a:avLst/>
          </a:prstGeom>
        </p:spPr>
        <p:txBody>
          <a:bodyPr wrap="square">
            <a:spAutoFit/>
          </a:bodyPr>
          <a:lstStyle/>
          <a:p>
            <a:pPr lvl="0" algn="just" eaLnBrk="0" fontAlgn="base" hangingPunct="0">
              <a:spcBef>
                <a:spcPct val="0"/>
              </a:spcBef>
              <a:spcAft>
                <a:spcPct val="0"/>
              </a:spcAft>
              <a:buFontTx/>
              <a:buChar char="•"/>
              <a:tabLst>
                <a:tab pos="722313" algn="l"/>
                <a:tab pos="2657475" algn="l"/>
              </a:tabLst>
            </a:pPr>
            <a:r>
              <a:rPr lang="en-US" altLang="en-US" b="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Conversion of Gaseous Sodium Atoms into Sodium Ions</a:t>
            </a: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The amount of energy required to convert one mole of gaseous sodium atoms into sodium ions in the gaseous state is called ionization energy. This may be represented by IE.</a:t>
            </a:r>
          </a:p>
          <a:p>
            <a:pPr lvl="0" algn="just" eaLnBrk="0" fontAlgn="base" hangingPunct="0">
              <a:spcBef>
                <a:spcPct val="0"/>
              </a:spcBef>
              <a:spcAft>
                <a:spcPct val="0"/>
              </a:spcAft>
              <a:tabLst>
                <a:tab pos="722313" algn="l"/>
                <a:tab pos="2657475" algn="l"/>
              </a:tabLst>
            </a:pP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altLang="en-US" dirty="0">
              <a:solidFill>
                <a:srgbClr val="002060"/>
              </a:solidFill>
              <a:latin typeface="Times New Roman" panose="02020603050405020304" pitchFamily="18" charset="0"/>
              <a:cs typeface="Times New Roman" panose="02020603050405020304" pitchFamily="18" charset="0"/>
            </a:endParaRPr>
          </a:p>
          <a:p>
            <a:pPr lvl="0" algn="just" eaLnBrk="0" fontAlgn="base" hangingPunct="0">
              <a:spcBef>
                <a:spcPct val="0"/>
              </a:spcBef>
              <a:spcAft>
                <a:spcPct val="0"/>
              </a:spcAft>
              <a:buFontTx/>
              <a:buChar char="•"/>
              <a:tabLst>
                <a:tab pos="722313" algn="l"/>
                <a:tab pos="2657475" algn="l"/>
              </a:tabLst>
            </a:pPr>
            <a:r>
              <a:rPr lang="en-US" altLang="en-US" b="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Conversion of Gaseous Chlorine Atoms into Chloride Ions</a:t>
            </a: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The amount of energy released when one mole of gaseous chlorine atoms are converted into chloride ions in the gaseous state is called electron affinity. It is represented by EA. 	</a:t>
            </a:r>
            <a:endParaRPr lang="en-US" altLang="en-US" dirty="0">
              <a:solidFill>
                <a:srgbClr val="002060"/>
              </a:solidFill>
              <a:latin typeface="Times New Roman" panose="02020603050405020304" pitchFamily="18" charset="0"/>
              <a:cs typeface="Times New Roman" panose="02020603050405020304" pitchFamily="18" charset="0"/>
            </a:endParaRPr>
          </a:p>
          <a:p>
            <a:pPr lvl="0" algn="just" eaLnBrk="0" fontAlgn="base" hangingPunct="0">
              <a:spcBef>
                <a:spcPct val="0"/>
              </a:spcBef>
              <a:spcAft>
                <a:spcPct val="0"/>
              </a:spcAft>
              <a:buFontTx/>
              <a:buChar char="•"/>
              <a:tabLst>
                <a:tab pos="722313" algn="l"/>
                <a:tab pos="2657475" algn="l"/>
              </a:tabLst>
            </a:pPr>
            <a:r>
              <a:rPr lang="en-US" altLang="en-US" b="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Combination of Gaseous Ions to form a Solid Crystal</a:t>
            </a: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This step involves the combination of gaseous Na</a:t>
            </a:r>
            <a:r>
              <a:rPr lang="en-US" altLang="en-US" baseline="30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and Cl</a:t>
            </a:r>
            <a:r>
              <a:rPr lang="en-US" altLang="en-US" baseline="30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ions to give one mole of sodium chloride crystal. The amount of energy released when one mole of solid crystalline compound is formed from gaseous ions of opposite charges is called lattice energy. It is denoted by U. </a:t>
            </a:r>
            <a:endParaRPr lang="en-US" altLang="en-US" dirty="0">
              <a:solidFill>
                <a:srgbClr val="002060"/>
              </a:solidFill>
              <a:latin typeface="Times New Roman" panose="02020603050405020304" pitchFamily="18" charset="0"/>
              <a:cs typeface="Times New Roman" panose="02020603050405020304" pitchFamily="18" charset="0"/>
            </a:endParaRPr>
          </a:p>
          <a:p>
            <a:pPr lvl="0" algn="just" eaLnBrk="0" fontAlgn="base" hangingPunct="0">
              <a:spcBef>
                <a:spcPct val="0"/>
              </a:spcBef>
              <a:spcAft>
                <a:spcPct val="0"/>
              </a:spcAft>
              <a:tabLst>
                <a:tab pos="722313" algn="l"/>
                <a:tab pos="2657475" algn="l"/>
              </a:tabLst>
            </a:pP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The overall change may be represented as </a:t>
            </a:r>
            <a:endParaRPr lang="en-US" altLang="en-US" dirty="0">
              <a:solidFill>
                <a:srgbClr val="002060"/>
              </a:solidFill>
              <a:latin typeface="Times New Roman" panose="02020603050405020304" pitchFamily="18" charset="0"/>
              <a:cs typeface="Times New Roman" panose="02020603050405020304" pitchFamily="18" charset="0"/>
            </a:endParaRPr>
          </a:p>
          <a:p>
            <a:pPr lvl="0" algn="just" eaLnBrk="0" fontAlgn="base" hangingPunct="0">
              <a:spcBef>
                <a:spcPct val="0"/>
              </a:spcBef>
              <a:spcAft>
                <a:spcPct val="0"/>
              </a:spcAft>
              <a:tabLst>
                <a:tab pos="722313" algn="l"/>
                <a:tab pos="2657475" algn="l"/>
              </a:tabLst>
            </a:pP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The enthalpy change for this reaction is called </a:t>
            </a:r>
            <a:r>
              <a:rPr lang="en-US" alt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enthalpy of formation of sodium chloride </a:t>
            </a: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and may be denoted as </a:t>
            </a:r>
            <a:r>
              <a:rPr lang="en-US" altLang="en-US" b="1" dirty="0" err="1">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ΔH</a:t>
            </a:r>
            <a:r>
              <a:rPr lang="en-US" altLang="en-US" b="1" baseline="-30000" dirty="0" err="1">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f</a:t>
            </a:r>
            <a:r>
              <a:rPr lang="en-US" alt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altLang="en-US" b="1" dirty="0">
              <a:solidFill>
                <a:srgbClr val="CC0099"/>
              </a:solidFill>
              <a:latin typeface="Times New Roman" panose="02020603050405020304" pitchFamily="18" charset="0"/>
              <a:cs typeface="Times New Roman" panose="02020603050405020304" pitchFamily="18" charset="0"/>
            </a:endParaRPr>
          </a:p>
          <a:p>
            <a:pPr lvl="0" algn="just" eaLnBrk="0" fontAlgn="base" hangingPunct="0">
              <a:spcBef>
                <a:spcPct val="0"/>
              </a:spcBef>
              <a:spcAft>
                <a:spcPct val="0"/>
              </a:spcAft>
              <a:tabLst>
                <a:tab pos="722313" algn="l"/>
                <a:tab pos="2657475" algn="l"/>
              </a:tabLst>
            </a:pP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These various steps may be represented in the form of Bern-Haber cycle as shown in following figure</a:t>
            </a:r>
            <a:endParaRPr lang="en-US" altLang="en-US" dirty="0">
              <a:solidFill>
                <a:srgbClr val="002060"/>
              </a:solidFill>
              <a:latin typeface="Times New Roman" panose="02020603050405020304" pitchFamily="18" charset="0"/>
              <a:cs typeface="Times New Roman" panose="02020603050405020304" pitchFamily="18" charset="0"/>
            </a:endParaRPr>
          </a:p>
          <a:p>
            <a:pPr lvl="0" algn="just" eaLnBrk="0" fontAlgn="base" hangingPunct="0">
              <a:spcBef>
                <a:spcPct val="0"/>
              </a:spcBef>
              <a:spcAft>
                <a:spcPct val="0"/>
              </a:spcAft>
              <a:tabLst>
                <a:tab pos="722313" algn="l"/>
                <a:tab pos="2657475" algn="l"/>
              </a:tabLst>
            </a:pPr>
            <a:r>
              <a:rPr lang="en-US" alt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Consider Born-Haber thermo-chemical cycle for </a:t>
            </a:r>
            <a:r>
              <a:rPr lang="en-US" alt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alt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(where n = 1)</a:t>
            </a:r>
            <a:endParaRPr lang="en-US" altLang="en-US" dirty="0">
              <a:solidFill>
                <a:srgbClr val="00206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E1A7F94A-D614-4E64-93EC-110E9ADBDF32}"/>
              </a:ext>
            </a:extLst>
          </p:cNvPr>
          <p:cNvSpPr/>
          <p:nvPr/>
        </p:nvSpPr>
        <p:spPr>
          <a:xfrm>
            <a:off x="1043608" y="-22840"/>
            <a:ext cx="7992888" cy="2031325"/>
          </a:xfrm>
          <a:prstGeom prst="rect">
            <a:avLst/>
          </a:prstGeom>
        </p:spPr>
        <p:txBody>
          <a:bodyPr wrap="square">
            <a:spAutoFit/>
          </a:bodyPr>
          <a:lstStyle/>
          <a:p>
            <a:pPr lvl="0" algn="just" eaLnBrk="0" fontAlgn="base" hangingPunct="0">
              <a:spcBef>
                <a:spcPct val="0"/>
              </a:spcBef>
              <a:spcAft>
                <a:spcPct val="0"/>
              </a:spcAft>
              <a:buFontTx/>
              <a:buChar char="•"/>
              <a:tabLst>
                <a:tab pos="722313" algn="l"/>
                <a:tab pos="2657475" algn="l"/>
              </a:tabLst>
            </a:pPr>
            <a:r>
              <a:rPr lang="en-US" altLang="en-US" b="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Dissociation of Gaseous Chlorine Molecules into Gaseous Chlorine Atoms</a:t>
            </a: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This step involves the dissociation of gaseous chlorine molecules into gaseous chlorine atoms. The amount of energy required to dissociate one mole of gaseous chlorine molecules into gaseous atoms is called dissociation energy. It is represented by D.</a:t>
            </a:r>
            <a:endParaRPr lang="en-US" altLang="en-US" dirty="0">
              <a:solidFill>
                <a:srgbClr val="002060"/>
              </a:solidFill>
              <a:latin typeface="Times New Roman" panose="02020603050405020304" pitchFamily="18" charset="0"/>
              <a:cs typeface="Times New Roman" panose="02020603050405020304" pitchFamily="18" charset="0"/>
            </a:endParaRPr>
          </a:p>
          <a:p>
            <a:pPr lvl="0" algn="just" eaLnBrk="0" fontAlgn="base" hangingPunct="0">
              <a:spcBef>
                <a:spcPct val="0"/>
              </a:spcBef>
              <a:spcAft>
                <a:spcPct val="0"/>
              </a:spcAft>
              <a:tabLst>
                <a:tab pos="722313" algn="l"/>
                <a:tab pos="2657475" algn="l"/>
              </a:tabLst>
            </a:pPr>
            <a:r>
              <a:rPr lang="en-US" alt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Evidently, the energy required to produce one mole of gaseous chlorine atoms would be D/2. </a:t>
            </a:r>
          </a:p>
          <a:p>
            <a:pPr lvl="0" algn="just" eaLnBrk="0" fontAlgn="base" hangingPunct="0">
              <a:spcBef>
                <a:spcPct val="0"/>
              </a:spcBef>
              <a:spcAft>
                <a:spcPct val="0"/>
              </a:spcAft>
              <a:tabLst>
                <a:tab pos="722313" algn="l"/>
                <a:tab pos="2657475" algn="l"/>
              </a:tabLst>
            </a:pPr>
            <a:endParaRPr lang="en-US" altLang="en-US" dirty="0">
              <a:solidFill>
                <a:srgbClr val="002060"/>
              </a:solidFill>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54FE8389-40CD-4821-BF49-9FA6E41DA5E9}"/>
              </a:ext>
            </a:extLst>
          </p:cNvPr>
          <p:cNvGraphicFramePr>
            <a:graphicFrameLocks noGrp="1"/>
          </p:cNvGraphicFramePr>
          <p:nvPr>
            <p:extLst>
              <p:ext uri="{D42A27DB-BD31-4B8C-83A1-F6EECF244321}">
                <p14:modId xmlns:p14="http://schemas.microsoft.com/office/powerpoint/2010/main" val="2264436237"/>
              </p:ext>
            </p:extLst>
          </p:nvPr>
        </p:nvGraphicFramePr>
        <p:xfrm>
          <a:off x="1871192" y="1463776"/>
          <a:ext cx="7272808" cy="225743"/>
        </p:xfrm>
        <a:graphic>
          <a:graphicData uri="http://schemas.openxmlformats.org/drawingml/2006/table">
            <a:tbl>
              <a:tblPr firstRow="1" firstCol="1" bandRow="1">
                <a:tableStyleId>{2D5ABB26-0587-4C30-8999-92F81FD0307C}</a:tableStyleId>
              </a:tblPr>
              <a:tblGrid>
                <a:gridCol w="5251937">
                  <a:extLst>
                    <a:ext uri="{9D8B030D-6E8A-4147-A177-3AD203B41FA5}">
                      <a16:colId xmlns:a16="http://schemas.microsoft.com/office/drawing/2014/main" val="1147194456"/>
                    </a:ext>
                  </a:extLst>
                </a:gridCol>
                <a:gridCol w="2020871">
                  <a:extLst>
                    <a:ext uri="{9D8B030D-6E8A-4147-A177-3AD203B41FA5}">
                      <a16:colId xmlns:a16="http://schemas.microsoft.com/office/drawing/2014/main" val="754816324"/>
                    </a:ext>
                  </a:extLst>
                </a:gridCol>
              </a:tblGrid>
              <a:tr h="0">
                <a:tc>
                  <a:txBody>
                    <a:bodyPr/>
                    <a:lstStyle/>
                    <a:p>
                      <a:pPr marL="0" marR="8890">
                        <a:lnSpc>
                          <a:spcPct val="115000"/>
                        </a:lnSpc>
                        <a:spcBef>
                          <a:spcPts val="260"/>
                        </a:spcBef>
                        <a:spcAft>
                          <a:spcPts val="0"/>
                        </a:spcAft>
                      </a:pPr>
                      <a:r>
                        <a:rPr lang="en-US" sz="1400" b="1">
                          <a:solidFill>
                            <a:srgbClr val="CC0099"/>
                          </a:solidFill>
                          <a:effectLst/>
                          <a:latin typeface="Times New Roman" panose="02020603050405020304" pitchFamily="18" charset="0"/>
                          <a:cs typeface="Times New Roman" panose="02020603050405020304" pitchFamily="18" charset="0"/>
                        </a:rPr>
                        <a:t>Cl</a:t>
                      </a:r>
                      <a:r>
                        <a:rPr lang="en-US" sz="1400" b="1" baseline="-25000">
                          <a:solidFill>
                            <a:srgbClr val="CC0099"/>
                          </a:solidFill>
                          <a:effectLst/>
                          <a:latin typeface="Times New Roman" panose="02020603050405020304" pitchFamily="18" charset="0"/>
                          <a:cs typeface="Times New Roman" panose="02020603050405020304" pitchFamily="18" charset="0"/>
                        </a:rPr>
                        <a:t>2(g)</a:t>
                      </a:r>
                      <a:r>
                        <a:rPr lang="en-US" sz="1400" b="1">
                          <a:solidFill>
                            <a:srgbClr val="CC0099"/>
                          </a:solidFill>
                          <a:effectLst/>
                          <a:latin typeface="Times New Roman" panose="02020603050405020304" pitchFamily="18" charset="0"/>
                          <a:cs typeface="Times New Roman" panose="02020603050405020304" pitchFamily="18" charset="0"/>
                        </a:rPr>
                        <a:t> +  D            2 Cl </a:t>
                      </a:r>
                      <a:r>
                        <a:rPr lang="en-US" sz="1400" b="1" baseline="-25000">
                          <a:solidFill>
                            <a:srgbClr val="CC0099"/>
                          </a:solidFill>
                          <a:effectLst/>
                          <a:latin typeface="Times New Roman" panose="02020603050405020304" pitchFamily="18" charset="0"/>
                          <a:cs typeface="Times New Roman" panose="02020603050405020304" pitchFamily="18" charset="0"/>
                        </a:rPr>
                        <a:t>(g)</a:t>
                      </a:r>
                      <a:endParaRPr lang="en-US" sz="1400" b="1">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600"/>
                        </a:spcAft>
                        <a:tabLst>
                          <a:tab pos="721995" algn="l"/>
                          <a:tab pos="2657475" algn="l"/>
                        </a:tabLst>
                      </a:pPr>
                      <a:r>
                        <a:rPr lang="en-US" sz="1400" b="1" dirty="0">
                          <a:solidFill>
                            <a:srgbClr val="CC0099"/>
                          </a:solidFill>
                          <a:effectLst/>
                          <a:latin typeface="Times New Roman" panose="02020603050405020304" pitchFamily="18" charset="0"/>
                          <a:cs typeface="Times New Roman" panose="02020603050405020304" pitchFamily="18" charset="0"/>
                        </a:rPr>
                        <a:t>D = Dissociation energy</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5148748"/>
                  </a:ext>
                </a:extLst>
              </a:tr>
            </a:tbl>
          </a:graphicData>
        </a:graphic>
      </p:graphicFrame>
      <p:cxnSp>
        <p:nvCxnSpPr>
          <p:cNvPr id="5" name="Straight Arrow Connector 4">
            <a:extLst>
              <a:ext uri="{FF2B5EF4-FFF2-40B4-BE49-F238E27FC236}">
                <a16:creationId xmlns:a16="http://schemas.microsoft.com/office/drawing/2014/main" id="{29CB0F52-72CF-4410-A47D-9128E05D19F8}"/>
              </a:ext>
            </a:extLst>
          </p:cNvPr>
          <p:cNvCxnSpPr/>
          <p:nvPr/>
        </p:nvCxnSpPr>
        <p:spPr>
          <a:xfrm>
            <a:off x="2051720" y="6093296"/>
            <a:ext cx="50405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3C3F77FB-0BCF-467B-B80E-0A056EAD262C}"/>
              </a:ext>
            </a:extLst>
          </p:cNvPr>
          <p:cNvCxnSpPr/>
          <p:nvPr/>
        </p:nvCxnSpPr>
        <p:spPr>
          <a:xfrm>
            <a:off x="2699792" y="1556792"/>
            <a:ext cx="43204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8" name="Table 7">
            <a:extLst>
              <a:ext uri="{FF2B5EF4-FFF2-40B4-BE49-F238E27FC236}">
                <a16:creationId xmlns:a16="http://schemas.microsoft.com/office/drawing/2014/main" id="{93DA5E70-E5B6-4D1B-9023-426427B4F924}"/>
              </a:ext>
            </a:extLst>
          </p:cNvPr>
          <p:cNvGraphicFramePr>
            <a:graphicFrameLocks noGrp="1"/>
          </p:cNvGraphicFramePr>
          <p:nvPr>
            <p:extLst>
              <p:ext uri="{D42A27DB-BD31-4B8C-83A1-F6EECF244321}">
                <p14:modId xmlns:p14="http://schemas.microsoft.com/office/powerpoint/2010/main" val="2152422537"/>
              </p:ext>
            </p:extLst>
          </p:nvPr>
        </p:nvGraphicFramePr>
        <p:xfrm>
          <a:off x="1218369" y="2636912"/>
          <a:ext cx="7499350" cy="225743"/>
        </p:xfrm>
        <a:graphic>
          <a:graphicData uri="http://schemas.openxmlformats.org/drawingml/2006/table">
            <a:tbl>
              <a:tblPr firstRow="1" firstCol="1" bandRow="1">
                <a:tableStyleId>{2D5ABB26-0587-4C30-8999-92F81FD0307C}</a:tableStyleId>
              </a:tblPr>
              <a:tblGrid>
                <a:gridCol w="3749675">
                  <a:extLst>
                    <a:ext uri="{9D8B030D-6E8A-4147-A177-3AD203B41FA5}">
                      <a16:colId xmlns:a16="http://schemas.microsoft.com/office/drawing/2014/main" val="1774237812"/>
                    </a:ext>
                  </a:extLst>
                </a:gridCol>
                <a:gridCol w="3749675">
                  <a:extLst>
                    <a:ext uri="{9D8B030D-6E8A-4147-A177-3AD203B41FA5}">
                      <a16:colId xmlns:a16="http://schemas.microsoft.com/office/drawing/2014/main" val="822675361"/>
                    </a:ext>
                  </a:extLst>
                </a:gridCol>
              </a:tblGrid>
              <a:tr h="0">
                <a:tc>
                  <a:txBody>
                    <a:bodyPr/>
                    <a:lstStyle/>
                    <a:p>
                      <a:pPr marL="0" marR="8890">
                        <a:lnSpc>
                          <a:spcPct val="115000"/>
                        </a:lnSpc>
                        <a:spcBef>
                          <a:spcPts val="260"/>
                        </a:spcBef>
                        <a:spcAft>
                          <a:spcPts val="0"/>
                        </a:spcAft>
                      </a:pPr>
                      <a:r>
                        <a:rPr lang="en-US" sz="1400" b="1">
                          <a:solidFill>
                            <a:srgbClr val="CC0099"/>
                          </a:solidFill>
                          <a:effectLst/>
                          <a:latin typeface="Times New Roman" panose="02020603050405020304" pitchFamily="18" charset="0"/>
                          <a:cs typeface="Times New Roman" panose="02020603050405020304" pitchFamily="18" charset="0"/>
                        </a:rPr>
                        <a:t>Na</a:t>
                      </a:r>
                      <a:r>
                        <a:rPr lang="en-US" sz="1400" b="1" baseline="-25000">
                          <a:solidFill>
                            <a:srgbClr val="CC0099"/>
                          </a:solidFill>
                          <a:effectLst/>
                          <a:latin typeface="Times New Roman" panose="02020603050405020304" pitchFamily="18" charset="0"/>
                          <a:cs typeface="Times New Roman" panose="02020603050405020304" pitchFamily="18" charset="0"/>
                        </a:rPr>
                        <a:t>(s)</a:t>
                      </a:r>
                      <a:r>
                        <a:rPr lang="en-US" sz="1400" b="1">
                          <a:solidFill>
                            <a:srgbClr val="CC0099"/>
                          </a:solidFill>
                          <a:effectLst/>
                          <a:latin typeface="Times New Roman" panose="02020603050405020304" pitchFamily="18" charset="0"/>
                          <a:cs typeface="Times New Roman" panose="02020603050405020304" pitchFamily="18" charset="0"/>
                        </a:rPr>
                        <a:t> +  IE            Na</a:t>
                      </a:r>
                      <a:r>
                        <a:rPr lang="en-US" sz="1400" b="1" baseline="30000">
                          <a:solidFill>
                            <a:srgbClr val="CC0099"/>
                          </a:solidFill>
                          <a:effectLst/>
                          <a:latin typeface="Times New Roman" panose="02020603050405020304" pitchFamily="18" charset="0"/>
                          <a:cs typeface="Times New Roman" panose="02020603050405020304" pitchFamily="18" charset="0"/>
                        </a:rPr>
                        <a:t>+</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    e</a:t>
                      </a:r>
                      <a:r>
                        <a:rPr lang="en-US" sz="1400" b="1" baseline="30000">
                          <a:solidFill>
                            <a:srgbClr val="CC0099"/>
                          </a:solidFill>
                          <a:effectLst/>
                          <a:latin typeface="Times New Roman" panose="02020603050405020304" pitchFamily="18" charset="0"/>
                          <a:cs typeface="Times New Roman" panose="02020603050405020304" pitchFamily="18" charset="0"/>
                        </a:rPr>
                        <a:t>-</a:t>
                      </a:r>
                      <a:endParaRPr lang="en-US" sz="1400" b="1">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600"/>
                        </a:spcAft>
                        <a:tabLst>
                          <a:tab pos="721995" algn="l"/>
                          <a:tab pos="2657475" algn="l"/>
                        </a:tabLst>
                      </a:pPr>
                      <a:r>
                        <a:rPr lang="en-US" sz="1400" b="1" dirty="0">
                          <a:solidFill>
                            <a:srgbClr val="CC0099"/>
                          </a:solidFill>
                          <a:effectLst/>
                          <a:latin typeface="Times New Roman" panose="02020603050405020304" pitchFamily="18" charset="0"/>
                          <a:cs typeface="Times New Roman" panose="02020603050405020304" pitchFamily="18" charset="0"/>
                        </a:rPr>
                        <a:t>IE = Ionization energy</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10823609"/>
                  </a:ext>
                </a:extLst>
              </a:tr>
            </a:tbl>
          </a:graphicData>
        </a:graphic>
      </p:graphicFrame>
      <p:graphicFrame>
        <p:nvGraphicFramePr>
          <p:cNvPr id="9" name="Table 8">
            <a:extLst>
              <a:ext uri="{FF2B5EF4-FFF2-40B4-BE49-F238E27FC236}">
                <a16:creationId xmlns:a16="http://schemas.microsoft.com/office/drawing/2014/main" id="{38E8E2D4-837E-45F5-A345-B46424737BA5}"/>
              </a:ext>
            </a:extLst>
          </p:cNvPr>
          <p:cNvGraphicFramePr>
            <a:graphicFrameLocks noGrp="1"/>
          </p:cNvGraphicFramePr>
          <p:nvPr>
            <p:extLst>
              <p:ext uri="{D42A27DB-BD31-4B8C-83A1-F6EECF244321}">
                <p14:modId xmlns:p14="http://schemas.microsoft.com/office/powerpoint/2010/main" val="1493124791"/>
              </p:ext>
            </p:extLst>
          </p:nvPr>
        </p:nvGraphicFramePr>
        <p:xfrm>
          <a:off x="1403648" y="3667735"/>
          <a:ext cx="6840760" cy="225743"/>
        </p:xfrm>
        <a:graphic>
          <a:graphicData uri="http://schemas.openxmlformats.org/drawingml/2006/table">
            <a:tbl>
              <a:tblPr firstRow="1" firstCol="1" bandRow="1">
                <a:tableStyleId>{2D5ABB26-0587-4C30-8999-92F81FD0307C}</a:tableStyleId>
              </a:tblPr>
              <a:tblGrid>
                <a:gridCol w="3774481">
                  <a:extLst>
                    <a:ext uri="{9D8B030D-6E8A-4147-A177-3AD203B41FA5}">
                      <a16:colId xmlns:a16="http://schemas.microsoft.com/office/drawing/2014/main" val="2326208750"/>
                    </a:ext>
                  </a:extLst>
                </a:gridCol>
                <a:gridCol w="3066279">
                  <a:extLst>
                    <a:ext uri="{9D8B030D-6E8A-4147-A177-3AD203B41FA5}">
                      <a16:colId xmlns:a16="http://schemas.microsoft.com/office/drawing/2014/main" val="4130261094"/>
                    </a:ext>
                  </a:extLst>
                </a:gridCol>
              </a:tblGrid>
              <a:tr h="0">
                <a:tc>
                  <a:txBody>
                    <a:bodyPr/>
                    <a:lstStyle/>
                    <a:p>
                      <a:pPr marL="0" marR="8890">
                        <a:lnSpc>
                          <a:spcPct val="115000"/>
                        </a:lnSpc>
                        <a:spcBef>
                          <a:spcPts val="260"/>
                        </a:spcBef>
                        <a:spcAft>
                          <a:spcPts val="0"/>
                        </a:spcAft>
                      </a:pPr>
                      <a:r>
                        <a:rPr lang="en-US" sz="1400" b="1">
                          <a:solidFill>
                            <a:srgbClr val="CC0099"/>
                          </a:solidFill>
                          <a:effectLst/>
                          <a:latin typeface="Times New Roman" panose="02020603050405020304" pitchFamily="18" charset="0"/>
                          <a:cs typeface="Times New Roman" panose="02020603050405020304" pitchFamily="18" charset="0"/>
                        </a:rPr>
                        <a:t>Cl</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 e</a:t>
                      </a:r>
                      <a:r>
                        <a:rPr lang="en-US" sz="1400" b="1" baseline="30000">
                          <a:solidFill>
                            <a:srgbClr val="CC0099"/>
                          </a:solidFill>
                          <a:effectLst/>
                          <a:latin typeface="Times New Roman" panose="02020603050405020304" pitchFamily="18" charset="0"/>
                          <a:cs typeface="Times New Roman" panose="02020603050405020304" pitchFamily="18" charset="0"/>
                        </a:rPr>
                        <a:t>-</a:t>
                      </a:r>
                      <a:r>
                        <a:rPr lang="en-US" sz="1400" b="1">
                          <a:solidFill>
                            <a:srgbClr val="CC0099"/>
                          </a:solidFill>
                          <a:effectLst/>
                          <a:latin typeface="Times New Roman" panose="02020603050405020304" pitchFamily="18" charset="0"/>
                          <a:cs typeface="Times New Roman" panose="02020603050405020304" pitchFamily="18" charset="0"/>
                        </a:rPr>
                        <a:t>              Cl</a:t>
                      </a:r>
                      <a:r>
                        <a:rPr lang="en-US" sz="1400" b="1" baseline="30000">
                          <a:solidFill>
                            <a:srgbClr val="CC0099"/>
                          </a:solidFill>
                          <a:effectLst/>
                          <a:latin typeface="Times New Roman" panose="02020603050405020304" pitchFamily="18" charset="0"/>
                          <a:cs typeface="Times New Roman" panose="02020603050405020304" pitchFamily="18" charset="0"/>
                        </a:rPr>
                        <a:t>-</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   EA</a:t>
                      </a:r>
                      <a:endParaRPr lang="en-US" sz="1400" b="1">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600"/>
                        </a:spcAft>
                        <a:tabLst>
                          <a:tab pos="721995" algn="l"/>
                          <a:tab pos="2657475" algn="l"/>
                        </a:tabLst>
                      </a:pPr>
                      <a:r>
                        <a:rPr lang="en-US" sz="1400" b="1" dirty="0">
                          <a:solidFill>
                            <a:srgbClr val="CC0099"/>
                          </a:solidFill>
                          <a:effectLst/>
                          <a:latin typeface="Times New Roman" panose="02020603050405020304" pitchFamily="18" charset="0"/>
                          <a:cs typeface="Times New Roman" panose="02020603050405020304" pitchFamily="18" charset="0"/>
                        </a:rPr>
                        <a:t>EA = Electron affinity</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13758365"/>
                  </a:ext>
                </a:extLst>
              </a:tr>
            </a:tbl>
          </a:graphicData>
        </a:graphic>
      </p:graphicFrame>
      <p:graphicFrame>
        <p:nvGraphicFramePr>
          <p:cNvPr id="10" name="Table 9">
            <a:extLst>
              <a:ext uri="{FF2B5EF4-FFF2-40B4-BE49-F238E27FC236}">
                <a16:creationId xmlns:a16="http://schemas.microsoft.com/office/drawing/2014/main" id="{A43719F0-7F98-496B-8678-894F49F52212}"/>
              </a:ext>
            </a:extLst>
          </p:cNvPr>
          <p:cNvGraphicFramePr>
            <a:graphicFrameLocks noGrp="1"/>
          </p:cNvGraphicFramePr>
          <p:nvPr>
            <p:extLst>
              <p:ext uri="{D42A27DB-BD31-4B8C-83A1-F6EECF244321}">
                <p14:modId xmlns:p14="http://schemas.microsoft.com/office/powerpoint/2010/main" val="3433705268"/>
              </p:ext>
            </p:extLst>
          </p:nvPr>
        </p:nvGraphicFramePr>
        <p:xfrm>
          <a:off x="2969101" y="5085184"/>
          <a:ext cx="5491331" cy="225743"/>
        </p:xfrm>
        <a:graphic>
          <a:graphicData uri="http://schemas.openxmlformats.org/drawingml/2006/table">
            <a:tbl>
              <a:tblPr firstRow="1" firstCol="1" bandRow="1">
                <a:tableStyleId>{2D5ABB26-0587-4C30-8999-92F81FD0307C}</a:tableStyleId>
              </a:tblPr>
              <a:tblGrid>
                <a:gridCol w="3408320">
                  <a:extLst>
                    <a:ext uri="{9D8B030D-6E8A-4147-A177-3AD203B41FA5}">
                      <a16:colId xmlns:a16="http://schemas.microsoft.com/office/drawing/2014/main" val="2392704355"/>
                    </a:ext>
                  </a:extLst>
                </a:gridCol>
                <a:gridCol w="2083011">
                  <a:extLst>
                    <a:ext uri="{9D8B030D-6E8A-4147-A177-3AD203B41FA5}">
                      <a16:colId xmlns:a16="http://schemas.microsoft.com/office/drawing/2014/main" val="2593856611"/>
                    </a:ext>
                  </a:extLst>
                </a:gridCol>
              </a:tblGrid>
              <a:tr h="0">
                <a:tc>
                  <a:txBody>
                    <a:bodyPr/>
                    <a:lstStyle/>
                    <a:p>
                      <a:pPr marL="0" marR="8890">
                        <a:lnSpc>
                          <a:spcPct val="115000"/>
                        </a:lnSpc>
                        <a:spcBef>
                          <a:spcPts val="260"/>
                        </a:spcBef>
                        <a:spcAft>
                          <a:spcPts val="0"/>
                        </a:spcAft>
                      </a:pPr>
                      <a:r>
                        <a:rPr lang="en-US" sz="1400" b="1" dirty="0">
                          <a:solidFill>
                            <a:srgbClr val="CC0099"/>
                          </a:solidFill>
                          <a:effectLst/>
                          <a:latin typeface="Times New Roman" panose="02020603050405020304" pitchFamily="18" charset="0"/>
                          <a:cs typeface="Times New Roman" panose="02020603050405020304" pitchFamily="18" charset="0"/>
                        </a:rPr>
                        <a:t>Na</a:t>
                      </a:r>
                      <a:r>
                        <a:rPr lang="en-US" sz="1400" b="1" baseline="30000" dirty="0">
                          <a:solidFill>
                            <a:srgbClr val="CC0099"/>
                          </a:solidFill>
                          <a:effectLst/>
                          <a:latin typeface="Times New Roman" panose="02020603050405020304" pitchFamily="18" charset="0"/>
                          <a:cs typeface="Times New Roman" panose="02020603050405020304" pitchFamily="18" charset="0"/>
                        </a:rPr>
                        <a:t>+</a:t>
                      </a:r>
                      <a:r>
                        <a:rPr lang="en-US" sz="1400" b="1" baseline="-25000" dirty="0">
                          <a:solidFill>
                            <a:srgbClr val="CC0099"/>
                          </a:solidFill>
                          <a:effectLst/>
                          <a:latin typeface="Times New Roman" panose="02020603050405020304" pitchFamily="18" charset="0"/>
                          <a:cs typeface="Times New Roman" panose="02020603050405020304" pitchFamily="18" charset="0"/>
                        </a:rPr>
                        <a:t>(g)</a:t>
                      </a:r>
                      <a:r>
                        <a:rPr lang="en-US" sz="1400" b="1" dirty="0">
                          <a:solidFill>
                            <a:srgbClr val="CC0099"/>
                          </a:solidFill>
                          <a:effectLst/>
                          <a:latin typeface="Times New Roman" panose="02020603050405020304" pitchFamily="18" charset="0"/>
                          <a:cs typeface="Times New Roman" panose="02020603050405020304" pitchFamily="18" charset="0"/>
                        </a:rPr>
                        <a:t>+   Cl</a:t>
                      </a:r>
                      <a:r>
                        <a:rPr lang="en-US" sz="1400" b="1" baseline="30000" dirty="0">
                          <a:solidFill>
                            <a:srgbClr val="CC0099"/>
                          </a:solidFill>
                          <a:effectLst/>
                          <a:latin typeface="Times New Roman" panose="02020603050405020304" pitchFamily="18" charset="0"/>
                          <a:cs typeface="Times New Roman" panose="02020603050405020304" pitchFamily="18" charset="0"/>
                        </a:rPr>
                        <a:t>-</a:t>
                      </a:r>
                      <a:r>
                        <a:rPr lang="en-US" sz="1400" b="1" baseline="-25000" dirty="0">
                          <a:solidFill>
                            <a:srgbClr val="CC0099"/>
                          </a:solidFill>
                          <a:effectLst/>
                          <a:latin typeface="Times New Roman" panose="02020603050405020304" pitchFamily="18" charset="0"/>
                          <a:cs typeface="Times New Roman" panose="02020603050405020304" pitchFamily="18" charset="0"/>
                        </a:rPr>
                        <a:t>(g)</a:t>
                      </a:r>
                      <a:r>
                        <a:rPr lang="en-US" sz="1400" b="1" dirty="0">
                          <a:solidFill>
                            <a:srgbClr val="CC0099"/>
                          </a:solidFill>
                          <a:effectLst/>
                          <a:latin typeface="Times New Roman" panose="02020603050405020304" pitchFamily="18" charset="0"/>
                          <a:cs typeface="Times New Roman" panose="02020603050405020304" pitchFamily="18" charset="0"/>
                        </a:rPr>
                        <a:t>            </a:t>
                      </a:r>
                      <a:r>
                        <a:rPr lang="en-US" sz="1400" b="1" dirty="0" err="1">
                          <a:solidFill>
                            <a:srgbClr val="CC0099"/>
                          </a:solidFill>
                          <a:effectLst/>
                          <a:latin typeface="Times New Roman" panose="02020603050405020304" pitchFamily="18" charset="0"/>
                          <a:cs typeface="Times New Roman" panose="02020603050405020304" pitchFamily="18" charset="0"/>
                        </a:rPr>
                        <a:t>NaCl</a:t>
                      </a:r>
                      <a:r>
                        <a:rPr lang="en-US" sz="1400" b="1" baseline="-25000" dirty="0">
                          <a:solidFill>
                            <a:srgbClr val="CC0099"/>
                          </a:solidFill>
                          <a:effectLst/>
                          <a:latin typeface="Times New Roman" panose="02020603050405020304" pitchFamily="18" charset="0"/>
                          <a:cs typeface="Times New Roman" panose="02020603050405020304" pitchFamily="18" charset="0"/>
                        </a:rPr>
                        <a:t>(s)</a:t>
                      </a:r>
                      <a:r>
                        <a:rPr lang="en-US" sz="1400" b="1" dirty="0">
                          <a:solidFill>
                            <a:srgbClr val="CC0099"/>
                          </a:solidFill>
                          <a:effectLst/>
                          <a:latin typeface="Times New Roman" panose="02020603050405020304" pitchFamily="18" charset="0"/>
                          <a:cs typeface="Times New Roman" panose="02020603050405020304" pitchFamily="18" charset="0"/>
                        </a:rPr>
                        <a:t> + U</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600"/>
                        </a:spcAft>
                        <a:tabLst>
                          <a:tab pos="721995" algn="l"/>
                          <a:tab pos="2657475" algn="l"/>
                        </a:tabLst>
                      </a:pPr>
                      <a:r>
                        <a:rPr lang="en-US" sz="1400" b="1" dirty="0">
                          <a:solidFill>
                            <a:srgbClr val="CC0099"/>
                          </a:solidFill>
                          <a:effectLst/>
                          <a:latin typeface="Times New Roman" panose="02020603050405020304" pitchFamily="18" charset="0"/>
                          <a:cs typeface="Times New Roman" panose="02020603050405020304" pitchFamily="18" charset="0"/>
                        </a:rPr>
                        <a:t>U = Lattice energy</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84146592"/>
                  </a:ext>
                </a:extLst>
              </a:tr>
            </a:tbl>
          </a:graphicData>
        </a:graphic>
      </p:graphicFrame>
      <p:graphicFrame>
        <p:nvGraphicFramePr>
          <p:cNvPr id="11" name="Table 10">
            <a:extLst>
              <a:ext uri="{FF2B5EF4-FFF2-40B4-BE49-F238E27FC236}">
                <a16:creationId xmlns:a16="http://schemas.microsoft.com/office/drawing/2014/main" id="{5F4D67E0-708C-4B35-BA8A-3F99EBB25E46}"/>
              </a:ext>
            </a:extLst>
          </p:cNvPr>
          <p:cNvGraphicFramePr>
            <a:graphicFrameLocks noGrp="1"/>
          </p:cNvGraphicFramePr>
          <p:nvPr>
            <p:extLst>
              <p:ext uri="{D42A27DB-BD31-4B8C-83A1-F6EECF244321}">
                <p14:modId xmlns:p14="http://schemas.microsoft.com/office/powerpoint/2010/main" val="3933784303"/>
              </p:ext>
            </p:extLst>
          </p:nvPr>
        </p:nvGraphicFramePr>
        <p:xfrm>
          <a:off x="5076056" y="5373216"/>
          <a:ext cx="2367915" cy="225743"/>
        </p:xfrm>
        <a:graphic>
          <a:graphicData uri="http://schemas.openxmlformats.org/drawingml/2006/table">
            <a:tbl>
              <a:tblPr firstRow="1" firstCol="1" bandRow="1">
                <a:tableStyleId>{2D5ABB26-0587-4C30-8999-92F81FD0307C}</a:tableStyleId>
              </a:tblPr>
              <a:tblGrid>
                <a:gridCol w="2367915">
                  <a:extLst>
                    <a:ext uri="{9D8B030D-6E8A-4147-A177-3AD203B41FA5}">
                      <a16:colId xmlns:a16="http://schemas.microsoft.com/office/drawing/2014/main" val="1815558425"/>
                    </a:ext>
                  </a:extLst>
                </a:gridCol>
              </a:tblGrid>
              <a:tr h="0">
                <a:tc>
                  <a:txBody>
                    <a:bodyPr/>
                    <a:lstStyle/>
                    <a:p>
                      <a:pPr marL="0" marR="8890">
                        <a:lnSpc>
                          <a:spcPct val="115000"/>
                        </a:lnSpc>
                        <a:spcBef>
                          <a:spcPts val="260"/>
                        </a:spcBef>
                        <a:spcAft>
                          <a:spcPts val="0"/>
                        </a:spcAft>
                      </a:pPr>
                      <a:r>
                        <a:rPr lang="en-US" sz="1400" b="1" dirty="0">
                          <a:solidFill>
                            <a:srgbClr val="CC0099"/>
                          </a:solidFill>
                          <a:effectLst/>
                          <a:latin typeface="Times New Roman" panose="02020603050405020304" pitchFamily="18" charset="0"/>
                          <a:cs typeface="Times New Roman" panose="02020603050405020304" pitchFamily="18" charset="0"/>
                        </a:rPr>
                        <a:t>Na</a:t>
                      </a:r>
                      <a:r>
                        <a:rPr lang="en-US" sz="1400" b="1" baseline="-25000" dirty="0">
                          <a:solidFill>
                            <a:srgbClr val="CC0099"/>
                          </a:solidFill>
                          <a:effectLst/>
                          <a:latin typeface="Times New Roman" panose="02020603050405020304" pitchFamily="18" charset="0"/>
                          <a:cs typeface="Times New Roman" panose="02020603050405020304" pitchFamily="18" charset="0"/>
                        </a:rPr>
                        <a:t>(g)</a:t>
                      </a:r>
                      <a:r>
                        <a:rPr lang="en-US" sz="1400" b="1" dirty="0">
                          <a:solidFill>
                            <a:srgbClr val="CC0099"/>
                          </a:solidFill>
                          <a:effectLst/>
                          <a:latin typeface="Times New Roman" panose="02020603050405020304" pitchFamily="18" charset="0"/>
                          <a:cs typeface="Times New Roman" panose="02020603050405020304" pitchFamily="18" charset="0"/>
                        </a:rPr>
                        <a:t>+   ½ Cl</a:t>
                      </a:r>
                      <a:r>
                        <a:rPr lang="en-US" sz="1400" b="1" baseline="30000" dirty="0">
                          <a:solidFill>
                            <a:srgbClr val="CC0099"/>
                          </a:solidFill>
                          <a:effectLst/>
                          <a:latin typeface="Times New Roman" panose="02020603050405020304" pitchFamily="18" charset="0"/>
                          <a:cs typeface="Times New Roman" panose="02020603050405020304" pitchFamily="18" charset="0"/>
                        </a:rPr>
                        <a:t>-</a:t>
                      </a:r>
                      <a:r>
                        <a:rPr lang="en-US" sz="1400" b="1" baseline="-25000" dirty="0">
                          <a:solidFill>
                            <a:srgbClr val="CC0099"/>
                          </a:solidFill>
                          <a:effectLst/>
                          <a:latin typeface="Times New Roman" panose="02020603050405020304" pitchFamily="18" charset="0"/>
                          <a:cs typeface="Times New Roman" panose="02020603050405020304" pitchFamily="18" charset="0"/>
                        </a:rPr>
                        <a:t>(g)</a:t>
                      </a:r>
                      <a:r>
                        <a:rPr lang="en-US" sz="1400" b="1" dirty="0">
                          <a:solidFill>
                            <a:srgbClr val="CC0099"/>
                          </a:solidFill>
                          <a:effectLst/>
                          <a:latin typeface="Times New Roman" panose="02020603050405020304" pitchFamily="18" charset="0"/>
                          <a:cs typeface="Times New Roman" panose="02020603050405020304" pitchFamily="18" charset="0"/>
                        </a:rPr>
                        <a:t>            </a:t>
                      </a:r>
                      <a:r>
                        <a:rPr lang="en-US" sz="1400" b="1" dirty="0" err="1">
                          <a:solidFill>
                            <a:srgbClr val="CC0099"/>
                          </a:solidFill>
                          <a:effectLst/>
                          <a:latin typeface="Times New Roman" panose="02020603050405020304" pitchFamily="18" charset="0"/>
                          <a:cs typeface="Times New Roman" panose="02020603050405020304" pitchFamily="18" charset="0"/>
                        </a:rPr>
                        <a:t>NaCl</a:t>
                      </a:r>
                      <a:r>
                        <a:rPr lang="en-US" sz="1400" b="1" baseline="-25000" dirty="0">
                          <a:solidFill>
                            <a:srgbClr val="CC0099"/>
                          </a:solidFill>
                          <a:effectLst/>
                          <a:latin typeface="Times New Roman" panose="02020603050405020304" pitchFamily="18" charset="0"/>
                          <a:cs typeface="Times New Roman" panose="02020603050405020304" pitchFamily="18" charset="0"/>
                        </a:rPr>
                        <a:t>(s)</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50562400"/>
                  </a:ext>
                </a:extLst>
              </a:tr>
            </a:tbl>
          </a:graphicData>
        </a:graphic>
      </p:graphicFrame>
      <p:cxnSp>
        <p:nvCxnSpPr>
          <p:cNvPr id="12" name="Straight Arrow Connector 11">
            <a:extLst>
              <a:ext uri="{FF2B5EF4-FFF2-40B4-BE49-F238E27FC236}">
                <a16:creationId xmlns:a16="http://schemas.microsoft.com/office/drawing/2014/main" id="{9D3635CA-40FD-45EC-9062-74B395278EB6}"/>
              </a:ext>
            </a:extLst>
          </p:cNvPr>
          <p:cNvCxnSpPr/>
          <p:nvPr/>
        </p:nvCxnSpPr>
        <p:spPr>
          <a:xfrm>
            <a:off x="2123728" y="2749783"/>
            <a:ext cx="43204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7E39FDCB-0554-454B-82F1-BEE21D78BA6E}"/>
              </a:ext>
            </a:extLst>
          </p:cNvPr>
          <p:cNvCxnSpPr/>
          <p:nvPr/>
        </p:nvCxnSpPr>
        <p:spPr>
          <a:xfrm>
            <a:off x="2195736" y="3789040"/>
            <a:ext cx="43204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9EA66C1D-3496-4EFC-90CB-1882B14E0CB5}"/>
              </a:ext>
            </a:extLst>
          </p:cNvPr>
          <p:cNvCxnSpPr/>
          <p:nvPr/>
        </p:nvCxnSpPr>
        <p:spPr>
          <a:xfrm>
            <a:off x="4139952" y="5205056"/>
            <a:ext cx="43204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18A3D740-96B7-46C1-8726-2460A9922DD3}"/>
              </a:ext>
            </a:extLst>
          </p:cNvPr>
          <p:cNvCxnSpPr/>
          <p:nvPr/>
        </p:nvCxnSpPr>
        <p:spPr>
          <a:xfrm>
            <a:off x="6300192" y="5517232"/>
            <a:ext cx="43204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515088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B15B9229-9E92-4B37-BECE-F2C97E4A4A6D}"/>
                  </a:ext>
                </a:extLst>
              </p:cNvPr>
              <p:cNvSpPr/>
              <p:nvPr/>
            </p:nvSpPr>
            <p:spPr>
              <a:xfrm>
                <a:off x="1115616" y="188640"/>
                <a:ext cx="7776864" cy="5783250"/>
              </a:xfrm>
              <a:prstGeom prst="rect">
                <a:avLst/>
              </a:prstGeom>
            </p:spPr>
            <p:txBody>
              <a:bodyPr wrap="square">
                <a:spAutoFit/>
              </a:bodyPr>
              <a:lstStyle/>
              <a:p>
                <a:pPr>
                  <a:lnSpc>
                    <a:spcPct val="115000"/>
                  </a:lnSpc>
                  <a:spcBef>
                    <a:spcPts val="600"/>
                  </a:spcBef>
                </a:pPr>
                <a:r>
                  <a:rPr 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According to Hess's law, the enthalpy of formation of sodium chloride should be the same irrespective of the fact whether it takes place directly in one step or through a number of steps, as illustrated above. Hence, </a:t>
                </a:r>
              </a:p>
              <a:p>
                <a:pPr algn="ctr">
                  <a:lnSpc>
                    <a:spcPct val="115000"/>
                  </a:lnSpc>
                </a:pPr>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ΔH</a:t>
                </a:r>
                <a:r>
                  <a:rPr lang="en-US" b="1" baseline="-25000" dirty="0" err="1">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f</a:t>
                </a:r>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  = S + </a:t>
                </a:r>
                <a14:m>
                  <m:oMath xmlns:m="http://schemas.openxmlformats.org/officeDocument/2006/math">
                    <m:f>
                      <m:fPr>
                        <m:ctrlPr>
                          <a:rPr lang="en-US" b="1" i="1">
                            <a:solidFill>
                              <a:srgbClr val="CC0099"/>
                            </a:solidFill>
                            <a:latin typeface="Cambria Math" panose="02040503050406030204" pitchFamily="18" charset="0"/>
                            <a:ea typeface="Times New Roman" panose="02020603050405020304" pitchFamily="18" charset="0"/>
                          </a:rPr>
                        </m:ctrlPr>
                      </m:fPr>
                      <m:num>
                        <m:r>
                          <a:rPr lang="en-US" b="1" i="1">
                            <a:solidFill>
                              <a:srgbClr val="CC0099"/>
                            </a:solidFill>
                            <a:latin typeface="Cambria Math" panose="02040503050406030204" pitchFamily="18" charset="0"/>
                            <a:ea typeface="Times New Roman" panose="02020603050405020304" pitchFamily="18" charset="0"/>
                          </a:rPr>
                          <m:t>𝒏</m:t>
                        </m:r>
                      </m:num>
                      <m:den>
                        <m:r>
                          <a:rPr lang="en-US" b="1" i="1">
                            <a:solidFill>
                              <a:srgbClr val="CC0099"/>
                            </a:solidFill>
                            <a:latin typeface="Cambria Math" panose="02040503050406030204" pitchFamily="18" charset="0"/>
                            <a:ea typeface="Times New Roman" panose="02020603050405020304" pitchFamily="18" charset="0"/>
                          </a:rPr>
                          <m:t>𝟐</m:t>
                        </m:r>
                      </m:den>
                    </m:f>
                  </m:oMath>
                </a14:m>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 D + IE + EA + U</a:t>
                </a:r>
                <a:endParaRPr lang="en-US"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600"/>
                  </a:spcAft>
                </a:pPr>
                <a:r>
                  <a:rPr 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Using positive sign for energy absorbed and negative sign for energy released, we have</a:t>
                </a:r>
              </a:p>
              <a:p>
                <a:pPr marL="342900" marR="0" lvl="0" indent="-342900">
                  <a:lnSpc>
                    <a:spcPct val="115000"/>
                  </a:lnSpc>
                  <a:spcBef>
                    <a:spcPts val="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Heat of sublimation of sodium (S) = 108·5 kJmol</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-1</a:t>
                </a:r>
                <a:endParaRPr lang="en-US" sz="1600" b="1"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Dissociation energy of Cl</a:t>
                </a:r>
                <a:r>
                  <a:rPr lang="en-US" b="1" baseline="-25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	(D) = 243·0 kJmol</a:t>
                </a:r>
                <a:r>
                  <a:rPr lang="en-US" b="1" baseline="30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-1</a:t>
                </a:r>
                <a:endParaRPr lang="en-US" sz="1600" b="1"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Ionization energy of sodium 	(IE) = 495·2 kJmol</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-1</a:t>
                </a:r>
                <a:endParaRPr lang="en-US" sz="1600" b="1"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b="1"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Electron affinity of chlorine 	(EA) = - 348·3 kJmol</a:t>
                </a:r>
                <a:r>
                  <a:rPr lang="en-US" b="1" baseline="30000" dirty="0">
                    <a:solidFill>
                      <a:srgbClr val="055B19"/>
                    </a:solidFill>
                    <a:latin typeface="Times New Roman" panose="02020603050405020304" pitchFamily="18" charset="0"/>
                    <a:ea typeface="Calibri" panose="020F0502020204030204" pitchFamily="34" charset="0"/>
                    <a:cs typeface="Times New Roman" panose="02020603050405020304" pitchFamily="18" charset="0"/>
                  </a:rPr>
                  <a:t>-1</a:t>
                </a:r>
                <a:endParaRPr lang="en-US" sz="1600" b="1" dirty="0">
                  <a:solidFill>
                    <a:srgbClr val="055B1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60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Enthalpy of formation of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NaCl</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ΔH</a:t>
                </a:r>
                <a:r>
                  <a:rPr lang="en-US" b="1" baseline="-2500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f</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 - 381· 8 kJmol</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-1</a:t>
                </a:r>
                <a:endParaRPr lang="en-US" sz="1600" b="1"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60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lattice energy (U) of ionic solids is determined by rearranging above Hess’s equation , we get</a:t>
                </a:r>
                <a:endParaRPr lang="en-US" sz="1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15000"/>
                  </a:lnSpc>
                  <a:spcAft>
                    <a:spcPts val="600"/>
                  </a:spcAft>
                </a:pP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U = </a:t>
                </a:r>
                <a:r>
                  <a:rPr lang="en-US"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ΔH</a:t>
                </a:r>
                <a:r>
                  <a:rPr lang="en-US" b="1" baseline="-250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f</a:t>
                </a:r>
                <a:r>
                  <a:rPr lang="en-US" b="1"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 -  </a:t>
                </a:r>
                <a14:m>
                  <m:oMath xmlns:m="http://schemas.openxmlformats.org/officeDocument/2006/math">
                    <m:f>
                      <m:fPr>
                        <m:ctrlPr>
                          <a:rPr lang="en-US" b="1" i="1">
                            <a:solidFill>
                              <a:srgbClr val="002060"/>
                            </a:solidFill>
                            <a:latin typeface="Cambria Math" panose="02040503050406030204" pitchFamily="18" charset="0"/>
                            <a:ea typeface="Calibri" panose="020F0502020204030204" pitchFamily="34" charset="0"/>
                            <a:cs typeface="Times New Roman" panose="02020603050405020304" pitchFamily="18" charset="0"/>
                          </a:rPr>
                        </m:ctrlPr>
                      </m:fPr>
                      <m:num>
                        <m:r>
                          <a:rPr lang="en-US" b="1" i="1">
                            <a:solidFill>
                              <a:srgbClr val="002060"/>
                            </a:solidFill>
                            <a:latin typeface="Cambria Math" panose="02040503050406030204" pitchFamily="18" charset="0"/>
                            <a:ea typeface="Calibri" panose="020F0502020204030204" pitchFamily="34" charset="0"/>
                            <a:cs typeface="Times New Roman" panose="02020603050405020304" pitchFamily="18" charset="0"/>
                          </a:rPr>
                          <m:t>𝒏</m:t>
                        </m:r>
                      </m:num>
                      <m:den>
                        <m:r>
                          <a:rPr lang="en-US" b="1" i="1">
                            <a:solidFill>
                              <a:srgbClr val="002060"/>
                            </a:solidFill>
                            <a:latin typeface="Cambria Math" panose="02040503050406030204" pitchFamily="18" charset="0"/>
                            <a:ea typeface="Calibri" panose="020F0502020204030204" pitchFamily="34" charset="0"/>
                            <a:cs typeface="Times New Roman" panose="02020603050405020304" pitchFamily="18" charset="0"/>
                          </a:rPr>
                          <m:t>𝟐</m:t>
                        </m:r>
                      </m:den>
                    </m:f>
                  </m:oMath>
                </a14:m>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D - IE – EA</a:t>
                </a:r>
                <a:endParaRPr lang="en-US" sz="1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600"/>
                  </a:spcAft>
                </a:pPr>
                <a:r>
                  <a:rPr lang="en-US"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U= (- 381· 8) + (108·5) + ½ (243·0) + (495·2) + (- 348·3) = - 758·7 kJmol</a:t>
                </a:r>
                <a:r>
                  <a:rPr lang="en-US" b="1"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a:t>
                </a:r>
                <a:endParaRPr lang="en-US" sz="1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Thus the </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lattice energy (U) for </a:t>
                </a:r>
                <a:r>
                  <a:rPr lang="en-US" b="1"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NaCl</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 is - 758·7 kJmol</a:t>
                </a:r>
                <a:r>
                  <a:rPr lang="en-US" b="1" baseline="30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-1</a:t>
                </a:r>
                <a:endParaRPr lang="en-US" sz="1600" b="1" dirty="0">
                  <a:solidFill>
                    <a:srgbClr val="0B550F"/>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4" name="Rectangle 3">
                <a:extLst>
                  <a:ext uri="{FF2B5EF4-FFF2-40B4-BE49-F238E27FC236}">
                    <a16:creationId xmlns:a16="http://schemas.microsoft.com/office/drawing/2014/main" id="{B15B9229-9E92-4B37-BECE-F2C97E4A4A6D}"/>
                  </a:ext>
                </a:extLst>
              </p:cNvPr>
              <p:cNvSpPr>
                <a:spLocks noRot="1" noChangeAspect="1" noMove="1" noResize="1" noEditPoints="1" noAdjustHandles="1" noChangeArrowheads="1" noChangeShapeType="1" noTextEdit="1"/>
              </p:cNvSpPr>
              <p:nvPr/>
            </p:nvSpPr>
            <p:spPr>
              <a:xfrm>
                <a:off x="1115616" y="188640"/>
                <a:ext cx="7776864" cy="5783250"/>
              </a:xfrm>
              <a:prstGeom prst="rect">
                <a:avLst/>
              </a:prstGeom>
              <a:blipFill>
                <a:blip r:embed="rId2"/>
                <a:stretch>
                  <a:fillRect l="-627" t="-316" r="-78" b="-316"/>
                </a:stretch>
              </a:blipFill>
            </p:spPr>
            <p:txBody>
              <a:bodyPr/>
              <a:lstStyle/>
              <a:p>
                <a:r>
                  <a:rPr lang="en-US">
                    <a:noFill/>
                  </a:rPr>
                  <a:t> </a:t>
                </a:r>
              </a:p>
            </p:txBody>
          </p:sp>
        </mc:Fallback>
      </mc:AlternateContent>
    </p:spTree>
    <p:extLst>
      <p:ext uri="{BB962C8B-B14F-4D97-AF65-F5344CB8AC3E}">
        <p14:creationId xmlns:p14="http://schemas.microsoft.com/office/powerpoint/2010/main" val="18565488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D4ACCE-3F51-4C5E-B8A0-24D6FB755016}"/>
              </a:ext>
            </a:extLst>
          </p:cNvPr>
          <p:cNvSpPr/>
          <p:nvPr/>
        </p:nvSpPr>
        <p:spPr>
          <a:xfrm>
            <a:off x="971600" y="0"/>
            <a:ext cx="7992888" cy="1762021"/>
          </a:xfrm>
          <a:prstGeom prst="rect">
            <a:avLst/>
          </a:prstGeom>
        </p:spPr>
        <p:txBody>
          <a:bodyPr wrap="square">
            <a:spAutoFit/>
          </a:bodyPr>
          <a:lstStyle/>
          <a:p>
            <a:pPr>
              <a:lnSpc>
                <a:spcPct val="115000"/>
              </a:lnSpc>
              <a:spcAft>
                <a:spcPts val="600"/>
              </a:spcAft>
            </a:pPr>
            <a:r>
              <a:rPr 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Applications of Lattice energies</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0"/>
              </a:spcAft>
              <a:buFont typeface="+mj-lt"/>
              <a:buAutoNum type="arabicPeriod"/>
            </a:pPr>
            <a:r>
              <a:rPr 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Estimation of electron affinities (EA) by using lattice energies (Born-Haber Thermo-chemical cycle)</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electron affinity can be measured directly only for the conversion of isolated gaseous atom into its singly charged anion.</a:t>
            </a:r>
          </a:p>
          <a:p>
            <a:pPr marR="0" lvl="0">
              <a:lnSpc>
                <a:spcPct val="115000"/>
              </a:lnSpc>
              <a:spcBef>
                <a:spcPts val="0"/>
              </a:spcBef>
              <a:spcAft>
                <a:spcPts val="0"/>
              </a:spcAft>
            </a:pPr>
            <a:endPar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D091B4B7-D375-4445-BE04-CAEFE0AA5167}"/>
              </a:ext>
            </a:extLst>
          </p:cNvPr>
          <p:cNvGraphicFramePr>
            <a:graphicFrameLocks noGrp="1"/>
          </p:cNvGraphicFramePr>
          <p:nvPr>
            <p:extLst>
              <p:ext uri="{D42A27DB-BD31-4B8C-83A1-F6EECF244321}">
                <p14:modId xmlns:p14="http://schemas.microsoft.com/office/powerpoint/2010/main" val="1609863490"/>
              </p:ext>
            </p:extLst>
          </p:nvPr>
        </p:nvGraphicFramePr>
        <p:xfrm>
          <a:off x="2079069" y="1340768"/>
          <a:ext cx="5229235" cy="451486"/>
        </p:xfrm>
        <a:graphic>
          <a:graphicData uri="http://schemas.openxmlformats.org/drawingml/2006/table">
            <a:tbl>
              <a:tblPr firstRow="1" firstCol="1" bandRow="1">
                <a:tableStyleId>{2D5ABB26-0587-4C30-8999-92F81FD0307C}</a:tableStyleId>
              </a:tblPr>
              <a:tblGrid>
                <a:gridCol w="2885301">
                  <a:extLst>
                    <a:ext uri="{9D8B030D-6E8A-4147-A177-3AD203B41FA5}">
                      <a16:colId xmlns:a16="http://schemas.microsoft.com/office/drawing/2014/main" val="1346458682"/>
                    </a:ext>
                  </a:extLst>
                </a:gridCol>
                <a:gridCol w="2343934">
                  <a:extLst>
                    <a:ext uri="{9D8B030D-6E8A-4147-A177-3AD203B41FA5}">
                      <a16:colId xmlns:a16="http://schemas.microsoft.com/office/drawing/2014/main" val="2896483093"/>
                    </a:ext>
                  </a:extLst>
                </a:gridCol>
              </a:tblGrid>
              <a:tr h="0">
                <a:tc>
                  <a:txBody>
                    <a:bodyPr/>
                    <a:lstStyle/>
                    <a:p>
                      <a:pPr marL="0" marR="8890">
                        <a:lnSpc>
                          <a:spcPct val="115000"/>
                        </a:lnSpc>
                        <a:spcBef>
                          <a:spcPts val="260"/>
                        </a:spcBef>
                        <a:spcAft>
                          <a:spcPts val="0"/>
                        </a:spcAft>
                      </a:pPr>
                      <a:r>
                        <a:rPr lang="en-US" sz="1400" b="1" dirty="0">
                          <a:solidFill>
                            <a:srgbClr val="055B19"/>
                          </a:solidFill>
                          <a:effectLst/>
                          <a:latin typeface="Times New Roman" panose="02020603050405020304" pitchFamily="18" charset="0"/>
                          <a:cs typeface="Times New Roman" panose="02020603050405020304" pitchFamily="18" charset="0"/>
                        </a:rPr>
                        <a:t>F</a:t>
                      </a:r>
                      <a:r>
                        <a:rPr lang="en-US" sz="1400" b="1" baseline="-25000" dirty="0">
                          <a:solidFill>
                            <a:srgbClr val="055B19"/>
                          </a:solidFill>
                          <a:effectLst/>
                          <a:latin typeface="Times New Roman" panose="02020603050405020304" pitchFamily="18" charset="0"/>
                          <a:cs typeface="Times New Roman" panose="02020603050405020304" pitchFamily="18" charset="0"/>
                        </a:rPr>
                        <a:t>(g)</a:t>
                      </a:r>
                      <a:r>
                        <a:rPr lang="en-US" sz="1400" b="1" dirty="0">
                          <a:solidFill>
                            <a:srgbClr val="055B19"/>
                          </a:solidFill>
                          <a:effectLst/>
                          <a:latin typeface="Times New Roman" panose="02020603050405020304" pitchFamily="18" charset="0"/>
                          <a:cs typeface="Times New Roman" panose="02020603050405020304" pitchFamily="18" charset="0"/>
                        </a:rPr>
                        <a:t> + e</a:t>
                      </a:r>
                      <a:r>
                        <a:rPr lang="en-US" sz="1400" b="1" baseline="30000" dirty="0">
                          <a:solidFill>
                            <a:srgbClr val="055B19"/>
                          </a:solidFill>
                          <a:effectLst/>
                          <a:latin typeface="Times New Roman" panose="02020603050405020304" pitchFamily="18" charset="0"/>
                          <a:cs typeface="Times New Roman" panose="02020603050405020304" pitchFamily="18" charset="0"/>
                        </a:rPr>
                        <a:t>-</a:t>
                      </a:r>
                      <a:r>
                        <a:rPr lang="en-US" sz="1400" b="1" dirty="0">
                          <a:solidFill>
                            <a:srgbClr val="055B19"/>
                          </a:solidFill>
                          <a:effectLst/>
                          <a:latin typeface="Times New Roman" panose="02020603050405020304" pitchFamily="18" charset="0"/>
                          <a:cs typeface="Times New Roman" panose="02020603050405020304" pitchFamily="18" charset="0"/>
                        </a:rPr>
                        <a:t>              F</a:t>
                      </a:r>
                      <a:r>
                        <a:rPr lang="en-US" sz="1400" b="1" baseline="30000" dirty="0">
                          <a:solidFill>
                            <a:srgbClr val="055B19"/>
                          </a:solidFill>
                          <a:effectLst/>
                          <a:latin typeface="Times New Roman" panose="02020603050405020304" pitchFamily="18" charset="0"/>
                          <a:cs typeface="Times New Roman" panose="02020603050405020304" pitchFamily="18" charset="0"/>
                        </a:rPr>
                        <a:t>-</a:t>
                      </a:r>
                      <a:r>
                        <a:rPr lang="en-US" sz="1400" b="1" baseline="-25000" dirty="0">
                          <a:solidFill>
                            <a:srgbClr val="055B19"/>
                          </a:solidFill>
                          <a:effectLst/>
                          <a:latin typeface="Times New Roman" panose="02020603050405020304" pitchFamily="18" charset="0"/>
                          <a:cs typeface="Times New Roman" panose="02020603050405020304" pitchFamily="18" charset="0"/>
                        </a:rPr>
                        <a:t>(g)</a:t>
                      </a:r>
                      <a:r>
                        <a:rPr lang="en-US" sz="1400" b="1" dirty="0">
                          <a:solidFill>
                            <a:srgbClr val="055B19"/>
                          </a:solidFill>
                          <a:effectLst/>
                          <a:latin typeface="Times New Roman" panose="02020603050405020304" pitchFamily="18" charset="0"/>
                          <a:cs typeface="Times New Roman" panose="02020603050405020304" pitchFamily="18" charset="0"/>
                        </a:rPr>
                        <a:t>  +   EA</a:t>
                      </a:r>
                      <a:endParaRPr lang="en-US" sz="1400" b="1" dirty="0">
                        <a:solidFill>
                          <a:srgbClr val="055B1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600"/>
                        </a:spcAft>
                        <a:tabLst>
                          <a:tab pos="721995" algn="l"/>
                          <a:tab pos="2657475" algn="l"/>
                        </a:tabLst>
                      </a:pPr>
                      <a:r>
                        <a:rPr lang="en-US" sz="1400" b="1">
                          <a:solidFill>
                            <a:srgbClr val="055B19"/>
                          </a:solidFill>
                          <a:effectLst/>
                          <a:latin typeface="Times New Roman" panose="02020603050405020304" pitchFamily="18" charset="0"/>
                          <a:cs typeface="Times New Roman" panose="02020603050405020304" pitchFamily="18" charset="0"/>
                        </a:rPr>
                        <a:t>EA = Electron affinity</a:t>
                      </a:r>
                      <a:endParaRPr lang="en-US" sz="1400" b="1">
                        <a:solidFill>
                          <a:srgbClr val="055B1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55766628"/>
                  </a:ext>
                </a:extLst>
              </a:tr>
              <a:tr h="0">
                <a:tc>
                  <a:txBody>
                    <a:bodyPr/>
                    <a:lstStyle/>
                    <a:p>
                      <a:pPr marL="0" marR="8890">
                        <a:lnSpc>
                          <a:spcPct val="115000"/>
                        </a:lnSpc>
                        <a:spcBef>
                          <a:spcPts val="260"/>
                        </a:spcBef>
                        <a:spcAft>
                          <a:spcPts val="0"/>
                        </a:spcAft>
                      </a:pPr>
                      <a:r>
                        <a:rPr lang="en-US" sz="1400" b="1">
                          <a:solidFill>
                            <a:srgbClr val="CC0099"/>
                          </a:solidFill>
                          <a:effectLst/>
                          <a:latin typeface="Times New Roman" panose="02020603050405020304" pitchFamily="18" charset="0"/>
                          <a:cs typeface="Times New Roman" panose="02020603050405020304" pitchFamily="18" charset="0"/>
                        </a:rPr>
                        <a:t>O</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 e</a:t>
                      </a:r>
                      <a:r>
                        <a:rPr lang="en-US" sz="1400" b="1" baseline="30000">
                          <a:solidFill>
                            <a:srgbClr val="CC0099"/>
                          </a:solidFill>
                          <a:effectLst/>
                          <a:latin typeface="Times New Roman" panose="02020603050405020304" pitchFamily="18" charset="0"/>
                          <a:cs typeface="Times New Roman" panose="02020603050405020304" pitchFamily="18" charset="0"/>
                        </a:rPr>
                        <a:t>-</a:t>
                      </a:r>
                      <a:r>
                        <a:rPr lang="en-US" sz="1400" b="1">
                          <a:solidFill>
                            <a:srgbClr val="CC0099"/>
                          </a:solidFill>
                          <a:effectLst/>
                          <a:latin typeface="Times New Roman" panose="02020603050405020304" pitchFamily="18" charset="0"/>
                          <a:cs typeface="Times New Roman" panose="02020603050405020304" pitchFamily="18" charset="0"/>
                        </a:rPr>
                        <a:t>              O</a:t>
                      </a:r>
                      <a:r>
                        <a:rPr lang="en-US" sz="1400" b="1" baseline="30000">
                          <a:solidFill>
                            <a:srgbClr val="CC0099"/>
                          </a:solidFill>
                          <a:effectLst/>
                          <a:latin typeface="Times New Roman" panose="02020603050405020304" pitchFamily="18" charset="0"/>
                          <a:cs typeface="Times New Roman" panose="02020603050405020304" pitchFamily="18" charset="0"/>
                        </a:rPr>
                        <a:t>-</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   EA</a:t>
                      </a:r>
                      <a:endParaRPr lang="en-US" sz="1400" b="1">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600"/>
                        </a:spcAft>
                        <a:tabLst>
                          <a:tab pos="721995" algn="l"/>
                          <a:tab pos="2657475" algn="l"/>
                        </a:tabLst>
                      </a:pPr>
                      <a:r>
                        <a:rPr lang="en-US" sz="1400" b="1" dirty="0">
                          <a:solidFill>
                            <a:srgbClr val="CC0099"/>
                          </a:solidFill>
                          <a:effectLst/>
                          <a:latin typeface="Times New Roman" panose="02020603050405020304" pitchFamily="18" charset="0"/>
                          <a:cs typeface="Times New Roman" panose="02020603050405020304" pitchFamily="18" charset="0"/>
                        </a:rPr>
                        <a:t>EA = Electron affinity</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6553162"/>
                  </a:ext>
                </a:extLst>
              </a:tr>
            </a:tbl>
          </a:graphicData>
        </a:graphic>
      </p:graphicFrame>
      <p:cxnSp>
        <p:nvCxnSpPr>
          <p:cNvPr id="7" name="Straight Arrow Connector 6">
            <a:extLst>
              <a:ext uri="{FF2B5EF4-FFF2-40B4-BE49-F238E27FC236}">
                <a16:creationId xmlns:a16="http://schemas.microsoft.com/office/drawing/2014/main" id="{961CE8A6-889C-457D-B954-4CA5F1838AF4}"/>
              </a:ext>
            </a:extLst>
          </p:cNvPr>
          <p:cNvCxnSpPr/>
          <p:nvPr/>
        </p:nvCxnSpPr>
        <p:spPr>
          <a:xfrm>
            <a:off x="2771800" y="1484784"/>
            <a:ext cx="43204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30AE81C5-9791-4526-8C43-E60CACFB5ED7}"/>
              </a:ext>
            </a:extLst>
          </p:cNvPr>
          <p:cNvCxnSpPr/>
          <p:nvPr/>
        </p:nvCxnSpPr>
        <p:spPr>
          <a:xfrm>
            <a:off x="2843808" y="1700808"/>
            <a:ext cx="43204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9" name="Table 8">
            <a:extLst>
              <a:ext uri="{FF2B5EF4-FFF2-40B4-BE49-F238E27FC236}">
                <a16:creationId xmlns:a16="http://schemas.microsoft.com/office/drawing/2014/main" id="{56545602-A690-4A21-B228-F5FF45E0D649}"/>
              </a:ext>
            </a:extLst>
          </p:cNvPr>
          <p:cNvGraphicFramePr>
            <a:graphicFrameLocks noGrp="1"/>
          </p:cNvGraphicFramePr>
          <p:nvPr>
            <p:extLst>
              <p:ext uri="{D42A27DB-BD31-4B8C-83A1-F6EECF244321}">
                <p14:modId xmlns:p14="http://schemas.microsoft.com/office/powerpoint/2010/main" val="3791503965"/>
              </p:ext>
            </p:extLst>
          </p:nvPr>
        </p:nvGraphicFramePr>
        <p:xfrm>
          <a:off x="2761318" y="2396787"/>
          <a:ext cx="5221730" cy="225743"/>
        </p:xfrm>
        <a:graphic>
          <a:graphicData uri="http://schemas.openxmlformats.org/drawingml/2006/table">
            <a:tbl>
              <a:tblPr firstRow="1" firstCol="1" bandRow="1">
                <a:tableStyleId>{2D5ABB26-0587-4C30-8999-92F81FD0307C}</a:tableStyleId>
              </a:tblPr>
              <a:tblGrid>
                <a:gridCol w="2970435">
                  <a:extLst>
                    <a:ext uri="{9D8B030D-6E8A-4147-A177-3AD203B41FA5}">
                      <a16:colId xmlns:a16="http://schemas.microsoft.com/office/drawing/2014/main" val="3293687318"/>
                    </a:ext>
                  </a:extLst>
                </a:gridCol>
                <a:gridCol w="2251295">
                  <a:extLst>
                    <a:ext uri="{9D8B030D-6E8A-4147-A177-3AD203B41FA5}">
                      <a16:colId xmlns:a16="http://schemas.microsoft.com/office/drawing/2014/main" val="2745052232"/>
                    </a:ext>
                  </a:extLst>
                </a:gridCol>
              </a:tblGrid>
              <a:tr h="0">
                <a:tc>
                  <a:txBody>
                    <a:bodyPr/>
                    <a:lstStyle/>
                    <a:p>
                      <a:pPr marL="0" marR="8890">
                        <a:lnSpc>
                          <a:spcPct val="115000"/>
                        </a:lnSpc>
                        <a:spcBef>
                          <a:spcPts val="260"/>
                        </a:spcBef>
                        <a:spcAft>
                          <a:spcPts val="0"/>
                        </a:spcAft>
                      </a:pPr>
                      <a:r>
                        <a:rPr lang="en-US" sz="1400" b="1">
                          <a:solidFill>
                            <a:srgbClr val="CC0099"/>
                          </a:solidFill>
                          <a:effectLst/>
                          <a:latin typeface="Times New Roman" panose="02020603050405020304" pitchFamily="18" charset="0"/>
                          <a:cs typeface="Times New Roman" panose="02020603050405020304" pitchFamily="18" charset="0"/>
                        </a:rPr>
                        <a:t>O</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  2e</a:t>
                      </a:r>
                      <a:r>
                        <a:rPr lang="en-US" sz="1400" b="1" baseline="30000">
                          <a:solidFill>
                            <a:srgbClr val="CC0099"/>
                          </a:solidFill>
                          <a:effectLst/>
                          <a:latin typeface="Times New Roman" panose="02020603050405020304" pitchFamily="18" charset="0"/>
                          <a:cs typeface="Times New Roman" panose="02020603050405020304" pitchFamily="18" charset="0"/>
                        </a:rPr>
                        <a:t>-</a:t>
                      </a:r>
                      <a:r>
                        <a:rPr lang="en-US" sz="1400" b="1">
                          <a:solidFill>
                            <a:srgbClr val="CC0099"/>
                          </a:solidFill>
                          <a:effectLst/>
                          <a:latin typeface="Times New Roman" panose="02020603050405020304" pitchFamily="18" charset="0"/>
                          <a:cs typeface="Times New Roman" panose="02020603050405020304" pitchFamily="18" charset="0"/>
                        </a:rPr>
                        <a:t>              O</a:t>
                      </a:r>
                      <a:r>
                        <a:rPr lang="en-US" sz="1400" b="1" baseline="30000">
                          <a:solidFill>
                            <a:srgbClr val="CC0099"/>
                          </a:solidFill>
                          <a:effectLst/>
                          <a:latin typeface="Times New Roman" panose="02020603050405020304" pitchFamily="18" charset="0"/>
                          <a:cs typeface="Times New Roman" panose="02020603050405020304" pitchFamily="18" charset="0"/>
                        </a:rPr>
                        <a:t>2-</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   EA</a:t>
                      </a:r>
                      <a:endParaRPr lang="en-US" sz="1400" b="1">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600"/>
                        </a:spcAft>
                        <a:tabLst>
                          <a:tab pos="721995" algn="l"/>
                          <a:tab pos="2657475" algn="l"/>
                        </a:tabLst>
                      </a:pPr>
                      <a:r>
                        <a:rPr lang="en-US" sz="1400" b="1" dirty="0">
                          <a:solidFill>
                            <a:srgbClr val="CC0099"/>
                          </a:solidFill>
                          <a:effectLst/>
                          <a:latin typeface="Times New Roman" panose="02020603050405020304" pitchFamily="18" charset="0"/>
                          <a:cs typeface="Times New Roman" panose="02020603050405020304" pitchFamily="18" charset="0"/>
                        </a:rPr>
                        <a:t>EA = Electron affinity</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81698804"/>
                  </a:ext>
                </a:extLst>
              </a:tr>
            </a:tbl>
          </a:graphicData>
        </a:graphic>
      </p:graphicFrame>
      <p:sp>
        <p:nvSpPr>
          <p:cNvPr id="10" name="Rectangle 1">
            <a:extLst>
              <a:ext uri="{FF2B5EF4-FFF2-40B4-BE49-F238E27FC236}">
                <a16:creationId xmlns:a16="http://schemas.microsoft.com/office/drawing/2014/main" id="{776BFE18-75DD-4F2D-B240-013EF567EBF5}"/>
              </a:ext>
            </a:extLst>
          </p:cNvPr>
          <p:cNvSpPr>
            <a:spLocks noChangeArrowheads="1"/>
          </p:cNvSpPr>
          <p:nvPr/>
        </p:nvSpPr>
        <p:spPr bwMode="auto">
          <a:xfrm>
            <a:off x="1091803" y="1772816"/>
            <a:ext cx="809292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722313" algn="l"/>
                <a:tab pos="2657475" algn="l"/>
              </a:tabLst>
              <a:defRPr>
                <a:solidFill>
                  <a:schemeClr val="tx1"/>
                </a:solidFill>
                <a:latin typeface="Arial" panose="020B0604020202020204" pitchFamily="34" charset="0"/>
              </a:defRPr>
            </a:lvl1pPr>
            <a:lvl2pPr eaLnBrk="0" fontAlgn="base" hangingPunct="0">
              <a:spcBef>
                <a:spcPct val="0"/>
              </a:spcBef>
              <a:spcAft>
                <a:spcPct val="0"/>
              </a:spcAft>
              <a:tabLst>
                <a:tab pos="722313" algn="l"/>
                <a:tab pos="2657475" algn="l"/>
              </a:tabLst>
              <a:defRPr>
                <a:solidFill>
                  <a:schemeClr val="tx1"/>
                </a:solidFill>
                <a:latin typeface="Arial" panose="020B0604020202020204" pitchFamily="34" charset="0"/>
              </a:defRPr>
            </a:lvl2pPr>
            <a:lvl3pPr eaLnBrk="0" fontAlgn="base" hangingPunct="0">
              <a:spcBef>
                <a:spcPct val="0"/>
              </a:spcBef>
              <a:spcAft>
                <a:spcPct val="0"/>
              </a:spcAft>
              <a:tabLst>
                <a:tab pos="722313" algn="l"/>
                <a:tab pos="2657475" algn="l"/>
              </a:tabLst>
              <a:defRPr>
                <a:solidFill>
                  <a:schemeClr val="tx1"/>
                </a:solidFill>
                <a:latin typeface="Arial" panose="020B0604020202020204" pitchFamily="34" charset="0"/>
              </a:defRPr>
            </a:lvl3pPr>
            <a:lvl4pPr eaLnBrk="0" fontAlgn="base" hangingPunct="0">
              <a:spcBef>
                <a:spcPct val="0"/>
              </a:spcBef>
              <a:spcAft>
                <a:spcPct val="0"/>
              </a:spcAft>
              <a:tabLst>
                <a:tab pos="722313" algn="l"/>
                <a:tab pos="2657475" algn="l"/>
              </a:tabLst>
              <a:defRPr>
                <a:solidFill>
                  <a:schemeClr val="tx1"/>
                </a:solidFill>
                <a:latin typeface="Arial" panose="020B0604020202020204" pitchFamily="34" charset="0"/>
              </a:defRPr>
            </a:lvl4pPr>
            <a:lvl5pPr eaLnBrk="0" fontAlgn="base" hangingPunct="0">
              <a:spcBef>
                <a:spcPct val="0"/>
              </a:spcBef>
              <a:spcAft>
                <a:spcPct val="0"/>
              </a:spcAft>
              <a:tabLst>
                <a:tab pos="722313" algn="l"/>
                <a:tab pos="2657475" algn="l"/>
              </a:tabLst>
              <a:defRPr>
                <a:solidFill>
                  <a:schemeClr val="tx1"/>
                </a:solidFill>
                <a:latin typeface="Arial" panose="020B0604020202020204" pitchFamily="34" charset="0"/>
              </a:defRPr>
            </a:lvl5pPr>
            <a:lvl6pPr eaLnBrk="0" fontAlgn="base" hangingPunct="0">
              <a:spcBef>
                <a:spcPct val="0"/>
              </a:spcBef>
              <a:spcAft>
                <a:spcPct val="0"/>
              </a:spcAft>
              <a:tabLst>
                <a:tab pos="722313" algn="l"/>
                <a:tab pos="2657475" algn="l"/>
              </a:tabLst>
              <a:defRPr>
                <a:solidFill>
                  <a:schemeClr val="tx1"/>
                </a:solidFill>
                <a:latin typeface="Arial" panose="020B0604020202020204" pitchFamily="34" charset="0"/>
              </a:defRPr>
            </a:lvl6pPr>
            <a:lvl7pPr eaLnBrk="0" fontAlgn="base" hangingPunct="0">
              <a:spcBef>
                <a:spcPct val="0"/>
              </a:spcBef>
              <a:spcAft>
                <a:spcPct val="0"/>
              </a:spcAft>
              <a:tabLst>
                <a:tab pos="722313" algn="l"/>
                <a:tab pos="2657475" algn="l"/>
              </a:tabLst>
              <a:defRPr>
                <a:solidFill>
                  <a:schemeClr val="tx1"/>
                </a:solidFill>
                <a:latin typeface="Arial" panose="020B0604020202020204" pitchFamily="34" charset="0"/>
              </a:defRPr>
            </a:lvl7pPr>
            <a:lvl8pPr eaLnBrk="0" fontAlgn="base" hangingPunct="0">
              <a:spcBef>
                <a:spcPct val="0"/>
              </a:spcBef>
              <a:spcAft>
                <a:spcPct val="0"/>
              </a:spcAft>
              <a:tabLst>
                <a:tab pos="722313" algn="l"/>
                <a:tab pos="2657475" algn="l"/>
              </a:tabLst>
              <a:defRPr>
                <a:solidFill>
                  <a:schemeClr val="tx1"/>
                </a:solidFill>
                <a:latin typeface="Arial" panose="020B0604020202020204" pitchFamily="34" charset="0"/>
              </a:defRPr>
            </a:lvl8pPr>
            <a:lvl9pPr eaLnBrk="0" fontAlgn="base" hangingPunct="0">
              <a:spcBef>
                <a:spcPct val="0"/>
              </a:spcBef>
              <a:spcAft>
                <a:spcPct val="0"/>
              </a:spcAft>
              <a:tabLst>
                <a:tab pos="722313" algn="l"/>
                <a:tab pos="265747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722313" algn="l"/>
                <a:tab pos="2657475" algn="l"/>
              </a:tabLst>
            </a:pP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However in order to find the sum of the first and second electron affinities of oxygen </a:t>
            </a:r>
          </a:p>
          <a:p>
            <a:pPr marL="0" marR="0" lvl="0" indent="0" algn="l" defTabSz="914400" rtl="0" eaLnBrk="0" fontAlgn="base" latinLnBrk="0" hangingPunct="0">
              <a:lnSpc>
                <a:spcPct val="100000"/>
              </a:lnSpc>
              <a:spcBef>
                <a:spcPct val="0"/>
              </a:spcBef>
              <a:spcAft>
                <a:spcPct val="0"/>
              </a:spcAft>
              <a:buClrTx/>
              <a:buSzTx/>
              <a:buFontTx/>
              <a:buNone/>
              <a:tabLst>
                <a:tab pos="722313" algn="l"/>
                <a:tab pos="2657475" algn="l"/>
              </a:tabLst>
            </a:pP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atom and </a:t>
            </a:r>
            <a:r>
              <a:rPr kumimoji="0" lang="en-US" altLang="en-US" b="0" i="0" u="none" strike="noStrike" cap="none" normalizeH="0" baseline="0" dirty="0" err="1">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ΔH</a:t>
            </a:r>
            <a:r>
              <a:rPr kumimoji="0" lang="en-US" altLang="en-US" b="0" i="0" u="none" strike="noStrike" cap="none" normalizeH="0" baseline="-30000" dirty="0" err="1">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a:t>
            </a: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for the following reaction </a:t>
            </a:r>
          </a:p>
          <a:p>
            <a:pPr marL="0" marR="0" lvl="0" indent="0" algn="l" defTabSz="914400" rtl="0" eaLnBrk="0" fontAlgn="base" latinLnBrk="0" hangingPunct="0">
              <a:lnSpc>
                <a:spcPct val="100000"/>
              </a:lnSpc>
              <a:spcBef>
                <a:spcPct val="0"/>
              </a:spcBef>
              <a:spcAft>
                <a:spcPct val="0"/>
              </a:spcAft>
              <a:buClrTx/>
              <a:buSzTx/>
              <a:buFontTx/>
              <a:buNone/>
              <a:tabLst>
                <a:tab pos="722313" algn="l"/>
                <a:tab pos="2657475" algn="l"/>
              </a:tabLst>
            </a:pPr>
            <a:r>
              <a:rPr kumimoji="0" lang="en-US" altLang="en-US" b="0" i="0" u="none" strike="noStrike" cap="none" normalizeH="0" baseline="0" dirty="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must be known</a:t>
            </a:r>
            <a:endParaRPr kumimoji="0" lang="en-US" altLang="en-US" b="0" i="0" u="none" strike="noStrike" cap="none" normalizeH="0" baseline="0" dirty="0">
              <a:ln>
                <a:noFill/>
              </a:ln>
              <a:solidFill>
                <a:srgbClr val="002060"/>
              </a:solidFill>
              <a:effectLst/>
              <a:latin typeface="Times New Roman" panose="02020603050405020304" pitchFamily="18" charset="0"/>
              <a:cs typeface="Times New Roman" panose="02020603050405020304" pitchFamily="18" charset="0"/>
            </a:endParaRPr>
          </a:p>
        </p:txBody>
      </p:sp>
      <p:cxnSp>
        <p:nvCxnSpPr>
          <p:cNvPr id="11" name="Straight Arrow Connector 10">
            <a:extLst>
              <a:ext uri="{FF2B5EF4-FFF2-40B4-BE49-F238E27FC236}">
                <a16:creationId xmlns:a16="http://schemas.microsoft.com/office/drawing/2014/main" id="{3D7236D7-6035-4D80-8980-69045F64286C}"/>
              </a:ext>
            </a:extLst>
          </p:cNvPr>
          <p:cNvCxnSpPr/>
          <p:nvPr/>
        </p:nvCxnSpPr>
        <p:spPr>
          <a:xfrm>
            <a:off x="3635896" y="2519469"/>
            <a:ext cx="43204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955E5F72-03E2-4B58-B6E9-D58CC46F5B87}"/>
              </a:ext>
            </a:extLst>
          </p:cNvPr>
          <p:cNvSpPr/>
          <p:nvPr/>
        </p:nvSpPr>
        <p:spPr>
          <a:xfrm>
            <a:off x="971600" y="2636912"/>
            <a:ext cx="7872685" cy="729430"/>
          </a:xfrm>
          <a:prstGeom prst="rect">
            <a:avLst/>
          </a:prstGeom>
        </p:spPr>
        <p:txBody>
          <a:bodyPr wrap="square">
            <a:spAutoFit/>
          </a:bodyPr>
          <a:lstStyle/>
          <a:p>
            <a:pPr marL="228600" marR="0">
              <a:lnSpc>
                <a:spcPct val="115000"/>
              </a:lnSpc>
              <a:spcBef>
                <a:spcPts val="0"/>
              </a:spcBef>
              <a:spcAft>
                <a:spcPts val="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Consider the Born-Haber thermo-chemical cycle for metal oxide such as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MgO</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(n=1) to determine the lattice energy of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MgO</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represented as follows</a:t>
            </a:r>
            <a:endParaRPr lang="en-US" sz="1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3" name="Picture 12">
            <a:extLst>
              <a:ext uri="{FF2B5EF4-FFF2-40B4-BE49-F238E27FC236}">
                <a16:creationId xmlns:a16="http://schemas.microsoft.com/office/drawing/2014/main" id="{61910D28-1131-4417-8A7D-E7C35A3512AB}"/>
              </a:ext>
            </a:extLst>
          </p:cNvPr>
          <p:cNvPicPr>
            <a:picLocks noChangeAspect="1"/>
          </p:cNvPicPr>
          <p:nvPr/>
        </p:nvPicPr>
        <p:blipFill>
          <a:blip r:embed="rId2"/>
          <a:stretch>
            <a:fillRect/>
          </a:stretch>
        </p:blipFill>
        <p:spPr>
          <a:xfrm>
            <a:off x="1866425" y="3337593"/>
            <a:ext cx="6543675" cy="3048000"/>
          </a:xfrm>
          <a:prstGeom prst="rect">
            <a:avLst/>
          </a:prstGeom>
        </p:spPr>
      </p:pic>
    </p:spTree>
    <p:extLst>
      <p:ext uri="{BB962C8B-B14F-4D97-AF65-F5344CB8AC3E}">
        <p14:creationId xmlns:p14="http://schemas.microsoft.com/office/powerpoint/2010/main" val="18893933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4C8AED-06FA-461B-927C-617099EFA418}"/>
              </a:ext>
            </a:extLst>
          </p:cNvPr>
          <p:cNvSpPr/>
          <p:nvPr/>
        </p:nvSpPr>
        <p:spPr>
          <a:xfrm>
            <a:off x="899592" y="0"/>
            <a:ext cx="8136904" cy="1685077"/>
          </a:xfrm>
          <a:prstGeom prst="rect">
            <a:avLst/>
          </a:prstGeom>
        </p:spPr>
        <p:txBody>
          <a:bodyPr wrap="square">
            <a:spAutoFit/>
          </a:bodyPr>
          <a:lstStyle/>
          <a:p>
            <a:pPr marL="228600" marR="0">
              <a:lnSpc>
                <a:spcPct val="115000"/>
              </a:lnSpc>
              <a:spcBef>
                <a:spcPts val="0"/>
              </a:spcBef>
              <a:spcAft>
                <a:spcPts val="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theoretical lattice energy calculated by using Born-</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Lande’s</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expression is about -3800 KJmol</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MgO</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has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NaCl</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type structure. </a:t>
            </a:r>
          </a:p>
          <a:p>
            <a:pPr marL="228600" marR="0">
              <a:lnSpc>
                <a:spcPct val="115000"/>
              </a:lnSpc>
              <a:spcBef>
                <a:spcPts val="0"/>
              </a:spcBef>
              <a:spcAft>
                <a:spcPts val="0"/>
              </a:spcAft>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Therefore 6:6 arrangement , Z</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 Z</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 2,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ΔH</a:t>
            </a:r>
            <a:r>
              <a:rPr lang="en-US" b="1" baseline="-25000"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f</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 630 KJmol</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-1</a:t>
            </a:r>
          </a:p>
          <a:p>
            <a:pPr marL="228600" marR="0">
              <a:lnSpc>
                <a:spcPct val="115000"/>
              </a:lnSpc>
              <a:spcBef>
                <a:spcPts val="0"/>
              </a:spcBef>
              <a:spcAft>
                <a:spcPts val="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Except EA all other enthalpy terms are known hence electron affinity (EA) for the reaction </a:t>
            </a:r>
            <a:endParaRPr lang="en-US" dirty="0">
              <a:solidFill>
                <a:srgbClr val="002060"/>
              </a:solidFill>
              <a:latin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EACA297F-1395-4C05-A595-B53DA3E5BE08}"/>
              </a:ext>
            </a:extLst>
          </p:cNvPr>
          <p:cNvGraphicFramePr>
            <a:graphicFrameLocks noGrp="1"/>
          </p:cNvGraphicFramePr>
          <p:nvPr>
            <p:extLst>
              <p:ext uri="{D42A27DB-BD31-4B8C-83A1-F6EECF244321}">
                <p14:modId xmlns:p14="http://schemas.microsoft.com/office/powerpoint/2010/main" val="2320742011"/>
              </p:ext>
            </p:extLst>
          </p:nvPr>
        </p:nvGraphicFramePr>
        <p:xfrm>
          <a:off x="2123728" y="1340768"/>
          <a:ext cx="5760640" cy="225743"/>
        </p:xfrm>
        <a:graphic>
          <a:graphicData uri="http://schemas.openxmlformats.org/drawingml/2006/table">
            <a:tbl>
              <a:tblPr firstRow="1" firstCol="1" bandRow="1">
                <a:tableStyleId>{2D5ABB26-0587-4C30-8999-92F81FD0307C}</a:tableStyleId>
              </a:tblPr>
              <a:tblGrid>
                <a:gridCol w="3277000">
                  <a:extLst>
                    <a:ext uri="{9D8B030D-6E8A-4147-A177-3AD203B41FA5}">
                      <a16:colId xmlns:a16="http://schemas.microsoft.com/office/drawing/2014/main" val="2537529298"/>
                    </a:ext>
                  </a:extLst>
                </a:gridCol>
                <a:gridCol w="2483640">
                  <a:extLst>
                    <a:ext uri="{9D8B030D-6E8A-4147-A177-3AD203B41FA5}">
                      <a16:colId xmlns:a16="http://schemas.microsoft.com/office/drawing/2014/main" val="844907442"/>
                    </a:ext>
                  </a:extLst>
                </a:gridCol>
              </a:tblGrid>
              <a:tr h="0">
                <a:tc>
                  <a:txBody>
                    <a:bodyPr/>
                    <a:lstStyle/>
                    <a:p>
                      <a:pPr marL="0" marR="8890">
                        <a:lnSpc>
                          <a:spcPct val="115000"/>
                        </a:lnSpc>
                        <a:spcBef>
                          <a:spcPts val="260"/>
                        </a:spcBef>
                        <a:spcAft>
                          <a:spcPts val="0"/>
                        </a:spcAft>
                      </a:pPr>
                      <a:r>
                        <a:rPr lang="en-US" sz="1400" b="1">
                          <a:solidFill>
                            <a:srgbClr val="CC0099"/>
                          </a:solidFill>
                          <a:effectLst/>
                          <a:latin typeface="Times New Roman" panose="02020603050405020304" pitchFamily="18" charset="0"/>
                          <a:cs typeface="Times New Roman" panose="02020603050405020304" pitchFamily="18" charset="0"/>
                        </a:rPr>
                        <a:t>O</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  2e</a:t>
                      </a:r>
                      <a:r>
                        <a:rPr lang="en-US" sz="1400" b="1" baseline="30000">
                          <a:solidFill>
                            <a:srgbClr val="CC0099"/>
                          </a:solidFill>
                          <a:effectLst/>
                          <a:latin typeface="Times New Roman" panose="02020603050405020304" pitchFamily="18" charset="0"/>
                          <a:cs typeface="Times New Roman" panose="02020603050405020304" pitchFamily="18" charset="0"/>
                        </a:rPr>
                        <a:t>-</a:t>
                      </a:r>
                      <a:r>
                        <a:rPr lang="en-US" sz="1400" b="1">
                          <a:solidFill>
                            <a:srgbClr val="CC0099"/>
                          </a:solidFill>
                          <a:effectLst/>
                          <a:latin typeface="Times New Roman" panose="02020603050405020304" pitchFamily="18" charset="0"/>
                          <a:cs typeface="Times New Roman" panose="02020603050405020304" pitchFamily="18" charset="0"/>
                        </a:rPr>
                        <a:t>              O</a:t>
                      </a:r>
                      <a:r>
                        <a:rPr lang="en-US" sz="1400" b="1" baseline="30000">
                          <a:solidFill>
                            <a:srgbClr val="CC0099"/>
                          </a:solidFill>
                          <a:effectLst/>
                          <a:latin typeface="Times New Roman" panose="02020603050405020304" pitchFamily="18" charset="0"/>
                          <a:cs typeface="Times New Roman" panose="02020603050405020304" pitchFamily="18" charset="0"/>
                        </a:rPr>
                        <a:t>2-</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   EA</a:t>
                      </a:r>
                      <a:endParaRPr lang="en-US" sz="1400" b="1">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600"/>
                        </a:spcAft>
                        <a:tabLst>
                          <a:tab pos="721995" algn="l"/>
                          <a:tab pos="2657475" algn="l"/>
                        </a:tabLst>
                      </a:pPr>
                      <a:r>
                        <a:rPr lang="en-US" sz="1400" b="1" dirty="0">
                          <a:solidFill>
                            <a:srgbClr val="CC0099"/>
                          </a:solidFill>
                          <a:effectLst/>
                          <a:latin typeface="Times New Roman" panose="02020603050405020304" pitchFamily="18" charset="0"/>
                          <a:cs typeface="Times New Roman" panose="02020603050405020304" pitchFamily="18" charset="0"/>
                        </a:rPr>
                        <a:t>EA = Electron affinity</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15787983"/>
                  </a:ext>
                </a:extLst>
              </a:tr>
            </a:tbl>
          </a:graphicData>
        </a:graphic>
      </p:graphicFrame>
      <p:cxnSp>
        <p:nvCxnSpPr>
          <p:cNvPr id="7" name="Straight Arrow Connector 6">
            <a:extLst>
              <a:ext uri="{FF2B5EF4-FFF2-40B4-BE49-F238E27FC236}">
                <a16:creationId xmlns:a16="http://schemas.microsoft.com/office/drawing/2014/main" id="{66B2CAA8-55D1-4677-BDB1-69F9BD9754F8}"/>
              </a:ext>
            </a:extLst>
          </p:cNvPr>
          <p:cNvCxnSpPr/>
          <p:nvPr/>
        </p:nvCxnSpPr>
        <p:spPr>
          <a:xfrm>
            <a:off x="3059832" y="1484784"/>
            <a:ext cx="36004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C40E7B91-2509-4191-A2B4-3E334D76CCEF}"/>
                  </a:ext>
                </a:extLst>
              </p:cNvPr>
              <p:cNvSpPr/>
              <p:nvPr/>
            </p:nvSpPr>
            <p:spPr>
              <a:xfrm>
                <a:off x="910074" y="1586132"/>
                <a:ext cx="8126422" cy="1257395"/>
              </a:xfrm>
              <a:prstGeom prst="rect">
                <a:avLst/>
              </a:prstGeom>
            </p:spPr>
            <p:txBody>
              <a:bodyPr wrap="square">
                <a:spAutoFit/>
              </a:bodyPr>
              <a:lstStyle/>
              <a:p>
                <a:pPr marL="228600" marR="0">
                  <a:lnSpc>
                    <a:spcPct val="115000"/>
                  </a:lnSpc>
                  <a:spcBef>
                    <a:spcPts val="0"/>
                  </a:spcBef>
                  <a:spcAft>
                    <a:spcPts val="0"/>
                  </a:spcAft>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is calculated by using Hess’s expression as follows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r>
                  <a:rPr lang="en-US" b="1" dirty="0">
                    <a:solidFill>
                      <a:srgbClr val="CC0099"/>
                    </a:solidFill>
                    <a:latin typeface="Times New Roman" panose="02020603050405020304" pitchFamily="18" charset="0"/>
                    <a:ea typeface="Times New Roman" panose="02020603050405020304" pitchFamily="18" charset="0"/>
                  </a:rPr>
                  <a:t>ΔH</a:t>
                </a:r>
                <a:r>
                  <a:rPr lang="en-US" b="1" baseline="-25000" dirty="0" err="1">
                    <a:solidFill>
                      <a:srgbClr val="CC0099"/>
                    </a:solidFill>
                    <a:latin typeface="Times New Roman" panose="02020603050405020304" pitchFamily="18" charset="0"/>
                    <a:ea typeface="Times New Roman" panose="02020603050405020304" pitchFamily="18" charset="0"/>
                  </a:rPr>
                  <a:t>f</a:t>
                </a:r>
                <a:r>
                  <a:rPr lang="en-US" b="1" dirty="0">
                    <a:solidFill>
                      <a:srgbClr val="CC0099"/>
                    </a:solidFill>
                    <a:latin typeface="Times New Roman" panose="02020603050405020304" pitchFamily="18" charset="0"/>
                    <a:ea typeface="Times New Roman" panose="02020603050405020304" pitchFamily="18" charset="0"/>
                  </a:rPr>
                  <a:t>  = S + </a:t>
                </a:r>
                <a14:m>
                  <m:oMath xmlns:m="http://schemas.openxmlformats.org/officeDocument/2006/math">
                    <m:f>
                      <m:fPr>
                        <m:ctrlPr>
                          <a:rPr lang="en-US" b="1" i="1">
                            <a:solidFill>
                              <a:srgbClr val="CC0099"/>
                            </a:solidFill>
                            <a:latin typeface="Cambria Math" panose="02040503050406030204" pitchFamily="18" charset="0"/>
                            <a:ea typeface="Times New Roman" panose="02020603050405020304" pitchFamily="18" charset="0"/>
                          </a:rPr>
                        </m:ctrlPr>
                      </m:fPr>
                      <m:num>
                        <m:r>
                          <a:rPr lang="en-US" b="1" i="1">
                            <a:solidFill>
                              <a:srgbClr val="CC0099"/>
                            </a:solidFill>
                            <a:latin typeface="Cambria Math" panose="02040503050406030204" pitchFamily="18" charset="0"/>
                            <a:ea typeface="Times New Roman" panose="02020603050405020304" pitchFamily="18" charset="0"/>
                          </a:rPr>
                          <m:t>𝒏</m:t>
                        </m:r>
                      </m:num>
                      <m:den>
                        <m:r>
                          <a:rPr lang="en-US" b="1" i="1">
                            <a:solidFill>
                              <a:srgbClr val="CC0099"/>
                            </a:solidFill>
                            <a:latin typeface="Cambria Math" panose="02040503050406030204" pitchFamily="18" charset="0"/>
                            <a:ea typeface="Times New Roman" panose="02020603050405020304" pitchFamily="18" charset="0"/>
                          </a:rPr>
                          <m:t>𝟐</m:t>
                        </m:r>
                      </m:den>
                    </m:f>
                  </m:oMath>
                </a14:m>
                <a:r>
                  <a:rPr lang="en-US" b="1" dirty="0">
                    <a:solidFill>
                      <a:srgbClr val="CC0099"/>
                    </a:solidFill>
                    <a:latin typeface="Times New Roman" panose="02020603050405020304" pitchFamily="18" charset="0"/>
                    <a:ea typeface="Times New Roman" panose="02020603050405020304" pitchFamily="18" charset="0"/>
                  </a:rPr>
                  <a:t> D + IE + EA + U</a:t>
                </a:r>
                <a:endParaRPr lang="en-US" dirty="0">
                  <a:solidFill>
                    <a:srgbClr val="CC0099"/>
                  </a:solidFill>
                  <a:latin typeface="Times New Roman" panose="02020603050405020304" pitchFamily="18" charset="0"/>
                  <a:ea typeface="Times New Roman" panose="02020603050405020304" pitchFamily="18" charset="0"/>
                </a:endParaRPr>
              </a:p>
              <a:p>
                <a:pPr algn="ctr">
                  <a:lnSpc>
                    <a:spcPct val="115000"/>
                  </a:lnSpc>
                </a:pPr>
                <a:r>
                  <a:rPr lang="en-US" b="1" dirty="0">
                    <a:solidFill>
                      <a:srgbClr val="0B550F"/>
                    </a:solidFill>
                    <a:latin typeface="Times New Roman" panose="02020603050405020304" pitchFamily="18" charset="0"/>
                    <a:ea typeface="Times New Roman" panose="02020603050405020304" pitchFamily="18" charset="0"/>
                  </a:rPr>
                  <a:t>EA</a:t>
                </a:r>
                <a:r>
                  <a:rPr lang="en-US" b="1" baseline="-25000" dirty="0">
                    <a:solidFill>
                      <a:srgbClr val="0B550F"/>
                    </a:solidFill>
                    <a:latin typeface="Times New Roman" panose="02020603050405020304" pitchFamily="18" charset="0"/>
                    <a:ea typeface="Times New Roman" panose="02020603050405020304" pitchFamily="18" charset="0"/>
                  </a:rPr>
                  <a:t>[O</a:t>
                </a:r>
                <a:r>
                  <a:rPr lang="en-US" b="1" baseline="30000" dirty="0">
                    <a:solidFill>
                      <a:srgbClr val="0B550F"/>
                    </a:solidFill>
                    <a:latin typeface="Times New Roman" panose="02020603050405020304" pitchFamily="18" charset="0"/>
                    <a:ea typeface="Times New Roman" panose="02020603050405020304" pitchFamily="18" charset="0"/>
                  </a:rPr>
                  <a:t>2-</a:t>
                </a:r>
                <a:r>
                  <a:rPr lang="en-US" b="1" baseline="-25000" dirty="0">
                    <a:solidFill>
                      <a:srgbClr val="0B550F"/>
                    </a:solidFill>
                    <a:latin typeface="Times New Roman" panose="02020603050405020304" pitchFamily="18" charset="0"/>
                    <a:ea typeface="Times New Roman" panose="02020603050405020304" pitchFamily="18" charset="0"/>
                  </a:rPr>
                  <a:t>(g)]</a:t>
                </a:r>
                <a:r>
                  <a:rPr lang="en-US" b="1" dirty="0">
                    <a:solidFill>
                      <a:srgbClr val="0B550F"/>
                    </a:solidFill>
                    <a:latin typeface="Times New Roman" panose="02020603050405020304" pitchFamily="18" charset="0"/>
                    <a:ea typeface="Times New Roman" panose="02020603050405020304" pitchFamily="18" charset="0"/>
                  </a:rPr>
                  <a:t>  = </a:t>
                </a:r>
                <a:r>
                  <a:rPr lang="en-US" b="1" dirty="0" err="1">
                    <a:solidFill>
                      <a:srgbClr val="0B550F"/>
                    </a:solidFill>
                    <a:latin typeface="Times New Roman" panose="02020603050405020304" pitchFamily="18" charset="0"/>
                    <a:ea typeface="Times New Roman" panose="02020603050405020304" pitchFamily="18" charset="0"/>
                  </a:rPr>
                  <a:t>ΔH</a:t>
                </a:r>
                <a:r>
                  <a:rPr lang="en-US" b="1" baseline="-25000" dirty="0" err="1">
                    <a:solidFill>
                      <a:srgbClr val="0B550F"/>
                    </a:solidFill>
                    <a:latin typeface="Times New Roman" panose="02020603050405020304" pitchFamily="18" charset="0"/>
                    <a:ea typeface="Times New Roman" panose="02020603050405020304" pitchFamily="18" charset="0"/>
                  </a:rPr>
                  <a:t>f</a:t>
                </a:r>
                <a:r>
                  <a:rPr lang="en-US" b="1" dirty="0">
                    <a:solidFill>
                      <a:srgbClr val="0B550F"/>
                    </a:solidFill>
                    <a:latin typeface="Times New Roman" panose="02020603050405020304" pitchFamily="18" charset="0"/>
                    <a:ea typeface="Times New Roman" panose="02020603050405020304" pitchFamily="18" charset="0"/>
                  </a:rPr>
                  <a:t>  - S - </a:t>
                </a:r>
                <a14:m>
                  <m:oMath xmlns:m="http://schemas.openxmlformats.org/officeDocument/2006/math">
                    <m:f>
                      <m:fPr>
                        <m:ctrlPr>
                          <a:rPr lang="en-US" b="1" i="1">
                            <a:solidFill>
                              <a:srgbClr val="0B550F"/>
                            </a:solidFill>
                            <a:latin typeface="Cambria Math" panose="02040503050406030204" pitchFamily="18" charset="0"/>
                            <a:ea typeface="Times New Roman" panose="02020603050405020304" pitchFamily="18" charset="0"/>
                          </a:rPr>
                        </m:ctrlPr>
                      </m:fPr>
                      <m:num>
                        <m:r>
                          <a:rPr lang="en-US" b="1" i="1">
                            <a:solidFill>
                              <a:srgbClr val="0B550F"/>
                            </a:solidFill>
                            <a:latin typeface="Cambria Math" panose="02040503050406030204" pitchFamily="18" charset="0"/>
                            <a:ea typeface="Times New Roman" panose="02020603050405020304" pitchFamily="18" charset="0"/>
                          </a:rPr>
                          <m:t>𝒏</m:t>
                        </m:r>
                      </m:num>
                      <m:den>
                        <m:r>
                          <a:rPr lang="en-US" b="1" i="1">
                            <a:solidFill>
                              <a:srgbClr val="0B550F"/>
                            </a:solidFill>
                            <a:latin typeface="Cambria Math" panose="02040503050406030204" pitchFamily="18" charset="0"/>
                            <a:ea typeface="Times New Roman" panose="02020603050405020304" pitchFamily="18" charset="0"/>
                          </a:rPr>
                          <m:t>𝟐</m:t>
                        </m:r>
                      </m:den>
                    </m:f>
                  </m:oMath>
                </a14:m>
                <a:r>
                  <a:rPr lang="en-US" b="1" dirty="0">
                    <a:solidFill>
                      <a:srgbClr val="0B550F"/>
                    </a:solidFill>
                    <a:latin typeface="Times New Roman" panose="02020603050405020304" pitchFamily="18" charset="0"/>
                    <a:ea typeface="Times New Roman" panose="02020603050405020304" pitchFamily="18" charset="0"/>
                  </a:rPr>
                  <a:t> D - IE – U = </a:t>
                </a:r>
                <a:r>
                  <a:rPr lang="en-US" dirty="0">
                    <a:solidFill>
                      <a:srgbClr val="CC0099"/>
                    </a:solidFill>
                    <a:latin typeface="Times New Roman" panose="02020603050405020304" pitchFamily="18" charset="0"/>
                    <a:ea typeface="Times New Roman" panose="02020603050405020304" pitchFamily="18" charset="0"/>
                  </a:rPr>
                  <a:t>637 KJmol</a:t>
                </a:r>
                <a:r>
                  <a:rPr lang="en-US" baseline="30000" dirty="0">
                    <a:solidFill>
                      <a:srgbClr val="CC0099"/>
                    </a:solidFill>
                    <a:latin typeface="Times New Roman" panose="02020603050405020304" pitchFamily="18" charset="0"/>
                    <a:ea typeface="Times New Roman" panose="02020603050405020304" pitchFamily="18" charset="0"/>
                  </a:rPr>
                  <a:t>-1</a:t>
                </a:r>
                <a:endParaRPr lang="en-US" dirty="0">
                  <a:solidFill>
                    <a:srgbClr val="CC0099"/>
                  </a:solidFill>
                  <a:latin typeface="Times New Roman" panose="02020603050405020304" pitchFamily="18" charset="0"/>
                  <a:ea typeface="Times New Roman" panose="02020603050405020304" pitchFamily="18" charset="0"/>
                </a:endParaRPr>
              </a:p>
            </p:txBody>
          </p:sp>
        </mc:Choice>
        <mc:Fallback xmlns="">
          <p:sp>
            <p:nvSpPr>
              <p:cNvPr id="8" name="Rectangle 7">
                <a:extLst>
                  <a:ext uri="{FF2B5EF4-FFF2-40B4-BE49-F238E27FC236}">
                    <a16:creationId xmlns:a16="http://schemas.microsoft.com/office/drawing/2014/main" id="{C40E7B91-2509-4191-A2B4-3E334D76CCEF}"/>
                  </a:ext>
                </a:extLst>
              </p:cNvPr>
              <p:cNvSpPr>
                <a:spLocks noRot="1" noChangeAspect="1" noMove="1" noResize="1" noEditPoints="1" noAdjustHandles="1" noChangeArrowheads="1" noChangeShapeType="1" noTextEdit="1"/>
              </p:cNvSpPr>
              <p:nvPr/>
            </p:nvSpPr>
            <p:spPr>
              <a:xfrm>
                <a:off x="910074" y="1586132"/>
                <a:ext cx="8126422" cy="1257395"/>
              </a:xfrm>
              <a:prstGeom prst="rect">
                <a:avLst/>
              </a:prstGeom>
              <a:blipFill>
                <a:blip r:embed="rId2"/>
                <a:stretch>
                  <a:fillRect t="-485" b="-1942"/>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E1738E51-3FFE-411D-A84C-9044DE34BF0F}"/>
              </a:ext>
            </a:extLst>
          </p:cNvPr>
          <p:cNvSpPr/>
          <p:nvPr/>
        </p:nvSpPr>
        <p:spPr>
          <a:xfrm>
            <a:off x="1054090" y="2675333"/>
            <a:ext cx="7992888" cy="1754326"/>
          </a:xfrm>
          <a:prstGeom prst="rect">
            <a:avLst/>
          </a:prstGeom>
        </p:spPr>
        <p:txBody>
          <a:bodyPr wrap="square">
            <a:spAutoFit/>
          </a:bodyPr>
          <a:lstStyle/>
          <a:p>
            <a:pPr>
              <a:lnSpc>
                <a:spcPct val="150000"/>
              </a:lnSpc>
              <a:spcAft>
                <a:spcPts val="600"/>
              </a:spcAft>
            </a:pPr>
            <a:r>
              <a:rPr lang="en-US" dirty="0">
                <a:solidFill>
                  <a:srgbClr val="002060"/>
                </a:solidFill>
                <a:latin typeface="Times New Roman" panose="02020603050405020304" pitchFamily="18" charset="0"/>
                <a:ea typeface="Times New Roman" panose="02020603050405020304" pitchFamily="18" charset="0"/>
              </a:rPr>
              <a:t>The first electron affinity of oxygen is -118 KJmol</a:t>
            </a:r>
            <a:r>
              <a:rPr lang="en-US" baseline="30000" dirty="0">
                <a:solidFill>
                  <a:srgbClr val="002060"/>
                </a:solidFill>
                <a:latin typeface="Times New Roman" panose="02020603050405020304" pitchFamily="18" charset="0"/>
                <a:ea typeface="Times New Roman" panose="02020603050405020304" pitchFamily="18" charset="0"/>
              </a:rPr>
              <a:t>-1 </a:t>
            </a:r>
            <a:r>
              <a:rPr lang="en-US" dirty="0">
                <a:solidFill>
                  <a:srgbClr val="002060"/>
                </a:solidFill>
                <a:latin typeface="Times New Roman" panose="02020603050405020304" pitchFamily="18" charset="0"/>
                <a:ea typeface="Times New Roman" panose="02020603050405020304" pitchFamily="18" charset="0"/>
              </a:rPr>
              <a:t>but addition of second electron absorbs the energy (637 +118 = 755 KJmol</a:t>
            </a:r>
            <a:r>
              <a:rPr lang="en-US" baseline="30000" dirty="0">
                <a:solidFill>
                  <a:srgbClr val="002060"/>
                </a:solidFill>
                <a:latin typeface="Times New Roman" panose="02020603050405020304" pitchFamily="18" charset="0"/>
                <a:ea typeface="Times New Roman" panose="02020603050405020304" pitchFamily="18" charset="0"/>
              </a:rPr>
              <a:t>-1</a:t>
            </a:r>
            <a:r>
              <a:rPr lang="en-US" dirty="0">
                <a:solidFill>
                  <a:srgbClr val="002060"/>
                </a:solidFill>
                <a:latin typeface="Times New Roman" panose="02020603050405020304" pitchFamily="18" charset="0"/>
                <a:ea typeface="Times New Roman" panose="02020603050405020304" pitchFamily="18" charset="0"/>
              </a:rPr>
              <a:t>) which indicate that the formation of oxide ion (</a:t>
            </a:r>
            <a:r>
              <a:rPr lang="en-US" b="1" dirty="0">
                <a:solidFill>
                  <a:srgbClr val="002060"/>
                </a:solidFill>
                <a:latin typeface="Times New Roman" panose="02020603050405020304" pitchFamily="18" charset="0"/>
                <a:ea typeface="Times New Roman" panose="02020603050405020304" pitchFamily="18" charset="0"/>
              </a:rPr>
              <a:t>O</a:t>
            </a:r>
            <a:r>
              <a:rPr lang="en-US" b="1" baseline="30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is not </a:t>
            </a:r>
            <a:r>
              <a:rPr lang="en-US" dirty="0" err="1">
                <a:solidFill>
                  <a:srgbClr val="002060"/>
                </a:solidFill>
                <a:latin typeface="Times New Roman" panose="02020603050405020304" pitchFamily="18" charset="0"/>
                <a:ea typeface="Times New Roman" panose="02020603050405020304" pitchFamily="18" charset="0"/>
              </a:rPr>
              <a:t>favoured</a:t>
            </a:r>
            <a:r>
              <a:rPr lang="en-US" dirty="0">
                <a:solidFill>
                  <a:srgbClr val="002060"/>
                </a:solidFill>
                <a:latin typeface="Times New Roman" panose="02020603050405020304" pitchFamily="18" charset="0"/>
                <a:ea typeface="Times New Roman" panose="02020603050405020304" pitchFamily="18" charset="0"/>
              </a:rPr>
              <a:t> but only reason why an oxide ion is stable and exist is its high lattice energy in contact with metal ion for Mg</a:t>
            </a:r>
            <a:r>
              <a:rPr lang="en-US" baseline="30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 ion in </a:t>
            </a:r>
            <a:r>
              <a:rPr lang="en-US" dirty="0" err="1">
                <a:solidFill>
                  <a:srgbClr val="002060"/>
                </a:solidFill>
                <a:latin typeface="Times New Roman" panose="02020603050405020304" pitchFamily="18" charset="0"/>
                <a:ea typeface="Times New Roman" panose="02020603050405020304" pitchFamily="18" charset="0"/>
              </a:rPr>
              <a:t>MgO</a:t>
            </a:r>
            <a:r>
              <a:rPr lang="en-US" dirty="0">
                <a:solidFill>
                  <a:srgbClr val="002060"/>
                </a:solidFill>
                <a:latin typeface="Times New Roman" panose="02020603050405020304" pitchFamily="18" charset="0"/>
                <a:ea typeface="Times New Roman" panose="02020603050405020304" pitchFamily="18" charset="0"/>
              </a:rPr>
              <a:t> compound.</a:t>
            </a:r>
          </a:p>
        </p:txBody>
      </p:sp>
    </p:spTree>
    <p:extLst>
      <p:ext uri="{BB962C8B-B14F-4D97-AF65-F5344CB8AC3E}">
        <p14:creationId xmlns:p14="http://schemas.microsoft.com/office/powerpoint/2010/main" val="23835244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51EEC1-8D8F-4295-8BB0-F0026CDA63F5}"/>
              </a:ext>
            </a:extLst>
          </p:cNvPr>
          <p:cNvSpPr/>
          <p:nvPr/>
        </p:nvSpPr>
        <p:spPr>
          <a:xfrm>
            <a:off x="1043608" y="116632"/>
            <a:ext cx="7920880" cy="1047979"/>
          </a:xfrm>
          <a:prstGeom prst="rect">
            <a:avLst/>
          </a:prstGeom>
        </p:spPr>
        <p:txBody>
          <a:bodyPr wrap="square">
            <a:spAutoFit/>
          </a:bodyPr>
          <a:lstStyle/>
          <a:p>
            <a:pPr marR="0" lvl="0">
              <a:lnSpc>
                <a:spcPct val="115000"/>
              </a:lnSpc>
              <a:spcBef>
                <a:spcPts val="0"/>
              </a:spcBef>
              <a:spcAft>
                <a:spcPts val="0"/>
              </a:spcAft>
            </a:pPr>
            <a:r>
              <a:rPr 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Estimation of proton affinities (P) by using lattice energies (Born-Haber Thermo-chemical cycle)</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Consider the estimation of proton affinity (P) of base such as ammonia by using gas phase reaction represented as follows</a:t>
            </a:r>
            <a:endParaRPr lang="en-US" sz="1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932013D0-68E6-4158-9DAF-4DE913B8EEFD}"/>
              </a:ext>
            </a:extLst>
          </p:cNvPr>
          <p:cNvGraphicFramePr>
            <a:graphicFrameLocks noGrp="1"/>
          </p:cNvGraphicFramePr>
          <p:nvPr>
            <p:extLst>
              <p:ext uri="{D42A27DB-BD31-4B8C-83A1-F6EECF244321}">
                <p14:modId xmlns:p14="http://schemas.microsoft.com/office/powerpoint/2010/main" val="2290621984"/>
              </p:ext>
            </p:extLst>
          </p:nvPr>
        </p:nvGraphicFramePr>
        <p:xfrm>
          <a:off x="1259632" y="1164611"/>
          <a:ext cx="5976663" cy="451486"/>
        </p:xfrm>
        <a:graphic>
          <a:graphicData uri="http://schemas.openxmlformats.org/drawingml/2006/table">
            <a:tbl>
              <a:tblPr firstRow="1" firstCol="1" bandRow="1">
                <a:tableStyleId>{2D5ABB26-0587-4C30-8999-92F81FD0307C}</a:tableStyleId>
              </a:tblPr>
              <a:tblGrid>
                <a:gridCol w="3696138">
                  <a:extLst>
                    <a:ext uri="{9D8B030D-6E8A-4147-A177-3AD203B41FA5}">
                      <a16:colId xmlns:a16="http://schemas.microsoft.com/office/drawing/2014/main" val="1157602883"/>
                    </a:ext>
                  </a:extLst>
                </a:gridCol>
                <a:gridCol w="2280525">
                  <a:extLst>
                    <a:ext uri="{9D8B030D-6E8A-4147-A177-3AD203B41FA5}">
                      <a16:colId xmlns:a16="http://schemas.microsoft.com/office/drawing/2014/main" val="2560870175"/>
                    </a:ext>
                  </a:extLst>
                </a:gridCol>
              </a:tblGrid>
              <a:tr h="0">
                <a:tc>
                  <a:txBody>
                    <a:bodyPr/>
                    <a:lstStyle/>
                    <a:p>
                      <a:pPr marL="0" marR="8890">
                        <a:lnSpc>
                          <a:spcPct val="115000"/>
                        </a:lnSpc>
                        <a:spcBef>
                          <a:spcPts val="260"/>
                        </a:spcBef>
                        <a:spcAft>
                          <a:spcPts val="0"/>
                        </a:spcAft>
                      </a:pPr>
                      <a:r>
                        <a:rPr lang="en-US" sz="1400" b="1">
                          <a:solidFill>
                            <a:srgbClr val="CC0099"/>
                          </a:solidFill>
                          <a:effectLst/>
                          <a:latin typeface="Times New Roman" panose="02020603050405020304" pitchFamily="18" charset="0"/>
                          <a:cs typeface="Times New Roman" panose="02020603050405020304" pitchFamily="18" charset="0"/>
                        </a:rPr>
                        <a:t>NH</a:t>
                      </a:r>
                      <a:r>
                        <a:rPr lang="en-US" sz="1400" b="1" baseline="-25000">
                          <a:solidFill>
                            <a:srgbClr val="CC0099"/>
                          </a:solidFill>
                          <a:effectLst/>
                          <a:latin typeface="Times New Roman" panose="02020603050405020304" pitchFamily="18" charset="0"/>
                          <a:cs typeface="Times New Roman" panose="02020603050405020304" pitchFamily="18" charset="0"/>
                        </a:rPr>
                        <a:t>3(g)</a:t>
                      </a:r>
                      <a:r>
                        <a:rPr lang="en-US" sz="1400" b="1">
                          <a:solidFill>
                            <a:srgbClr val="CC0099"/>
                          </a:solidFill>
                          <a:effectLst/>
                          <a:latin typeface="Times New Roman" panose="02020603050405020304" pitchFamily="18" charset="0"/>
                          <a:cs typeface="Times New Roman" panose="02020603050405020304" pitchFamily="18" charset="0"/>
                        </a:rPr>
                        <a:t> +  H</a:t>
                      </a:r>
                      <a:r>
                        <a:rPr lang="en-US" sz="1400" b="1" baseline="30000">
                          <a:solidFill>
                            <a:srgbClr val="CC0099"/>
                          </a:solidFill>
                          <a:effectLst/>
                          <a:latin typeface="Times New Roman" panose="02020603050405020304" pitchFamily="18" charset="0"/>
                          <a:cs typeface="Times New Roman" panose="02020603050405020304" pitchFamily="18" charset="0"/>
                        </a:rPr>
                        <a:t>+</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NH</a:t>
                      </a:r>
                      <a:r>
                        <a:rPr lang="en-US" sz="1400" b="1" baseline="-25000">
                          <a:solidFill>
                            <a:srgbClr val="CC0099"/>
                          </a:solidFill>
                          <a:effectLst/>
                          <a:latin typeface="Times New Roman" panose="02020603050405020304" pitchFamily="18" charset="0"/>
                          <a:cs typeface="Times New Roman" panose="02020603050405020304" pitchFamily="18" charset="0"/>
                        </a:rPr>
                        <a:t>4</a:t>
                      </a:r>
                      <a:r>
                        <a:rPr lang="en-US" sz="1400" b="1" baseline="30000">
                          <a:solidFill>
                            <a:srgbClr val="CC0099"/>
                          </a:solidFill>
                          <a:effectLst/>
                          <a:latin typeface="Times New Roman" panose="02020603050405020304" pitchFamily="18" charset="0"/>
                          <a:cs typeface="Times New Roman" panose="02020603050405020304" pitchFamily="18" charset="0"/>
                        </a:rPr>
                        <a:t>+</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  P </a:t>
                      </a:r>
                      <a:endParaRPr lang="en-US" sz="1400" b="1">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600"/>
                        </a:spcAft>
                        <a:tabLst>
                          <a:tab pos="721995" algn="l"/>
                          <a:tab pos="2657475" algn="l"/>
                        </a:tabLst>
                      </a:pPr>
                      <a:r>
                        <a:rPr lang="en-US" sz="1400" b="1">
                          <a:solidFill>
                            <a:srgbClr val="CC0099"/>
                          </a:solidFill>
                          <a:effectLst/>
                          <a:latin typeface="Times New Roman" panose="02020603050405020304" pitchFamily="18" charset="0"/>
                          <a:cs typeface="Times New Roman" panose="02020603050405020304" pitchFamily="18" charset="0"/>
                        </a:rPr>
                        <a:t>P  = Proton affinity</a:t>
                      </a:r>
                      <a:endParaRPr lang="en-US" sz="1400" b="1">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81055885"/>
                  </a:ext>
                </a:extLst>
              </a:tr>
              <a:tr h="0">
                <a:tc>
                  <a:txBody>
                    <a:bodyPr/>
                    <a:lstStyle/>
                    <a:p>
                      <a:pPr marL="0" marR="8890">
                        <a:lnSpc>
                          <a:spcPct val="115000"/>
                        </a:lnSpc>
                        <a:spcBef>
                          <a:spcPts val="260"/>
                        </a:spcBef>
                        <a:spcAft>
                          <a:spcPts val="0"/>
                        </a:spcAft>
                      </a:pPr>
                      <a:r>
                        <a:rPr lang="en-US" sz="1400" b="1">
                          <a:solidFill>
                            <a:srgbClr val="CC0099"/>
                          </a:solidFill>
                          <a:effectLst/>
                          <a:latin typeface="Times New Roman" panose="02020603050405020304" pitchFamily="18" charset="0"/>
                          <a:cs typeface="Times New Roman" panose="02020603050405020304" pitchFamily="18" charset="0"/>
                        </a:rPr>
                        <a:t>e.g  NH</a:t>
                      </a:r>
                      <a:r>
                        <a:rPr lang="en-US" sz="1400" b="1" baseline="-25000">
                          <a:solidFill>
                            <a:srgbClr val="CC0099"/>
                          </a:solidFill>
                          <a:effectLst/>
                          <a:latin typeface="Times New Roman" panose="02020603050405020304" pitchFamily="18" charset="0"/>
                          <a:cs typeface="Times New Roman" panose="02020603050405020304" pitchFamily="18" charset="0"/>
                        </a:rPr>
                        <a:t>3(g)</a:t>
                      </a:r>
                      <a:r>
                        <a:rPr lang="en-US" sz="1400" b="1">
                          <a:solidFill>
                            <a:srgbClr val="CC0099"/>
                          </a:solidFill>
                          <a:effectLst/>
                          <a:latin typeface="Times New Roman" panose="02020603050405020304" pitchFamily="18" charset="0"/>
                          <a:cs typeface="Times New Roman" panose="02020603050405020304" pitchFamily="18" charset="0"/>
                        </a:rPr>
                        <a:t> +  HCl</a:t>
                      </a:r>
                      <a:r>
                        <a:rPr lang="en-US" sz="1400" b="1" baseline="-25000">
                          <a:solidFill>
                            <a:srgbClr val="CC0099"/>
                          </a:solidFill>
                          <a:effectLst/>
                          <a:latin typeface="Times New Roman" panose="02020603050405020304" pitchFamily="18" charset="0"/>
                          <a:cs typeface="Times New Roman" panose="02020603050405020304" pitchFamily="18" charset="0"/>
                        </a:rPr>
                        <a:t>(g)</a:t>
                      </a:r>
                      <a:r>
                        <a:rPr lang="en-US" sz="1400" b="1">
                          <a:solidFill>
                            <a:srgbClr val="CC0099"/>
                          </a:solidFill>
                          <a:effectLst/>
                          <a:latin typeface="Times New Roman" panose="02020603050405020304" pitchFamily="18" charset="0"/>
                          <a:cs typeface="Times New Roman" panose="02020603050405020304" pitchFamily="18" charset="0"/>
                        </a:rPr>
                        <a:t>               NH</a:t>
                      </a:r>
                      <a:r>
                        <a:rPr lang="en-US" sz="1400" b="1" baseline="-25000">
                          <a:solidFill>
                            <a:srgbClr val="CC0099"/>
                          </a:solidFill>
                          <a:effectLst/>
                          <a:latin typeface="Times New Roman" panose="02020603050405020304" pitchFamily="18" charset="0"/>
                          <a:cs typeface="Times New Roman" panose="02020603050405020304" pitchFamily="18" charset="0"/>
                        </a:rPr>
                        <a:t>4</a:t>
                      </a:r>
                      <a:r>
                        <a:rPr lang="en-US" sz="1400" b="1">
                          <a:solidFill>
                            <a:srgbClr val="CC0099"/>
                          </a:solidFill>
                          <a:effectLst/>
                          <a:latin typeface="Times New Roman" panose="02020603050405020304" pitchFamily="18" charset="0"/>
                          <a:cs typeface="Times New Roman" panose="02020603050405020304" pitchFamily="18" charset="0"/>
                        </a:rPr>
                        <a:t>Cl</a:t>
                      </a:r>
                      <a:r>
                        <a:rPr lang="en-US" sz="1400" b="1" baseline="-25000">
                          <a:solidFill>
                            <a:srgbClr val="CC0099"/>
                          </a:solidFill>
                          <a:effectLst/>
                          <a:latin typeface="Times New Roman" panose="02020603050405020304" pitchFamily="18" charset="0"/>
                          <a:cs typeface="Times New Roman" panose="02020603050405020304" pitchFamily="18" charset="0"/>
                        </a:rPr>
                        <a:t>(s)</a:t>
                      </a:r>
                      <a:endParaRPr lang="en-US" sz="1400" b="1">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600"/>
                        </a:spcAft>
                        <a:tabLst>
                          <a:tab pos="721995" algn="l"/>
                          <a:tab pos="2657475" algn="l"/>
                        </a:tabLst>
                      </a:pPr>
                      <a:r>
                        <a:rPr lang="en-US" sz="1400" b="1" dirty="0">
                          <a:solidFill>
                            <a:srgbClr val="CC0099"/>
                          </a:solidFill>
                          <a:effectLst/>
                          <a:latin typeface="Times New Roman" panose="02020603050405020304" pitchFamily="18" charset="0"/>
                          <a:cs typeface="Times New Roman" panose="02020603050405020304" pitchFamily="18" charset="0"/>
                        </a:rPr>
                        <a:t> </a:t>
                      </a:r>
                      <a:endParaRPr lang="en-US" sz="1400" b="1" dirty="0">
                        <a:solidFill>
                          <a:srgbClr val="CC0099"/>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39239239"/>
                  </a:ext>
                </a:extLst>
              </a:tr>
            </a:tbl>
          </a:graphicData>
        </a:graphic>
      </p:graphicFrame>
      <p:cxnSp>
        <p:nvCxnSpPr>
          <p:cNvPr id="7" name="Straight Arrow Connector 6">
            <a:extLst>
              <a:ext uri="{FF2B5EF4-FFF2-40B4-BE49-F238E27FC236}">
                <a16:creationId xmlns:a16="http://schemas.microsoft.com/office/drawing/2014/main" id="{8AB554A2-7E29-4B56-A03F-43D16BE24E91}"/>
              </a:ext>
            </a:extLst>
          </p:cNvPr>
          <p:cNvCxnSpPr>
            <a:cxnSpLocks/>
          </p:cNvCxnSpPr>
          <p:nvPr/>
        </p:nvCxnSpPr>
        <p:spPr>
          <a:xfrm>
            <a:off x="2411760" y="1268760"/>
            <a:ext cx="57606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4921185E-B873-4DD0-A2F6-14FF5E0BF2FD}"/>
              </a:ext>
            </a:extLst>
          </p:cNvPr>
          <p:cNvCxnSpPr>
            <a:cxnSpLocks/>
          </p:cNvCxnSpPr>
          <p:nvPr/>
        </p:nvCxnSpPr>
        <p:spPr>
          <a:xfrm>
            <a:off x="2771800" y="1484784"/>
            <a:ext cx="57606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C0DFD101-5554-4480-9808-9C9FCE1F0126}"/>
              </a:ext>
            </a:extLst>
          </p:cNvPr>
          <p:cNvPicPr>
            <a:picLocks noChangeAspect="1"/>
          </p:cNvPicPr>
          <p:nvPr/>
        </p:nvPicPr>
        <p:blipFill>
          <a:blip r:embed="rId2"/>
          <a:stretch>
            <a:fillRect/>
          </a:stretch>
        </p:blipFill>
        <p:spPr>
          <a:xfrm>
            <a:off x="1835696" y="1628800"/>
            <a:ext cx="5941466" cy="2829114"/>
          </a:xfrm>
          <a:prstGeom prst="rect">
            <a:avLst/>
          </a:prstGeom>
        </p:spPr>
      </p:pic>
      <p:sp>
        <p:nvSpPr>
          <p:cNvPr id="11" name="Rectangle 10">
            <a:extLst>
              <a:ext uri="{FF2B5EF4-FFF2-40B4-BE49-F238E27FC236}">
                <a16:creationId xmlns:a16="http://schemas.microsoft.com/office/drawing/2014/main" id="{EC888CF9-C7F9-44BF-8406-A25B4D05A470}"/>
              </a:ext>
            </a:extLst>
          </p:cNvPr>
          <p:cNvSpPr/>
          <p:nvPr/>
        </p:nvSpPr>
        <p:spPr>
          <a:xfrm>
            <a:off x="939385" y="4653136"/>
            <a:ext cx="6954506" cy="320280"/>
          </a:xfrm>
          <a:prstGeom prst="rect">
            <a:avLst/>
          </a:prstGeom>
        </p:spPr>
        <p:txBody>
          <a:bodyPr wrap="square">
            <a:spAutoFit/>
          </a:bodyPr>
          <a:lstStyle/>
          <a:p>
            <a:pPr marL="228600" marR="0">
              <a:lnSpc>
                <a:spcPct val="115000"/>
              </a:lnSpc>
              <a:spcBef>
                <a:spcPts val="0"/>
              </a:spcBef>
              <a:spcAft>
                <a:spcPts val="0"/>
              </a:spcAft>
            </a:pPr>
            <a:r>
              <a:rPr lang="en-US" sz="1400" b="1" dirty="0">
                <a:solidFill>
                  <a:srgbClr val="CC0099"/>
                </a:solidFill>
                <a:latin typeface="Times New Roman" panose="02020603050405020304" pitchFamily="18" charset="0"/>
                <a:cs typeface="Times New Roman" panose="02020603050405020304" pitchFamily="18" charset="0"/>
              </a:rPr>
              <a:t>NH</a:t>
            </a:r>
            <a:r>
              <a:rPr lang="en-US" sz="1400" b="1" baseline="-25000" dirty="0">
                <a:solidFill>
                  <a:srgbClr val="CC0099"/>
                </a:solidFill>
                <a:latin typeface="Times New Roman" panose="02020603050405020304" pitchFamily="18" charset="0"/>
                <a:cs typeface="Times New Roman" panose="02020603050405020304" pitchFamily="18" charset="0"/>
              </a:rPr>
              <a:t>3(g)</a:t>
            </a:r>
            <a:r>
              <a:rPr lang="en-US" sz="1400" b="1" dirty="0">
                <a:solidFill>
                  <a:srgbClr val="CC0099"/>
                </a:solidFill>
                <a:latin typeface="Times New Roman" panose="02020603050405020304" pitchFamily="18" charset="0"/>
                <a:cs typeface="Times New Roman" panose="02020603050405020304" pitchFamily="18" charset="0"/>
              </a:rPr>
              <a:t> +  H</a:t>
            </a:r>
            <a:r>
              <a:rPr lang="en-US" sz="1400" b="1" baseline="30000" dirty="0">
                <a:solidFill>
                  <a:srgbClr val="CC0099"/>
                </a:solidFill>
                <a:latin typeface="Times New Roman" panose="02020603050405020304" pitchFamily="18" charset="0"/>
                <a:cs typeface="Times New Roman" panose="02020603050405020304" pitchFamily="18" charset="0"/>
              </a:rPr>
              <a:t>+</a:t>
            </a:r>
            <a:r>
              <a:rPr lang="en-US" sz="1400" b="1" baseline="-25000" dirty="0">
                <a:solidFill>
                  <a:srgbClr val="CC0099"/>
                </a:solidFill>
                <a:latin typeface="Times New Roman" panose="02020603050405020304" pitchFamily="18" charset="0"/>
                <a:cs typeface="Times New Roman" panose="02020603050405020304" pitchFamily="18" charset="0"/>
              </a:rPr>
              <a:t>(g)</a:t>
            </a:r>
            <a:r>
              <a:rPr lang="en-US" sz="1400" b="1" dirty="0">
                <a:solidFill>
                  <a:srgbClr val="CC0099"/>
                </a:solidFill>
                <a:latin typeface="Times New Roman" panose="02020603050405020304" pitchFamily="18" charset="0"/>
                <a:cs typeface="Times New Roman" panose="02020603050405020304" pitchFamily="18" charset="0"/>
              </a:rPr>
              <a:t>               NH</a:t>
            </a:r>
            <a:r>
              <a:rPr lang="en-US" sz="1400" b="1" baseline="-25000" dirty="0">
                <a:solidFill>
                  <a:srgbClr val="CC0099"/>
                </a:solidFill>
                <a:latin typeface="Times New Roman" panose="02020603050405020304" pitchFamily="18" charset="0"/>
                <a:cs typeface="Times New Roman" panose="02020603050405020304" pitchFamily="18" charset="0"/>
              </a:rPr>
              <a:t>4</a:t>
            </a:r>
            <a:r>
              <a:rPr lang="en-US" sz="1400" b="1" baseline="30000" dirty="0">
                <a:solidFill>
                  <a:srgbClr val="CC0099"/>
                </a:solidFill>
                <a:latin typeface="Times New Roman" panose="02020603050405020304" pitchFamily="18" charset="0"/>
                <a:cs typeface="Times New Roman" panose="02020603050405020304" pitchFamily="18" charset="0"/>
              </a:rPr>
              <a:t>+</a:t>
            </a:r>
            <a:r>
              <a:rPr lang="en-US" sz="1400" b="1" baseline="-25000" dirty="0">
                <a:solidFill>
                  <a:srgbClr val="CC0099"/>
                </a:solidFill>
                <a:latin typeface="Times New Roman" panose="02020603050405020304" pitchFamily="18" charset="0"/>
                <a:cs typeface="Times New Roman" panose="02020603050405020304" pitchFamily="18" charset="0"/>
              </a:rPr>
              <a:t>(g)</a:t>
            </a:r>
            <a:r>
              <a:rPr lang="en-US" sz="1400" b="1" dirty="0">
                <a:solidFill>
                  <a:srgbClr val="CC0099"/>
                </a:solidFill>
                <a:latin typeface="Times New Roman" panose="02020603050405020304" pitchFamily="18" charset="0"/>
                <a:cs typeface="Times New Roman" panose="02020603050405020304" pitchFamily="18" charset="0"/>
              </a:rPr>
              <a:t>  +  P </a:t>
            </a:r>
            <a:endParaRPr lang="en-US" sz="1200" b="1" dirty="0">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CD6F192C-B1FD-407A-8454-78EF8A09C510}"/>
              </a:ext>
            </a:extLst>
          </p:cNvPr>
          <p:cNvSpPr/>
          <p:nvPr/>
        </p:nvSpPr>
        <p:spPr>
          <a:xfrm>
            <a:off x="966344" y="4339782"/>
            <a:ext cx="7998143" cy="385362"/>
          </a:xfrm>
          <a:prstGeom prst="rect">
            <a:avLst/>
          </a:prstGeom>
        </p:spPr>
        <p:txBody>
          <a:bodyPr wrap="square">
            <a:spAutoFit/>
          </a:bodyPr>
          <a:lstStyle/>
          <a:p>
            <a:pPr marL="228600" marR="0">
              <a:lnSpc>
                <a:spcPct val="115000"/>
              </a:lnSpc>
              <a:spcBef>
                <a:spcPts val="0"/>
              </a:spcBef>
              <a:spcAft>
                <a:spcPts val="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proton affinity (P) of ammonia for the following reaction </a:t>
            </a:r>
            <a:endParaRPr lang="en-US" sz="1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BBA71577-256F-435F-A011-28AF154ACFB5}"/>
                  </a:ext>
                </a:extLst>
              </p:cNvPr>
              <p:cNvSpPr/>
              <p:nvPr/>
            </p:nvSpPr>
            <p:spPr>
              <a:xfrm>
                <a:off x="966344" y="4869160"/>
                <a:ext cx="8177656" cy="1936428"/>
              </a:xfrm>
              <a:prstGeom prst="rect">
                <a:avLst/>
              </a:prstGeom>
            </p:spPr>
            <p:txBody>
              <a:bodyPr wrap="square">
                <a:spAutoFit/>
              </a:bodyPr>
              <a:lstStyle/>
              <a:p>
                <a:pPr marL="228600" marR="0">
                  <a:spcBef>
                    <a:spcPts val="0"/>
                  </a:spcBef>
                  <a:spcAft>
                    <a:spcPts val="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is calculated by using Hess’s expression as follows</a:t>
                </a:r>
                <a:endPar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ΔH</a:t>
                </a:r>
                <a:r>
                  <a:rPr lang="en-US" b="1" baseline="-25000" dirty="0" err="1">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f</a:t>
                </a:r>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  = S + </a:t>
                </a:r>
                <a14:m>
                  <m:oMath xmlns:m="http://schemas.openxmlformats.org/officeDocument/2006/math">
                    <m:f>
                      <m:fPr>
                        <m:ctrlPr>
                          <a:rPr lang="en-US" b="1" i="1">
                            <a:solidFill>
                              <a:srgbClr val="CC0099"/>
                            </a:solidFill>
                            <a:latin typeface="Cambria Math" panose="02040503050406030204" pitchFamily="18" charset="0"/>
                            <a:ea typeface="Times New Roman" panose="02020603050405020304" pitchFamily="18" charset="0"/>
                          </a:rPr>
                        </m:ctrlPr>
                      </m:fPr>
                      <m:num>
                        <m:r>
                          <a:rPr lang="en-US" b="1" i="1">
                            <a:solidFill>
                              <a:srgbClr val="CC0099"/>
                            </a:solidFill>
                            <a:latin typeface="Cambria Math" panose="02040503050406030204" pitchFamily="18" charset="0"/>
                            <a:ea typeface="Times New Roman" panose="02020603050405020304" pitchFamily="18" charset="0"/>
                          </a:rPr>
                          <m:t>𝒏</m:t>
                        </m:r>
                      </m:num>
                      <m:den>
                        <m:r>
                          <a:rPr lang="en-US" b="1" i="1">
                            <a:solidFill>
                              <a:srgbClr val="CC0099"/>
                            </a:solidFill>
                            <a:latin typeface="Cambria Math" panose="02040503050406030204" pitchFamily="18" charset="0"/>
                            <a:ea typeface="Times New Roman" panose="02020603050405020304" pitchFamily="18" charset="0"/>
                          </a:rPr>
                          <m:t>𝟐</m:t>
                        </m:r>
                      </m:den>
                    </m:f>
                  </m:oMath>
                </a14:m>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 D + IE + EA + P + U</a:t>
                </a:r>
              </a:p>
              <a:p>
                <a:pPr algn="ctr"/>
                <a:r>
                  <a:rPr 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On rearranging above equation the proton affinity for ammonia is calculated as</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follows </a:t>
                </a:r>
                <a:endParaRPr 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P  = </a:t>
                </a:r>
                <a:r>
                  <a:rPr lang="en-US" b="1" dirty="0" err="1">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ΔH</a:t>
                </a:r>
                <a:r>
                  <a:rPr lang="en-US" b="1" baseline="-25000" dirty="0" err="1">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f</a:t>
                </a:r>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 - S -</a:t>
                </a:r>
                <a14:m>
                  <m:oMath xmlns:m="http://schemas.openxmlformats.org/officeDocument/2006/math">
                    <m:f>
                      <m:fPr>
                        <m:ctrlPr>
                          <a:rPr lang="en-US" b="1" i="1">
                            <a:solidFill>
                              <a:srgbClr val="CC0099"/>
                            </a:solidFill>
                            <a:latin typeface="Cambria Math" panose="02040503050406030204" pitchFamily="18" charset="0"/>
                            <a:ea typeface="Times New Roman" panose="02020603050405020304" pitchFamily="18" charset="0"/>
                          </a:rPr>
                        </m:ctrlPr>
                      </m:fPr>
                      <m:num>
                        <m:r>
                          <a:rPr lang="en-US" b="1" i="1">
                            <a:solidFill>
                              <a:srgbClr val="CC0099"/>
                            </a:solidFill>
                            <a:latin typeface="Cambria Math" panose="02040503050406030204" pitchFamily="18" charset="0"/>
                            <a:ea typeface="Times New Roman" panose="02020603050405020304" pitchFamily="18" charset="0"/>
                          </a:rPr>
                          <m:t>𝒏</m:t>
                        </m:r>
                      </m:num>
                      <m:den>
                        <m:r>
                          <a:rPr lang="en-US" b="1" i="1">
                            <a:solidFill>
                              <a:srgbClr val="CC0099"/>
                            </a:solidFill>
                            <a:latin typeface="Cambria Math" panose="02040503050406030204" pitchFamily="18" charset="0"/>
                            <a:ea typeface="Times New Roman" panose="02020603050405020304" pitchFamily="18" charset="0"/>
                          </a:rPr>
                          <m:t>𝟐</m:t>
                        </m:r>
                      </m:den>
                    </m:f>
                  </m:oMath>
                </a14:m>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 D -IE -  EA – U</a:t>
                </a:r>
                <a:endParaRPr lang="en-US"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endParaRPr>
              </a:p>
              <a:p>
                <a:pPr marL="228600" marR="0">
                  <a:spcBef>
                    <a:spcPts val="0"/>
                  </a:spcBef>
                  <a:spcAft>
                    <a:spcPts val="0"/>
                  </a:spcAft>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Substitute the known values in above equation </a:t>
                </a:r>
                <a:endPar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spcAft>
                    <a:spcPts val="600"/>
                  </a:spcAft>
                </a:pPr>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P</a:t>
                </a:r>
                <a:r>
                  <a:rPr lang="en-US" b="1" baseline="-25000"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(NH3)</a:t>
                </a:r>
                <a:r>
                  <a:rPr lang="en-US" b="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 = (-1.44.5) –(433) –(1312) – (-349) – (-649) = -891.5 KJmol</a:t>
                </a:r>
                <a:r>
                  <a:rPr lang="en-US" b="1" baseline="30000"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-1</a:t>
                </a:r>
                <a:endParaRPr lang="en-US"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endParaRPr>
              </a:p>
            </p:txBody>
          </p:sp>
        </mc:Choice>
        <mc:Fallback xmlns="">
          <p:sp>
            <p:nvSpPr>
              <p:cNvPr id="13" name="Rectangle 12">
                <a:extLst>
                  <a:ext uri="{FF2B5EF4-FFF2-40B4-BE49-F238E27FC236}">
                    <a16:creationId xmlns:a16="http://schemas.microsoft.com/office/drawing/2014/main" id="{BBA71577-256F-435F-A011-28AF154ACFB5}"/>
                  </a:ext>
                </a:extLst>
              </p:cNvPr>
              <p:cNvSpPr>
                <a:spLocks noRot="1" noChangeAspect="1" noMove="1" noResize="1" noEditPoints="1" noAdjustHandles="1" noChangeArrowheads="1" noChangeShapeType="1" noTextEdit="1"/>
              </p:cNvSpPr>
              <p:nvPr/>
            </p:nvSpPr>
            <p:spPr>
              <a:xfrm>
                <a:off x="966344" y="4869160"/>
                <a:ext cx="8177656" cy="1936428"/>
              </a:xfrm>
              <a:prstGeom prst="rect">
                <a:avLst/>
              </a:prstGeom>
              <a:blipFill>
                <a:blip r:embed="rId3"/>
                <a:stretch>
                  <a:fillRect l="-522" t="-1893" r="-1193" b="-4416"/>
                </a:stretch>
              </a:blipFill>
            </p:spPr>
            <p:txBody>
              <a:bodyPr/>
              <a:lstStyle/>
              <a:p>
                <a:r>
                  <a:rPr lang="en-US">
                    <a:noFill/>
                  </a:rPr>
                  <a:t> </a:t>
                </a:r>
              </a:p>
            </p:txBody>
          </p:sp>
        </mc:Fallback>
      </mc:AlternateContent>
    </p:spTree>
    <p:extLst>
      <p:ext uri="{BB962C8B-B14F-4D97-AF65-F5344CB8AC3E}">
        <p14:creationId xmlns:p14="http://schemas.microsoft.com/office/powerpoint/2010/main" val="23821309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584DC1-D9FB-44FA-8216-CDB45C8B3E88}"/>
              </a:ext>
            </a:extLst>
          </p:cNvPr>
          <p:cNvSpPr/>
          <p:nvPr/>
        </p:nvSpPr>
        <p:spPr>
          <a:xfrm>
            <a:off x="1043608" y="0"/>
            <a:ext cx="7920880" cy="1200329"/>
          </a:xfrm>
          <a:prstGeom prst="rect">
            <a:avLst/>
          </a:prstGeom>
        </p:spPr>
        <p:txBody>
          <a:bodyPr wrap="square">
            <a:spAutoFit/>
          </a:bodyPr>
          <a:lstStyle/>
          <a:p>
            <a:pPr marR="0" lvl="0">
              <a:spcBef>
                <a:spcPts val="0"/>
              </a:spcBef>
              <a:spcAft>
                <a:spcPts val="0"/>
              </a:spcAft>
            </a:pPr>
            <a:r>
              <a:rPr lang="en-US"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Estimation of enthalpies of formation and the disproportionation by using lattice energies (Born-Haber Thermo-chemical cycle)</a:t>
            </a: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Consider calcium monofluoride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CaF</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theCaF</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is not unstable with respect to decomposition into calcium and calcium difluoride (CaF</a:t>
            </a:r>
            <a:r>
              <a:rPr lang="en-US"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represented as in the following reaction</a:t>
            </a:r>
            <a:endParaRPr lang="en-US" sz="1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1">
            <a:extLst>
              <a:ext uri="{FF2B5EF4-FFF2-40B4-BE49-F238E27FC236}">
                <a16:creationId xmlns:a16="http://schemas.microsoft.com/office/drawing/2014/main" id="{CA9F3842-A44D-4177-B37A-B41820204FB0}"/>
              </a:ext>
            </a:extLst>
          </p:cNvPr>
          <p:cNvSpPr>
            <a:spLocks noChangeArrowheads="1"/>
          </p:cNvSpPr>
          <p:nvPr/>
        </p:nvSpPr>
        <p:spPr bwMode="auto">
          <a:xfrm>
            <a:off x="1187624" y="1102295"/>
            <a:ext cx="317747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2CaF</a:t>
            </a:r>
            <a:r>
              <a:rPr kumimoji="0" lang="en-US" altLang="en-US" sz="1400" b="1" i="0" u="none" strike="noStrike" cap="none" normalizeH="0" baseline="-30000" dirty="0">
                <a:ln>
                  <a:noFill/>
                </a:ln>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(s)</a:t>
            </a:r>
            <a:r>
              <a:rPr kumimoji="0" lang="en-US" altLang="en-US" sz="1400" b="1" i="0" u="none" strike="noStrike" cap="none" normalizeH="0" baseline="0" dirty="0">
                <a:ln>
                  <a:noFill/>
                </a:ln>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                     Ca(s)     +     CaF</a:t>
            </a:r>
            <a:r>
              <a:rPr kumimoji="0" lang="en-US" altLang="en-US" sz="1400" b="1" i="0" u="none" strike="noStrike" cap="none" normalizeH="0" baseline="-30000" dirty="0">
                <a:ln>
                  <a:noFill/>
                </a:ln>
                <a:solidFill>
                  <a:srgbClr val="CC0099"/>
                </a:solidFill>
                <a:effectLst/>
                <a:latin typeface="Times New Roman" panose="02020603050405020304" pitchFamily="18" charset="0"/>
                <a:ea typeface="Calibri" panose="020F0502020204030204" pitchFamily="34" charset="0"/>
                <a:cs typeface="Times New Roman" panose="02020603050405020304" pitchFamily="18" charset="0"/>
              </a:rPr>
              <a:t>2 (s)</a:t>
            </a:r>
            <a:endParaRPr kumimoji="0" lang="en-US" altLang="en-US" sz="2000" b="1" i="0" u="none" strike="noStrike" cap="none" normalizeH="0" baseline="0" dirty="0">
              <a:ln>
                <a:noFill/>
              </a:ln>
              <a:solidFill>
                <a:srgbClr val="CC0099"/>
              </a:solidFill>
              <a:effectLst/>
              <a:latin typeface="Times New Roman" panose="02020603050405020304" pitchFamily="18" charset="0"/>
              <a:cs typeface="Times New Roman" panose="02020603050405020304" pitchFamily="18" charset="0"/>
            </a:endParaRPr>
          </a:p>
        </p:txBody>
      </p:sp>
      <p:cxnSp>
        <p:nvCxnSpPr>
          <p:cNvPr id="5" name="Straight Arrow Connector 4">
            <a:extLst>
              <a:ext uri="{FF2B5EF4-FFF2-40B4-BE49-F238E27FC236}">
                <a16:creationId xmlns:a16="http://schemas.microsoft.com/office/drawing/2014/main" id="{F2B2A42A-4934-476A-A148-6CC0566B2807}"/>
              </a:ext>
            </a:extLst>
          </p:cNvPr>
          <p:cNvCxnSpPr/>
          <p:nvPr/>
        </p:nvCxnSpPr>
        <p:spPr>
          <a:xfrm>
            <a:off x="1979712" y="1268760"/>
            <a:ext cx="57606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 name="Rectangle 5">
            <a:extLst>
              <a:ext uri="{FF2B5EF4-FFF2-40B4-BE49-F238E27FC236}">
                <a16:creationId xmlns:a16="http://schemas.microsoft.com/office/drawing/2014/main" id="{7670394E-8DF6-4145-A543-273CAAC510E0}"/>
              </a:ext>
            </a:extLst>
          </p:cNvPr>
          <p:cNvSpPr/>
          <p:nvPr/>
        </p:nvSpPr>
        <p:spPr>
          <a:xfrm>
            <a:off x="1073166" y="1479037"/>
            <a:ext cx="7891322" cy="646331"/>
          </a:xfrm>
          <a:prstGeom prst="rect">
            <a:avLst/>
          </a:prstGeom>
        </p:spPr>
        <p:txBody>
          <a:bodyPr wrap="square">
            <a:spAutoFit/>
          </a:bodyPr>
          <a:lstStyle/>
          <a:p>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above reaction is represented in the form of Born-Haber thermo-chemical cycle as follows</a:t>
            </a:r>
            <a:endParaRPr lang="en-US" dirty="0">
              <a:solidFill>
                <a:srgbClr val="00206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06ED7038-013D-40F7-AD82-3F53B6B8AB8D}"/>
              </a:ext>
            </a:extLst>
          </p:cNvPr>
          <p:cNvPicPr>
            <a:picLocks noChangeAspect="1"/>
          </p:cNvPicPr>
          <p:nvPr/>
        </p:nvPicPr>
        <p:blipFill>
          <a:blip r:embed="rId2"/>
          <a:stretch>
            <a:fillRect/>
          </a:stretch>
        </p:blipFill>
        <p:spPr>
          <a:xfrm>
            <a:off x="1763688" y="1988840"/>
            <a:ext cx="6134821" cy="2626990"/>
          </a:xfrm>
          <a:prstGeom prst="rect">
            <a:avLst/>
          </a:prstGeom>
        </p:spPr>
      </p:pic>
      <p:sp>
        <p:nvSpPr>
          <p:cNvPr id="10" name="Rectangle 9">
            <a:extLst>
              <a:ext uri="{FF2B5EF4-FFF2-40B4-BE49-F238E27FC236}">
                <a16:creationId xmlns:a16="http://schemas.microsoft.com/office/drawing/2014/main" id="{408CC58B-2E38-4421-BD62-19383BDDDEFF}"/>
              </a:ext>
            </a:extLst>
          </p:cNvPr>
          <p:cNvSpPr/>
          <p:nvPr/>
        </p:nvSpPr>
        <p:spPr>
          <a:xfrm>
            <a:off x="1187624" y="4617107"/>
            <a:ext cx="7776864" cy="923330"/>
          </a:xfrm>
          <a:prstGeom prst="rect">
            <a:avLst/>
          </a:prstGeom>
        </p:spPr>
        <p:txBody>
          <a:bodyPr wrap="square">
            <a:spAutoFit/>
          </a:bodyPr>
          <a:lstStyle/>
          <a:p>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enthalpy quantities (terms) involved are enthalpy of sublimation of Calcium which is very small, first ionization energy  (590KJmol</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and second  (1146KJmol</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ionization energy of calcium. Hence the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ΔH</a:t>
            </a:r>
            <a:r>
              <a:rPr lang="en-US" baseline="-250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f</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for the reaction, </a:t>
            </a:r>
            <a:endParaRPr lang="en-US" dirty="0">
              <a:solidFill>
                <a:srgbClr val="002060"/>
              </a:solidFill>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F3B3DAC6-4206-4D88-8E76-D8C2BB822249}"/>
              </a:ext>
            </a:extLst>
          </p:cNvPr>
          <p:cNvSpPr/>
          <p:nvPr/>
        </p:nvSpPr>
        <p:spPr>
          <a:xfrm>
            <a:off x="1073166" y="5540437"/>
            <a:ext cx="3111749" cy="307777"/>
          </a:xfrm>
          <a:prstGeom prst="rect">
            <a:avLst/>
          </a:prstGeom>
        </p:spPr>
        <p:txBody>
          <a:bodyPr wrap="none">
            <a:spAutoFit/>
          </a:bodyPr>
          <a:lstStyle/>
          <a:p>
            <a:r>
              <a:rPr lang="en-US" sz="1400"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2Ca</a:t>
            </a:r>
            <a:r>
              <a:rPr lang="en-US" sz="1400"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sz="1400"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(g)</a:t>
            </a:r>
            <a:r>
              <a:rPr lang="en-US" sz="1400"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Ca(g)     +     Ca</a:t>
            </a:r>
            <a:r>
              <a:rPr lang="en-US" sz="1400"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a:t>
            </a:r>
            <a:r>
              <a:rPr lang="en-US" sz="1400"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(g)</a:t>
            </a:r>
            <a:endParaRPr lang="en-US" sz="1400" b="1" dirty="0">
              <a:solidFill>
                <a:srgbClr val="CC0099"/>
              </a:solidFill>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AF50B259-AB9F-425D-A921-F27CC5ADC758}"/>
              </a:ext>
            </a:extLst>
          </p:cNvPr>
          <p:cNvSpPr/>
          <p:nvPr/>
        </p:nvSpPr>
        <p:spPr>
          <a:xfrm>
            <a:off x="899592" y="5842016"/>
            <a:ext cx="8179354" cy="703911"/>
          </a:xfrm>
          <a:prstGeom prst="rect">
            <a:avLst/>
          </a:prstGeom>
        </p:spPr>
        <p:txBody>
          <a:bodyPr wrap="square">
            <a:spAutoFit/>
          </a:bodyPr>
          <a:lstStyle/>
          <a:p>
            <a:pPr algn="just">
              <a:lnSpc>
                <a:spcPct val="115000"/>
              </a:lnSpc>
              <a:spcBef>
                <a:spcPts val="1200"/>
              </a:spcBef>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will be 556 KJmol</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(1146-590 =556 KJmol</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a:t>
            </a:r>
          </a:p>
          <a:p>
            <a:pPr algn="just">
              <a:lnSpc>
                <a:spcPct val="115000"/>
              </a:lnSpc>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58161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9782D4-6A13-40BF-86A0-E04D0121FAEE}"/>
              </a:ext>
            </a:extLst>
          </p:cNvPr>
          <p:cNvSpPr/>
          <p:nvPr/>
        </p:nvSpPr>
        <p:spPr>
          <a:xfrm>
            <a:off x="1043608" y="260648"/>
            <a:ext cx="7848872" cy="4936736"/>
          </a:xfrm>
          <a:prstGeom prst="rect">
            <a:avLst/>
          </a:prstGeom>
        </p:spPr>
        <p:txBody>
          <a:bodyPr wrap="square">
            <a:spAutoFit/>
          </a:bodyPr>
          <a:lstStyle/>
          <a:p>
            <a:pPr algn="just">
              <a:lnSpc>
                <a:spcPct val="115000"/>
              </a:lnSpc>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gaseous Ca</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ion therefore will not disproportionate and possibility of obtaining Ca</a:t>
            </a:r>
            <a:r>
              <a:rPr lang="en-US" baseline="30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ion in solid calcium fluoride is depend upon relative magnitudes of lattice energies of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CaF</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and CaF</a:t>
            </a:r>
            <a:r>
              <a:rPr lang="en-US"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compounds. </a:t>
            </a:r>
          </a:p>
          <a:p>
            <a:pPr algn="just">
              <a:lnSpc>
                <a:spcPct val="115000"/>
              </a:lnSpc>
              <a:spcBef>
                <a:spcPts val="600"/>
              </a:spcBef>
            </a:pP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The magnitude of CaF</a:t>
            </a:r>
            <a:r>
              <a:rPr lang="en-US"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 </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compound is greater than </a:t>
            </a:r>
            <a:r>
              <a:rPr lang="en-US"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CaF</a:t>
            </a:r>
            <a:r>
              <a:rPr lang="en-US"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compound due to following reasons</a:t>
            </a:r>
          </a:p>
          <a:p>
            <a:pPr marL="342900" marR="0" lvl="0" indent="-342900" algn="just">
              <a:lnSpc>
                <a:spcPct val="115000"/>
              </a:lnSpc>
              <a:spcBef>
                <a:spcPts val="60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Z</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is twice large as in the CaF</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as compared to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CaF</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t>
            </a:r>
          </a:p>
          <a:p>
            <a:pPr marR="0" lvl="0" algn="just">
              <a:lnSpc>
                <a:spcPct val="115000"/>
              </a:lnSpc>
              <a:spcBef>
                <a:spcPts val="600"/>
              </a:spcBef>
              <a:spcAft>
                <a:spcPts val="0"/>
              </a:spcAft>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(For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CaF</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Z</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1) and For (CaF</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Z</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 </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2)</a:t>
            </a:r>
          </a:p>
          <a:p>
            <a:pPr marL="342900" marR="0" lvl="0" indent="-342900" algn="just">
              <a:lnSpc>
                <a:spcPct val="115000"/>
              </a:lnSpc>
              <a:spcBef>
                <a:spcPts val="600"/>
              </a:spcBef>
              <a:spcAft>
                <a:spcPts val="0"/>
              </a:spcAft>
              <a:buFont typeface="Symbol" panose="05050102010706020507" pitchFamily="18" charset="2"/>
              <a:buChar char=""/>
            </a:pP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The size of Ca</a:t>
            </a:r>
            <a:r>
              <a:rPr lang="en-US" b="1" baseline="30000"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ion is smaller than </a:t>
            </a:r>
            <a:r>
              <a:rPr lang="en-US" b="1"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Ca</a:t>
            </a:r>
            <a:r>
              <a:rPr lang="en-US" b="1" baseline="30000"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err="1">
                <a:solidFill>
                  <a:srgbClr val="0B550F"/>
                </a:solidFill>
                <a:latin typeface="Times New Roman" panose="02020603050405020304" pitchFamily="18" charset="0"/>
                <a:ea typeface="Calibri" panose="020F0502020204030204" pitchFamily="34" charset="0"/>
                <a:cs typeface="Times New Roman" panose="02020603050405020304" pitchFamily="18" charset="0"/>
              </a:rPr>
              <a:t>ion</a:t>
            </a:r>
            <a:r>
              <a:rPr lang="en-US" b="1" dirty="0">
                <a:solidFill>
                  <a:srgbClr val="0B550F"/>
                </a:solidFill>
                <a:latin typeface="Times New Roman" panose="02020603050405020304" pitchFamily="18" charset="0"/>
                <a:ea typeface="Calibri" panose="020F0502020204030204" pitchFamily="34" charset="0"/>
                <a:cs typeface="Times New Roman" panose="02020603050405020304" pitchFamily="18" charset="0"/>
              </a:rPr>
              <a:t>.</a:t>
            </a:r>
          </a:p>
          <a:p>
            <a:pPr marL="342900" marR="0" lvl="0" indent="-342900" algn="just">
              <a:lnSpc>
                <a:spcPct val="115000"/>
              </a:lnSpc>
              <a:spcBef>
                <a:spcPts val="600"/>
              </a:spcBef>
              <a:spcAft>
                <a:spcPts val="0"/>
              </a:spcAft>
              <a:buFont typeface="Symbol" panose="05050102010706020507" pitchFamily="18" charset="2"/>
              <a:buChar char=""/>
            </a:pP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Madelung constants for MX</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structures about one and half times more than those for MX structures. Therefore lattice energy of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CaF</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would be less than that of one third lattice energy of CaF</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compound. Which is about 2610  KJmol</a:t>
            </a:r>
            <a:r>
              <a:rPr lang="en-US" b="1" baseline="30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-1</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The extra lattice energy of CaF</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compound over that of </a:t>
            </a:r>
            <a:r>
              <a:rPr lang="en-US" b="1" dirty="0" err="1">
                <a:solidFill>
                  <a:srgbClr val="CC0099"/>
                </a:solidFill>
                <a:latin typeface="Times New Roman" panose="02020603050405020304" pitchFamily="18" charset="0"/>
                <a:ea typeface="Calibri" panose="020F0502020204030204" pitchFamily="34" charset="0"/>
                <a:cs typeface="Times New Roman" panose="02020603050405020304" pitchFamily="18" charset="0"/>
              </a:rPr>
              <a:t>CaF</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compound overweighs the effect of the values of ionization energies and CaF</a:t>
            </a:r>
            <a:r>
              <a:rPr lang="en-US" b="1" baseline="-25000"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2</a:t>
            </a:r>
            <a:r>
              <a:rPr lang="en-US" b="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is formed. </a:t>
            </a:r>
          </a:p>
        </p:txBody>
      </p:sp>
    </p:spTree>
    <p:extLst>
      <p:ext uri="{BB962C8B-B14F-4D97-AF65-F5344CB8AC3E}">
        <p14:creationId xmlns:p14="http://schemas.microsoft.com/office/powerpoint/2010/main" val="287420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6568</TotalTime>
  <Words>12339</Words>
  <Application>Microsoft Office PowerPoint</Application>
  <PresentationFormat>On-screen Show (4:3)</PresentationFormat>
  <Paragraphs>732</Paragraphs>
  <Slides>68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68</vt:i4>
      </vt:variant>
    </vt:vector>
  </HeadingPairs>
  <TitlesOfParts>
    <vt:vector size="78" baseType="lpstr">
      <vt:lpstr>Arial</vt:lpstr>
      <vt:lpstr>Calibri</vt:lpstr>
      <vt:lpstr>Cambria Math</vt:lpstr>
      <vt:lpstr>Gill Sans MT</vt:lpstr>
      <vt:lpstr>Symbol</vt:lpstr>
      <vt:lpstr>Times New Roman</vt:lpstr>
      <vt:lpstr>Verdana</vt:lpstr>
      <vt:lpstr>Wingdings</vt:lpstr>
      <vt:lpstr>Wingdings 2</vt:lpstr>
      <vt:lpstr>Solstice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Interstitial sites - In closed packed arrangement of spheres 26℅ space is unoccupied is called as holes or hollows or interstitial site in the crystal lattice.  There are two types of holes or interstitial sites 1) Octahedral holes    2) Tetrahedral holes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Shreyas</dc:creator>
  <cp:lastModifiedBy>Sonali Jadhav</cp:lastModifiedBy>
  <cp:revision>347</cp:revision>
  <dcterms:created xsi:type="dcterms:W3CDTF">2006-08-16T00:00:00Z</dcterms:created>
  <dcterms:modified xsi:type="dcterms:W3CDTF">2021-03-04T18:55:15Z</dcterms:modified>
</cp:coreProperties>
</file>