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notesMasterIdLst>
    <p:notesMasterId r:id="rId10"/>
  </p:notesMasterIdLst>
  <p:sldIdLst>
    <p:sldId id="333" r:id="rId2"/>
    <p:sldId id="334" r:id="rId3"/>
    <p:sldId id="350" r:id="rId4"/>
    <p:sldId id="354" r:id="rId5"/>
    <p:sldId id="355" r:id="rId6"/>
    <p:sldId id="356" r:id="rId7"/>
    <p:sldId id="357" r:id="rId8"/>
    <p:sldId id="329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136F7"/>
    <a:srgbClr val="00CC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CFE76A-2E61-461A-9507-CB1FED880750}" type="datetimeFigureOut">
              <a:rPr lang="en-US" smtClean="0"/>
              <a:t>05-Aug-20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2A7240-37DD-447A-A251-D8E045F5AB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5090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4CD9C7DB-50EE-4D49-B7F7-9B5D20CD7D22}" type="datetimeFigureOut">
              <a:rPr lang="en-US" smtClean="0"/>
              <a:t>05-Aug-20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F08B1F3-6FA3-4371-9ECD-BC4486663120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2745750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9C7DB-50EE-4D49-B7F7-9B5D20CD7D22}" type="datetimeFigureOut">
              <a:rPr lang="en-US" smtClean="0"/>
              <a:t>05-Aug-20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8B1F3-6FA3-4371-9ECD-BC4486663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970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4CD9C7DB-50EE-4D49-B7F7-9B5D20CD7D22}" type="datetimeFigureOut">
              <a:rPr lang="en-US" smtClean="0"/>
              <a:t>05-Aug-20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FF08B1F3-6FA3-4371-9ECD-BC4486663120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4065976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9C7DB-50EE-4D49-B7F7-9B5D20CD7D22}" type="datetimeFigureOut">
              <a:rPr lang="en-US" smtClean="0"/>
              <a:t>05-Aug-20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8B1F3-6FA3-4371-9ECD-BC4486663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1051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9C7DB-50EE-4D49-B7F7-9B5D20CD7D22}" type="datetimeFigureOut">
              <a:rPr lang="en-US" smtClean="0"/>
              <a:t>05-Aug-20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8B1F3-6FA3-4371-9ECD-BC4486663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89458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9C7DB-50EE-4D49-B7F7-9B5D20CD7D22}" type="datetimeFigureOut">
              <a:rPr lang="en-US" smtClean="0"/>
              <a:t>05-Aug-20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8B1F3-6FA3-4371-9ECD-BC4486663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8300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9C7DB-50EE-4D49-B7F7-9B5D20CD7D22}" type="datetimeFigureOut">
              <a:rPr lang="en-US" smtClean="0"/>
              <a:t>05-Aug-20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8B1F3-6FA3-4371-9ECD-BC4486663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218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4CD9C7DB-50EE-4D49-B7F7-9B5D20CD7D22}" type="datetimeFigureOut">
              <a:rPr lang="en-US" smtClean="0"/>
              <a:t>05-Aug-20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FF08B1F3-6FA3-4371-9ECD-BC448666312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7884546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4CD9C7DB-50EE-4D49-B7F7-9B5D20CD7D22}" type="datetimeFigureOut">
              <a:rPr lang="en-US" smtClean="0"/>
              <a:t>05-Aug-20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FF08B1F3-6FA3-4371-9ECD-BC4486663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362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9C7DB-50EE-4D49-B7F7-9B5D20CD7D22}" type="datetimeFigureOut">
              <a:rPr lang="en-US" smtClean="0"/>
              <a:t>05-Aug-20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8B1F3-6FA3-4371-9ECD-BC4486663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28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9C7DB-50EE-4D49-B7F7-9B5D20CD7D22}" type="datetimeFigureOut">
              <a:rPr lang="en-US" smtClean="0"/>
              <a:t>05-Aug-20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8B1F3-6FA3-4371-9ECD-BC4486663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107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00"/>
            </a:gs>
            <a:gs pos="3500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CD9C7DB-50EE-4D49-B7F7-9B5D20CD7D22}" type="datetimeFigureOut">
              <a:rPr lang="en-US" smtClean="0"/>
              <a:t>05-Aug-20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FF08B1F3-6FA3-4371-9ECD-BC4486663120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087357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0DAE9-5955-4D3B-9431-3CAC8C2AE9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0" y="5157193"/>
            <a:ext cx="5353050" cy="1666365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n-US" sz="1800" b="1" dirty="0">
                <a:solidFill>
                  <a:srgbClr val="C00000"/>
                </a:solidFill>
                <a:latin typeface="Century" panose="02040604050505020304" pitchFamily="18" charset="0"/>
              </a:rPr>
              <a:t>Name:</a:t>
            </a:r>
            <a:r>
              <a:rPr lang="en-US" sz="1800" b="1" dirty="0">
                <a:solidFill>
                  <a:srgbClr val="002060"/>
                </a:solidFill>
                <a:latin typeface="Century" panose="02040604050505020304" pitchFamily="18" charset="0"/>
              </a:rPr>
              <a:t> Dr. Jadhav Vilas Bhaskar</a:t>
            </a:r>
            <a:br>
              <a:rPr lang="en-US" sz="1800" dirty="0">
                <a:solidFill>
                  <a:srgbClr val="002060"/>
                </a:solidFill>
                <a:latin typeface="Century" panose="02040604050505020304" pitchFamily="18" charset="0"/>
              </a:rPr>
            </a:br>
            <a:r>
              <a:rPr lang="en-US" sz="1800" b="1" dirty="0">
                <a:solidFill>
                  <a:srgbClr val="C00000"/>
                </a:solidFill>
                <a:latin typeface="Century" panose="02040604050505020304" pitchFamily="18" charset="0"/>
              </a:rPr>
              <a:t>Designation:</a:t>
            </a:r>
            <a:r>
              <a:rPr lang="en-US" sz="1800" b="1" dirty="0">
                <a:solidFill>
                  <a:srgbClr val="002060"/>
                </a:solidFill>
                <a:latin typeface="Century" panose="02040604050505020304" pitchFamily="18" charset="0"/>
              </a:rPr>
              <a:t> Associate Professor</a:t>
            </a:r>
            <a:br>
              <a:rPr lang="en-US" sz="1800" dirty="0">
                <a:solidFill>
                  <a:srgbClr val="002060"/>
                </a:solidFill>
                <a:latin typeface="Century" panose="02040604050505020304" pitchFamily="18" charset="0"/>
              </a:rPr>
            </a:br>
            <a:r>
              <a:rPr lang="en-US" sz="1800" b="1" dirty="0">
                <a:solidFill>
                  <a:srgbClr val="C00000"/>
                </a:solidFill>
                <a:latin typeface="Century" panose="02040604050505020304" pitchFamily="18" charset="0"/>
              </a:rPr>
              <a:t>Department:</a:t>
            </a:r>
            <a:r>
              <a:rPr lang="en-US" sz="1800" b="1" dirty="0">
                <a:solidFill>
                  <a:srgbClr val="002060"/>
                </a:solidFill>
                <a:latin typeface="Century" panose="02040604050505020304" pitchFamily="18" charset="0"/>
              </a:rPr>
              <a:t> Chemistry</a:t>
            </a:r>
            <a:endParaRPr lang="en-US" sz="1800" dirty="0">
              <a:solidFill>
                <a:srgbClr val="002060"/>
              </a:solidFill>
              <a:latin typeface="Century" panose="02040604050505020304" pitchFamily="18" charset="0"/>
            </a:endParaRPr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322D61D1-41CC-44CB-A2A2-327C1A3AAA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38250" y="1440211"/>
            <a:ext cx="10191749" cy="3627089"/>
          </a:xfrm>
          <a:ln w="57150">
            <a:solidFill>
              <a:schemeClr val="tx1">
                <a:lumMod val="85000"/>
                <a:lumOff val="15000"/>
              </a:schemeClr>
            </a:solidFill>
          </a:ln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C813C22-10D0-4D3E-84F7-7F540C36C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8EFD0F1-B427-4D06-BFC2-DC4A3EA4A7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824" y="116633"/>
            <a:ext cx="1546318" cy="1200329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35F95A50-EED4-41A6-BA55-EE2113043C80}"/>
              </a:ext>
            </a:extLst>
          </p:cNvPr>
          <p:cNvSpPr txBox="1"/>
          <p:nvPr/>
        </p:nvSpPr>
        <p:spPr>
          <a:xfrm>
            <a:off x="2358802" y="153621"/>
            <a:ext cx="93378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Century" panose="02040604050505020304" pitchFamily="18" charset="0"/>
              </a:rPr>
              <a:t>Jai Hind Educational Trust’s </a:t>
            </a:r>
            <a:endParaRPr lang="en-US" sz="2400" dirty="0">
              <a:solidFill>
                <a:schemeClr val="accent5">
                  <a:lumMod val="75000"/>
                </a:schemeClr>
              </a:solidFill>
              <a:latin typeface="Century" panose="02040604050505020304" pitchFamily="18" charset="0"/>
            </a:endParaRPr>
          </a:p>
          <a:p>
            <a:pPr algn="ctr"/>
            <a:r>
              <a:rPr lang="en-US" sz="3600" b="1" dirty="0">
                <a:solidFill>
                  <a:srgbClr val="7030A0"/>
                </a:solidFill>
                <a:latin typeface="Century" panose="02040604050505020304" pitchFamily="18" charset="0"/>
              </a:rPr>
              <a:t>Zulal Bhilajirao Patil College, Dhule </a:t>
            </a:r>
            <a:endParaRPr lang="en-US" sz="3600" dirty="0">
              <a:solidFill>
                <a:srgbClr val="7030A0"/>
              </a:solidFill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8848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2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3686AA3-9F67-4EED-94F5-C054F7A018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336800" y="250765"/>
            <a:ext cx="7800848" cy="2324022"/>
          </a:xfrm>
        </p:spPr>
        <p:txBody>
          <a:bodyPr>
            <a:noAutofit/>
          </a:bodyPr>
          <a:lstStyle/>
          <a:p>
            <a:pPr marL="82296" indent="0" algn="ctr">
              <a:lnSpc>
                <a:spcPct val="150000"/>
              </a:lnSpc>
              <a:buNone/>
            </a:pPr>
            <a:r>
              <a:rPr lang="en-IN" sz="4000" b="1" dirty="0">
                <a:solidFill>
                  <a:srgbClr val="0B55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Core II</a:t>
            </a:r>
          </a:p>
          <a:p>
            <a:pPr marL="82296" indent="0" algn="ctr">
              <a:lnSpc>
                <a:spcPct val="150000"/>
              </a:lnSpc>
              <a:buNone/>
            </a:pPr>
            <a:r>
              <a:rPr lang="en-IN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Inorganic Chemistry (CH – 502)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BDE7396-0298-4557-A7D8-612E7D7133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215680" y="2420887"/>
            <a:ext cx="6264696" cy="3954791"/>
          </a:xfrm>
        </p:spPr>
        <p:txBody>
          <a:bodyPr>
            <a:noAutofit/>
          </a:bodyPr>
          <a:lstStyle/>
          <a:p>
            <a:pPr>
              <a:lnSpc>
                <a:spcPct val="160000"/>
              </a:lnSpc>
            </a:pP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Credits : 3</a:t>
            </a:r>
            <a:endParaRPr lang="en-US" sz="3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60000"/>
              </a:lnSpc>
            </a:pP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Hours per week: 3</a:t>
            </a:r>
            <a:r>
              <a:rPr lang="en-US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>
              <a:lnSpc>
                <a:spcPct val="160000"/>
              </a:lnSpc>
            </a:pP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Teaching Hours : 45</a:t>
            </a:r>
          </a:p>
          <a:p>
            <a:pPr>
              <a:lnSpc>
                <a:spcPct val="160000"/>
              </a:lnSpc>
            </a:pP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Marks: 60</a:t>
            </a:r>
            <a:r>
              <a:rPr lang="en-US" sz="3600" dirty="0">
                <a:solidFill>
                  <a:srgbClr val="002060"/>
                </a:solidFill>
              </a:rPr>
              <a:t>	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46383F-1FC2-4853-8D03-D01979AA5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253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5BBAFDD-36F2-42F7-AFF3-521D0498A35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FF0066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7833" y="123403"/>
            <a:ext cx="5656333" cy="6611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7479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CB8A6D3-74F3-4FE1-8D93-12FE2726A5D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FF0066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3741821" y="180474"/>
            <a:ext cx="4884821" cy="6521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1950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71ABA29B-A4BE-4394-9656-3053B4A8290F}"/>
              </a:ext>
            </a:extLst>
          </p:cNvPr>
          <p:cNvSpPr txBox="1"/>
          <p:nvPr/>
        </p:nvSpPr>
        <p:spPr>
          <a:xfrm>
            <a:off x="700839" y="1299410"/>
            <a:ext cx="11222455" cy="3078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8046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Atoms consists of </a:t>
            </a:r>
            <a:r>
              <a:rPr lang="en-IN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proton, neutrons and electrons</a:t>
            </a:r>
          </a:p>
          <a:p>
            <a:pPr marL="368046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Electrons are present in </a:t>
            </a:r>
            <a:r>
              <a:rPr lang="en-IN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atomic orbitals </a:t>
            </a:r>
            <a:endParaRPr lang="en-US" sz="2200" b="1" dirty="0">
              <a:solidFill>
                <a:srgbClr val="002060"/>
              </a:solidFill>
            </a:endParaRPr>
          </a:p>
          <a:p>
            <a:pPr marL="368046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[Kr] 4d</a:t>
            </a:r>
            <a:r>
              <a:rPr lang="en-US" sz="2200" baseline="30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10</a:t>
            </a:r>
            <a:r>
              <a:rPr lang="en-US" sz="2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5s</a:t>
            </a:r>
            <a:r>
              <a:rPr lang="en-US" sz="2200" b="1" baseline="30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sz="2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5p</a:t>
            </a:r>
            <a:r>
              <a:rPr lang="en-US" sz="2200" b="1" baseline="30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5</a:t>
            </a:r>
            <a:r>
              <a:rPr lang="en-US" sz="22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is the electronic configuration of </a:t>
            </a:r>
            <a:r>
              <a:rPr lang="en-US" sz="22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Iodine</a:t>
            </a:r>
            <a:r>
              <a:rPr lang="en-US" sz="2200" b="1" dirty="0">
                <a:solidFill>
                  <a:srgbClr val="030303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pPr marL="368046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Fifth shell </a:t>
            </a:r>
            <a:r>
              <a:rPr lang="en-US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valence shell in above electronic configuration.</a:t>
            </a:r>
          </a:p>
          <a:p>
            <a:pPr marL="368046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Seven </a:t>
            </a:r>
            <a:r>
              <a:rPr lang="en-US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electrons are present in valence shell of Iodine.</a:t>
            </a:r>
            <a:r>
              <a:rPr lang="en-IN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68046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Due to presence of </a:t>
            </a:r>
            <a:r>
              <a:rPr lang="en-US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Seven </a:t>
            </a:r>
            <a:r>
              <a:rPr lang="en-US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electrons</a:t>
            </a:r>
            <a:r>
              <a:rPr lang="en-US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valence shell Iodine belongs to </a:t>
            </a:r>
            <a:r>
              <a:rPr lang="en-US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VII group of p block </a:t>
            </a:r>
            <a:endParaRPr lang="en-US" sz="2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2743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71ABA29B-A4BE-4394-9656-3053B4A8290F}"/>
              </a:ext>
            </a:extLst>
          </p:cNvPr>
          <p:cNvSpPr txBox="1"/>
          <p:nvPr/>
        </p:nvSpPr>
        <p:spPr>
          <a:xfrm>
            <a:off x="721895" y="469231"/>
            <a:ext cx="11044989" cy="25707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8046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[Ne] 3s</a:t>
            </a:r>
            <a:r>
              <a:rPr lang="en-US" sz="2200" b="1" baseline="30000" dirty="0">
                <a:latin typeface="Times New Roman" panose="02020603050405020304" pitchFamily="18" charset="0"/>
                <a:ea typeface="Calibri" panose="020F0502020204030204" pitchFamily="34" charset="0"/>
              </a:rPr>
              <a:t>1 </a:t>
            </a:r>
            <a:r>
              <a:rPr lang="en-US" sz="2200" b="1" dirty="0">
                <a:latin typeface="Times New Roman" panose="02020603050405020304" pitchFamily="18" charset="0"/>
                <a:ea typeface="Calibri" panose="020F0502020204030204" pitchFamily="34" charset="0"/>
              </a:rPr>
              <a:t>is the electronic configuration of ------------.</a:t>
            </a:r>
          </a:p>
          <a:p>
            <a:pPr marL="368046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------------ is valence shell in above electronic configuration.</a:t>
            </a:r>
          </a:p>
          <a:p>
            <a:pPr marL="368046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----------  electrons are present in valence shell.</a:t>
            </a:r>
            <a:r>
              <a:rPr lang="en-I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68046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Due to presence of 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--------- electrons in valence shell --------- belongs to ----------  group of ----- block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19FBD54-36C7-4E55-9F74-B62387957E2F}"/>
              </a:ext>
            </a:extLst>
          </p:cNvPr>
          <p:cNvSpPr txBox="1"/>
          <p:nvPr/>
        </p:nvSpPr>
        <p:spPr>
          <a:xfrm>
            <a:off x="953501" y="3294462"/>
            <a:ext cx="10729161" cy="25707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8046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</a:t>
            </a:r>
            <a:r>
              <a:rPr lang="en-US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 3d</a:t>
            </a:r>
            <a:r>
              <a:rPr lang="en-US" sz="2200" b="1" baseline="30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,4s</a:t>
            </a:r>
            <a:r>
              <a:rPr lang="en-US" sz="2200" b="1" baseline="30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2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is the electronic configuration of ------------.</a:t>
            </a:r>
          </a:p>
          <a:p>
            <a:pPr marL="368046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2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------------ is valence shell in above electronic configuration.</a:t>
            </a:r>
          </a:p>
          <a:p>
            <a:pPr marL="368046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2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----------  electrons are present in valence shell. </a:t>
            </a:r>
          </a:p>
          <a:p>
            <a:pPr marL="368046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2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Due to presence of --------- electrons</a:t>
            </a:r>
            <a:r>
              <a:rPr lang="en-US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2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in valence shell --------- belongs to ------- group of ----- block </a:t>
            </a:r>
          </a:p>
        </p:txBody>
      </p:sp>
    </p:spTree>
    <p:extLst>
      <p:ext uri="{BB962C8B-B14F-4D97-AF65-F5344CB8AC3E}">
        <p14:creationId xmlns:p14="http://schemas.microsoft.com/office/powerpoint/2010/main" val="1778202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0E73A37-1EB6-4AA9-AAD6-C417BACF8C0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FF0066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4744452" y="116258"/>
            <a:ext cx="3200400" cy="25066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06968F5-EFF5-4332-9C39-440800517177}"/>
              </a:ext>
            </a:extLst>
          </p:cNvPr>
          <p:cNvSpPr txBox="1"/>
          <p:nvPr/>
        </p:nvSpPr>
        <p:spPr>
          <a:xfrm>
            <a:off x="842217" y="3059668"/>
            <a:ext cx="5534520" cy="3077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Central atom: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Electron configuration of central atom: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Valence shell: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Bond pairs: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Lone pairs: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Geometry: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Theory: VSEPR/VBT</a:t>
            </a:r>
          </a:p>
          <a:p>
            <a:endParaRPr lang="en-IN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FDF8382-A466-4C22-B301-E2448D2FE888}"/>
              </a:ext>
            </a:extLst>
          </p:cNvPr>
          <p:cNvSpPr txBox="1"/>
          <p:nvPr/>
        </p:nvSpPr>
        <p:spPr>
          <a:xfrm>
            <a:off x="6481011" y="3103126"/>
            <a:ext cx="6093994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Central atom: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Electron configuration of central atom: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Hybridization: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No. of hybrid orbitals: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Lone pairs: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Geometry: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Theory: VSEPR/VBT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sz="2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D78E912-C721-48AA-AA88-3428B1438446}"/>
              </a:ext>
            </a:extLst>
          </p:cNvPr>
          <p:cNvPicPr/>
          <p:nvPr/>
        </p:nvPicPr>
        <p:blipFill rotWithShape="1">
          <a:blip r:embed="rId3">
            <a:duotone>
              <a:prstClr val="black"/>
              <a:srgbClr val="3136F7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67028" t="9564" r="3752" b="2435"/>
          <a:stretch/>
        </p:blipFill>
        <p:spPr>
          <a:xfrm rot="10800000">
            <a:off x="8550442" y="116258"/>
            <a:ext cx="3200399" cy="250662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24A4373-59FB-4FAB-8336-3791DB182CA9}"/>
              </a:ext>
            </a:extLst>
          </p:cNvPr>
          <p:cNvPicPr/>
          <p:nvPr/>
        </p:nvPicPr>
        <p:blipFill rotWithShape="1">
          <a:blip r:embed="rId5">
            <a:duotone>
              <a:prstClr val="black"/>
              <a:srgbClr val="00CC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5942"/>
          <a:stretch/>
        </p:blipFill>
        <p:spPr>
          <a:xfrm>
            <a:off x="938463" y="116257"/>
            <a:ext cx="3200399" cy="2506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705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E00F4B3-D566-45D9-A9D0-70DCAFB421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424" y="2286000"/>
            <a:ext cx="4781049" cy="3594100"/>
          </a:xfr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CBD5B30-7B53-42EA-94F2-53068A7A6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3D831BD-A6B8-480E-B401-9BF5D4075DD0}"/>
              </a:ext>
            </a:extLst>
          </p:cNvPr>
          <p:cNvSpPr/>
          <p:nvPr/>
        </p:nvSpPr>
        <p:spPr>
          <a:xfrm>
            <a:off x="4747922" y="2559556"/>
            <a:ext cx="4576551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3136F7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Thank</a:t>
            </a:r>
          </a:p>
          <a:p>
            <a:pPr algn="ctr"/>
            <a:r>
              <a:rPr lang="en-US" sz="9600" b="1" dirty="0">
                <a:ln w="9525">
                  <a:solidFill>
                    <a:srgbClr val="00CC00"/>
                  </a:solidFill>
                  <a:prstDash val="solid"/>
                </a:ln>
                <a:solidFill>
                  <a:srgbClr val="3136F7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You</a:t>
            </a:r>
          </a:p>
        </p:txBody>
      </p:sp>
    </p:spTree>
    <p:extLst>
      <p:ext uri="{BB962C8B-B14F-4D97-AF65-F5344CB8AC3E}">
        <p14:creationId xmlns:p14="http://schemas.microsoft.com/office/powerpoint/2010/main" val="2854784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Badge</Template>
  <TotalTime>175</TotalTime>
  <Words>267</Words>
  <Application>Microsoft Office PowerPoint</Application>
  <PresentationFormat>Widescreen</PresentationFormat>
  <Paragraphs>44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Calibri</vt:lpstr>
      <vt:lpstr>Century</vt:lpstr>
      <vt:lpstr>Gill Sans MT</vt:lpstr>
      <vt:lpstr>Impact</vt:lpstr>
      <vt:lpstr>Times New Roman</vt:lpstr>
      <vt:lpstr>Badge</vt:lpstr>
      <vt:lpstr>Name: Dr. Jadhav Vilas Bhaskar Designation: Associate Professor Department: Chemistry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Name: Dr. Jadhav Vilas Bhaskar Designation: Associate Professor Department: Chemistry</dc:title>
  <dc:creator>Sonali Jadhav</dc:creator>
  <cp:lastModifiedBy>Sonali Jadhav</cp:lastModifiedBy>
  <cp:revision>18</cp:revision>
  <dcterms:created xsi:type="dcterms:W3CDTF">2020-07-24T12:47:35Z</dcterms:created>
  <dcterms:modified xsi:type="dcterms:W3CDTF">2020-08-05T18:51:19Z</dcterms:modified>
</cp:coreProperties>
</file>