
<file path=[Content_Types].xml><?xml version="1.0" encoding="utf-8"?>
<Types xmlns="http://schemas.openxmlformats.org/package/2006/content-types">
  <Default Extension="docx" ContentType="application/vnd.openxmlformats-officedocument.wordprocessingml.document"/>
  <Default Extension="emf" ContentType="image/x-em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Override5.xml" ContentType="application/vnd.openxmlformats-officedocument.themeOverride+xml"/>
  <Override PartName="/ppt/theme/themeOverride6.xml" ContentType="application/vnd.openxmlformats-officedocument.themeOverride+xml"/>
  <Override PartName="/ppt/theme/themeOverride7.xml" ContentType="application/vnd.openxmlformats-officedocument.themeOverride+xml"/>
  <Override PartName="/ppt/theme/themeOverride8.xml" ContentType="application/vnd.openxmlformats-officedocument.themeOverride+xml"/>
  <Override PartName="/ppt/notesSlides/notesSlide2.xml" ContentType="application/vnd.openxmlformats-officedocument.presentationml.notesSlide+xml"/>
  <Override PartName="/ppt/theme/themeOverride9.xml" ContentType="application/vnd.openxmlformats-officedocument.themeOverr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0" r:id="rId1"/>
  </p:sldMasterIdLst>
  <p:notesMasterIdLst>
    <p:notesMasterId r:id="rId57"/>
  </p:notesMasterIdLst>
  <p:sldIdLst>
    <p:sldId id="258" r:id="rId2"/>
    <p:sldId id="331" r:id="rId3"/>
    <p:sldId id="345" r:id="rId4"/>
    <p:sldId id="330" r:id="rId5"/>
    <p:sldId id="333" r:id="rId6"/>
    <p:sldId id="338" r:id="rId7"/>
    <p:sldId id="339" r:id="rId8"/>
    <p:sldId id="340" r:id="rId9"/>
    <p:sldId id="341" r:id="rId10"/>
    <p:sldId id="342" r:id="rId11"/>
    <p:sldId id="343" r:id="rId12"/>
    <p:sldId id="344" r:id="rId13"/>
    <p:sldId id="337" r:id="rId14"/>
    <p:sldId id="346" r:id="rId15"/>
    <p:sldId id="336" r:id="rId16"/>
    <p:sldId id="347" r:id="rId17"/>
    <p:sldId id="335" r:id="rId18"/>
    <p:sldId id="348" r:id="rId19"/>
    <p:sldId id="350" r:id="rId20"/>
    <p:sldId id="351" r:id="rId21"/>
    <p:sldId id="352" r:id="rId22"/>
    <p:sldId id="334" r:id="rId23"/>
    <p:sldId id="353" r:id="rId24"/>
    <p:sldId id="356" r:id="rId25"/>
    <p:sldId id="357" r:id="rId26"/>
    <p:sldId id="358" r:id="rId27"/>
    <p:sldId id="359" r:id="rId28"/>
    <p:sldId id="361" r:id="rId29"/>
    <p:sldId id="362" r:id="rId30"/>
    <p:sldId id="363" r:id="rId31"/>
    <p:sldId id="364" r:id="rId32"/>
    <p:sldId id="365" r:id="rId33"/>
    <p:sldId id="366" r:id="rId34"/>
    <p:sldId id="367" r:id="rId35"/>
    <p:sldId id="368" r:id="rId36"/>
    <p:sldId id="369" r:id="rId37"/>
    <p:sldId id="370" r:id="rId38"/>
    <p:sldId id="371" r:id="rId39"/>
    <p:sldId id="373" r:id="rId40"/>
    <p:sldId id="372" r:id="rId41"/>
    <p:sldId id="374" r:id="rId42"/>
    <p:sldId id="375" r:id="rId43"/>
    <p:sldId id="376" r:id="rId44"/>
    <p:sldId id="377" r:id="rId45"/>
    <p:sldId id="378" r:id="rId46"/>
    <p:sldId id="379" r:id="rId47"/>
    <p:sldId id="382" r:id="rId48"/>
    <p:sldId id="381" r:id="rId49"/>
    <p:sldId id="384" r:id="rId50"/>
    <p:sldId id="385" r:id="rId51"/>
    <p:sldId id="386" r:id="rId52"/>
    <p:sldId id="388" r:id="rId53"/>
    <p:sldId id="387" r:id="rId54"/>
    <p:sldId id="389" r:id="rId55"/>
    <p:sldId id="329" r:id="rId5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a:srgbClr val="800000"/>
    <a:srgbClr val="003300"/>
    <a:srgbClr val="F2F57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5220" autoAdjust="0"/>
  </p:normalViewPr>
  <p:slideViewPr>
    <p:cSldViewPr snapToGrid="0">
      <p:cViewPr varScale="1">
        <p:scale>
          <a:sx n="72" d="100"/>
          <a:sy n="72" d="100"/>
        </p:scale>
        <p:origin x="63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61"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0.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0CFE76A-2E61-461A-9507-CB1FED880750}" type="datetimeFigureOut">
              <a:rPr lang="en-US" smtClean="0"/>
              <a:t>14-Oct-20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A2A7240-37DD-447A-A251-D8E045F5ABC5}" type="slidenum">
              <a:rPr lang="en-US" smtClean="0"/>
              <a:t>‹#›</a:t>
            </a:fld>
            <a:endParaRPr lang="en-US"/>
          </a:p>
        </p:txBody>
      </p:sp>
    </p:spTree>
    <p:extLst>
      <p:ext uri="{BB962C8B-B14F-4D97-AF65-F5344CB8AC3E}">
        <p14:creationId xmlns:p14="http://schemas.microsoft.com/office/powerpoint/2010/main" val="5245090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A2A7240-37DD-447A-A251-D8E045F5ABC5}" type="slidenum">
              <a:rPr lang="en-US" smtClean="0"/>
              <a:t>4</a:t>
            </a:fld>
            <a:endParaRPr lang="en-US"/>
          </a:p>
        </p:txBody>
      </p:sp>
    </p:spTree>
    <p:extLst>
      <p:ext uri="{BB962C8B-B14F-4D97-AF65-F5344CB8AC3E}">
        <p14:creationId xmlns:p14="http://schemas.microsoft.com/office/powerpoint/2010/main" val="8420833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A2A7240-37DD-447A-A251-D8E045F5ABC5}" type="slidenum">
              <a:rPr lang="en-US" smtClean="0"/>
              <a:t>11</a:t>
            </a:fld>
            <a:endParaRPr lang="en-US"/>
          </a:p>
        </p:txBody>
      </p:sp>
    </p:spTree>
    <p:extLst>
      <p:ext uri="{BB962C8B-B14F-4D97-AF65-F5344CB8AC3E}">
        <p14:creationId xmlns:p14="http://schemas.microsoft.com/office/powerpoint/2010/main" val="28337905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A2A7240-37DD-447A-A251-D8E045F5ABC5}" type="slidenum">
              <a:rPr lang="en-US" smtClean="0"/>
              <a:t>12</a:t>
            </a:fld>
            <a:endParaRPr lang="en-US"/>
          </a:p>
        </p:txBody>
      </p:sp>
    </p:spTree>
    <p:extLst>
      <p:ext uri="{BB962C8B-B14F-4D97-AF65-F5344CB8AC3E}">
        <p14:creationId xmlns:p14="http://schemas.microsoft.com/office/powerpoint/2010/main" val="17482898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2000" b="1" kern="1200" dirty="0">
              <a:solidFill>
                <a:srgbClr val="002060"/>
              </a:solidFill>
              <a:latin typeface="Times New Roman" panose="02020603050405020304" pitchFamily="18" charset="0"/>
              <a:ea typeface="+mn-ea"/>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A2A7240-37DD-447A-A251-D8E045F5ABC5}" type="slidenum">
              <a:rPr lang="en-US" smtClean="0"/>
              <a:t>24</a:t>
            </a:fld>
            <a:endParaRPr lang="en-US"/>
          </a:p>
        </p:txBody>
      </p:sp>
    </p:spTree>
    <p:extLst>
      <p:ext uri="{BB962C8B-B14F-4D97-AF65-F5344CB8AC3E}">
        <p14:creationId xmlns:p14="http://schemas.microsoft.com/office/powerpoint/2010/main" val="20502458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2000" b="1" kern="1200" dirty="0">
              <a:solidFill>
                <a:srgbClr val="002060"/>
              </a:solidFill>
              <a:latin typeface="Times New Roman" panose="02020603050405020304" pitchFamily="18" charset="0"/>
              <a:ea typeface="+mn-ea"/>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A2A7240-37DD-447A-A251-D8E045F5ABC5}" type="slidenum">
              <a:rPr lang="en-US" smtClean="0"/>
              <a:t>25</a:t>
            </a:fld>
            <a:endParaRPr lang="en-US"/>
          </a:p>
        </p:txBody>
      </p:sp>
    </p:spTree>
    <p:extLst>
      <p:ext uri="{BB962C8B-B14F-4D97-AF65-F5344CB8AC3E}">
        <p14:creationId xmlns:p14="http://schemas.microsoft.com/office/powerpoint/2010/main" val="40295872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A2A7240-37DD-447A-A251-D8E045F5ABC5}" type="slidenum">
              <a:rPr lang="en-US" smtClean="0"/>
              <a:t>42</a:t>
            </a:fld>
            <a:endParaRPr lang="en-US"/>
          </a:p>
        </p:txBody>
      </p:sp>
    </p:spTree>
    <p:extLst>
      <p:ext uri="{BB962C8B-B14F-4D97-AF65-F5344CB8AC3E}">
        <p14:creationId xmlns:p14="http://schemas.microsoft.com/office/powerpoint/2010/main" val="20032347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A2A7240-37DD-447A-A251-D8E045F5ABC5}" type="slidenum">
              <a:rPr lang="en-US" smtClean="0"/>
              <a:t>44</a:t>
            </a:fld>
            <a:endParaRPr lang="en-US"/>
          </a:p>
        </p:txBody>
      </p:sp>
    </p:spTree>
    <p:extLst>
      <p:ext uri="{BB962C8B-B14F-4D97-AF65-F5344CB8AC3E}">
        <p14:creationId xmlns:p14="http://schemas.microsoft.com/office/powerpoint/2010/main" val="5406629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A2A7240-37DD-447A-A251-D8E045F5ABC5}" type="slidenum">
              <a:rPr lang="en-US" smtClean="0"/>
              <a:t>45</a:t>
            </a:fld>
            <a:endParaRPr lang="en-US"/>
          </a:p>
        </p:txBody>
      </p:sp>
    </p:spTree>
    <p:extLst>
      <p:ext uri="{BB962C8B-B14F-4D97-AF65-F5344CB8AC3E}">
        <p14:creationId xmlns:p14="http://schemas.microsoft.com/office/powerpoint/2010/main" val="38622127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A2A7240-37DD-447A-A251-D8E045F5ABC5}" type="slidenum">
              <a:rPr lang="en-US" smtClean="0"/>
              <a:t>46</a:t>
            </a:fld>
            <a:endParaRPr lang="en-US"/>
          </a:p>
        </p:txBody>
      </p:sp>
    </p:spTree>
    <p:extLst>
      <p:ext uri="{BB962C8B-B14F-4D97-AF65-F5344CB8AC3E}">
        <p14:creationId xmlns:p14="http://schemas.microsoft.com/office/powerpoint/2010/main" val="11760523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A2A7240-37DD-447A-A251-D8E045F5ABC5}" type="slidenum">
              <a:rPr lang="en-US" smtClean="0"/>
              <a:t>47</a:t>
            </a:fld>
            <a:endParaRPr lang="en-US"/>
          </a:p>
        </p:txBody>
      </p:sp>
    </p:spTree>
    <p:extLst>
      <p:ext uri="{BB962C8B-B14F-4D97-AF65-F5344CB8AC3E}">
        <p14:creationId xmlns:p14="http://schemas.microsoft.com/office/powerpoint/2010/main" val="21217763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A2A7240-37DD-447A-A251-D8E045F5ABC5}" type="slidenum">
              <a:rPr lang="en-US" smtClean="0"/>
              <a:t>48</a:t>
            </a:fld>
            <a:endParaRPr lang="en-US"/>
          </a:p>
        </p:txBody>
      </p:sp>
    </p:spTree>
    <p:extLst>
      <p:ext uri="{BB962C8B-B14F-4D97-AF65-F5344CB8AC3E}">
        <p14:creationId xmlns:p14="http://schemas.microsoft.com/office/powerpoint/2010/main" val="42914050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A2A7240-37DD-447A-A251-D8E045F5ABC5}" type="slidenum">
              <a:rPr lang="en-US" smtClean="0"/>
              <a:t>49</a:t>
            </a:fld>
            <a:endParaRPr lang="en-US"/>
          </a:p>
        </p:txBody>
      </p:sp>
    </p:spTree>
    <p:extLst>
      <p:ext uri="{BB962C8B-B14F-4D97-AF65-F5344CB8AC3E}">
        <p14:creationId xmlns:p14="http://schemas.microsoft.com/office/powerpoint/2010/main" val="3676274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A2A7240-37DD-447A-A251-D8E045F5ABC5}" type="slidenum">
              <a:rPr lang="en-US" smtClean="0"/>
              <a:t>50</a:t>
            </a:fld>
            <a:endParaRPr lang="en-US"/>
          </a:p>
        </p:txBody>
      </p:sp>
    </p:spTree>
    <p:extLst>
      <p:ext uri="{BB962C8B-B14F-4D97-AF65-F5344CB8AC3E}">
        <p14:creationId xmlns:p14="http://schemas.microsoft.com/office/powerpoint/2010/main" val="29841923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A2A7240-37DD-447A-A251-D8E045F5ABC5}" type="slidenum">
              <a:rPr lang="en-US" smtClean="0"/>
              <a:t>51</a:t>
            </a:fld>
            <a:endParaRPr lang="en-US"/>
          </a:p>
        </p:txBody>
      </p:sp>
    </p:spTree>
    <p:extLst>
      <p:ext uri="{BB962C8B-B14F-4D97-AF65-F5344CB8AC3E}">
        <p14:creationId xmlns:p14="http://schemas.microsoft.com/office/powerpoint/2010/main" val="3928623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A2A7240-37DD-447A-A251-D8E045F5ABC5}" type="slidenum">
              <a:rPr lang="en-US" smtClean="0"/>
              <a:t>52</a:t>
            </a:fld>
            <a:endParaRPr lang="en-US"/>
          </a:p>
        </p:txBody>
      </p:sp>
    </p:spTree>
    <p:extLst>
      <p:ext uri="{BB962C8B-B14F-4D97-AF65-F5344CB8AC3E}">
        <p14:creationId xmlns:p14="http://schemas.microsoft.com/office/powerpoint/2010/main" val="26107141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A2A7240-37DD-447A-A251-D8E045F5ABC5}" type="slidenum">
              <a:rPr lang="en-US" smtClean="0"/>
              <a:t>53</a:t>
            </a:fld>
            <a:endParaRPr lang="en-US"/>
          </a:p>
        </p:txBody>
      </p:sp>
    </p:spTree>
    <p:extLst>
      <p:ext uri="{BB962C8B-B14F-4D97-AF65-F5344CB8AC3E}">
        <p14:creationId xmlns:p14="http://schemas.microsoft.com/office/powerpoint/2010/main" val="27073703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A2A7240-37DD-447A-A251-D8E045F5ABC5}" type="slidenum">
              <a:rPr lang="en-US" smtClean="0"/>
              <a:t>54</a:t>
            </a:fld>
            <a:endParaRPr lang="en-US"/>
          </a:p>
        </p:txBody>
      </p:sp>
    </p:spTree>
    <p:extLst>
      <p:ext uri="{BB962C8B-B14F-4D97-AF65-F5344CB8AC3E}">
        <p14:creationId xmlns:p14="http://schemas.microsoft.com/office/powerpoint/2010/main" val="29988620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1" name="Freeform 6" title="scalloped circle"/>
          <p:cNvSpPr/>
          <p:nvPr/>
        </p:nvSpPr>
        <p:spPr bwMode="auto">
          <a:xfrm>
            <a:off x="3557016" y="630936"/>
            <a:ext cx="5235575"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2" name="Title 1"/>
          <p:cNvSpPr>
            <a:spLocks noGrp="1"/>
          </p:cNvSpPr>
          <p:nvPr>
            <p:ph type="ctrTitle"/>
          </p:nvPr>
        </p:nvSpPr>
        <p:spPr>
          <a:xfrm>
            <a:off x="1078523" y="1098388"/>
            <a:ext cx="10318418" cy="4394988"/>
          </a:xfrm>
        </p:spPr>
        <p:txBody>
          <a:bodyPr anchor="ctr">
            <a:noAutofit/>
          </a:bodyPr>
          <a:lstStyle>
            <a:lvl1pPr algn="ctr">
              <a:defRPr sz="10000" spc="800" baseline="0"/>
            </a:lvl1pPr>
          </a:lstStyle>
          <a:p>
            <a:r>
              <a:rPr lang="en-US"/>
              <a:t>Click to edit Master title style</a:t>
            </a:r>
            <a:endParaRPr lang="en-US" dirty="0"/>
          </a:p>
        </p:txBody>
      </p:sp>
      <p:sp>
        <p:nvSpPr>
          <p:cNvPr id="3" name="Subtitle 2"/>
          <p:cNvSpPr>
            <a:spLocks noGrp="1"/>
          </p:cNvSpPr>
          <p:nvPr>
            <p:ph type="subTitle" idx="1"/>
          </p:nvPr>
        </p:nvSpPr>
        <p:spPr>
          <a:xfrm>
            <a:off x="2215045" y="5979196"/>
            <a:ext cx="8045373" cy="742279"/>
          </a:xfrm>
        </p:spPr>
        <p:txBody>
          <a:bodyPr anchor="t">
            <a:normAutofit/>
          </a:bodyPr>
          <a:lstStyle>
            <a:lvl1pPr marL="0" indent="0" algn="ctr">
              <a:lnSpc>
                <a:spcPct val="100000"/>
              </a:lnSpc>
              <a:buNone/>
              <a:defRPr sz="2000" b="1" i="0" cap="all" spc="400"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1078523" y="6375679"/>
            <a:ext cx="2329722" cy="348462"/>
          </a:xfrm>
        </p:spPr>
        <p:txBody>
          <a:bodyPr/>
          <a:lstStyle>
            <a:lvl1pPr>
              <a:defRPr baseline="0">
                <a:solidFill>
                  <a:schemeClr val="accent1">
                    <a:lumMod val="50000"/>
                  </a:schemeClr>
                </a:solidFill>
              </a:defRPr>
            </a:lvl1pPr>
          </a:lstStyle>
          <a:p>
            <a:fld id="{4CD9C7DB-50EE-4D49-B7F7-9B5D20CD7D22}" type="datetimeFigureOut">
              <a:rPr lang="en-US" smtClean="0"/>
              <a:t>14-Oct-20</a:t>
            </a:fld>
            <a:endParaRPr lang="en-US"/>
          </a:p>
        </p:txBody>
      </p:sp>
      <p:sp>
        <p:nvSpPr>
          <p:cNvPr id="5" name="Footer Placeholder 4"/>
          <p:cNvSpPr>
            <a:spLocks noGrp="1"/>
          </p:cNvSpPr>
          <p:nvPr>
            <p:ph type="ftr" sz="quarter" idx="11"/>
          </p:nvPr>
        </p:nvSpPr>
        <p:spPr>
          <a:xfrm>
            <a:off x="4180332" y="6375679"/>
            <a:ext cx="4114800" cy="345796"/>
          </a:xfrm>
        </p:spPr>
        <p:txBody>
          <a:bodyPr/>
          <a:lstStyle>
            <a:lvl1pPr>
              <a:defRPr baseline="0">
                <a:solidFill>
                  <a:schemeClr val="accent1">
                    <a:lumMod val="50000"/>
                  </a:schemeClr>
                </a:solidFill>
              </a:defRPr>
            </a:lvl1pPr>
          </a:lstStyle>
          <a:p>
            <a:endParaRPr lang="en-US"/>
          </a:p>
        </p:txBody>
      </p:sp>
      <p:sp>
        <p:nvSpPr>
          <p:cNvPr id="6" name="Slide Number Placeholder 5"/>
          <p:cNvSpPr>
            <a:spLocks noGrp="1"/>
          </p:cNvSpPr>
          <p:nvPr>
            <p:ph type="sldNum" sz="quarter" idx="12"/>
          </p:nvPr>
        </p:nvSpPr>
        <p:spPr>
          <a:xfrm>
            <a:off x="9067218" y="6375679"/>
            <a:ext cx="2329723" cy="345796"/>
          </a:xfrm>
        </p:spPr>
        <p:txBody>
          <a:bodyPr/>
          <a:lstStyle>
            <a:lvl1pPr>
              <a:defRPr baseline="0">
                <a:solidFill>
                  <a:schemeClr val="accent1">
                    <a:lumMod val="50000"/>
                  </a:schemeClr>
                </a:solidFill>
              </a:defRPr>
            </a:lvl1pPr>
          </a:lstStyle>
          <a:p>
            <a:fld id="{FF08B1F3-6FA3-4371-9ECD-BC4486663120}" type="slidenum">
              <a:rPr lang="en-US" smtClean="0"/>
              <a:t>‹#›</a:t>
            </a:fld>
            <a:endParaRPr lang="en-US"/>
          </a:p>
        </p:txBody>
      </p:sp>
      <p:sp>
        <p:nvSpPr>
          <p:cNvPr id="13" name="Rectangle 12" title="left edge border"/>
          <p:cNvSpPr/>
          <p:nvPr/>
        </p:nvSpPr>
        <p:spPr>
          <a:xfrm>
            <a:off x="0" y="0"/>
            <a:ext cx="28346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2745750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CD9C7DB-50EE-4D49-B7F7-9B5D20CD7D22}" type="datetimeFigureOut">
              <a:rPr lang="en-US" smtClean="0"/>
              <a:t>14-Oct-20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08B1F3-6FA3-4371-9ECD-BC4486663120}" type="slidenum">
              <a:rPr lang="en-US" smtClean="0"/>
              <a:t>‹#›</a:t>
            </a:fld>
            <a:endParaRPr lang="en-US"/>
          </a:p>
        </p:txBody>
      </p:sp>
    </p:spTree>
    <p:extLst>
      <p:ext uri="{BB962C8B-B14F-4D97-AF65-F5344CB8AC3E}">
        <p14:creationId xmlns:p14="http://schemas.microsoft.com/office/powerpoint/2010/main" val="18629700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242929" y="1073888"/>
            <a:ext cx="8187071" cy="4064627"/>
          </a:xfrm>
        </p:spPr>
        <p:txBody>
          <a:bodyPr anchor="b">
            <a:normAutofit/>
          </a:bodyPr>
          <a:lstStyle>
            <a:lvl1pPr>
              <a:defRPr sz="8400" spc="800" baseline="0">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3242930" y="5159781"/>
            <a:ext cx="7017488" cy="951135"/>
          </a:xfrm>
        </p:spPr>
        <p:txBody>
          <a:bodyPr>
            <a:normAutofit/>
          </a:bodyPr>
          <a:lstStyle>
            <a:lvl1pPr marL="0" indent="0">
              <a:lnSpc>
                <a:spcPct val="100000"/>
              </a:lnSpc>
              <a:buNone/>
              <a:defRPr sz="2000" b="1" i="0" cap="all" spc="400" baseline="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3236546" y="6375679"/>
            <a:ext cx="1493947" cy="348462"/>
          </a:xfrm>
        </p:spPr>
        <p:txBody>
          <a:bodyPr/>
          <a:lstStyle>
            <a:lvl1pPr>
              <a:defRPr baseline="0">
                <a:solidFill>
                  <a:schemeClr val="tx2"/>
                </a:solidFill>
              </a:defRPr>
            </a:lvl1pPr>
          </a:lstStyle>
          <a:p>
            <a:fld id="{4CD9C7DB-50EE-4D49-B7F7-9B5D20CD7D22}" type="datetimeFigureOut">
              <a:rPr lang="en-US" smtClean="0"/>
              <a:t>14-Oct-20</a:t>
            </a:fld>
            <a:endParaRPr lang="en-US"/>
          </a:p>
        </p:txBody>
      </p:sp>
      <p:sp>
        <p:nvSpPr>
          <p:cNvPr id="5" name="Footer Placeholder 4"/>
          <p:cNvSpPr>
            <a:spLocks noGrp="1"/>
          </p:cNvSpPr>
          <p:nvPr>
            <p:ph type="ftr" sz="quarter" idx="11"/>
          </p:nvPr>
        </p:nvSpPr>
        <p:spPr>
          <a:xfrm>
            <a:off x="5279064" y="6375679"/>
            <a:ext cx="4114800" cy="345796"/>
          </a:xfrm>
        </p:spPr>
        <p:txBody>
          <a:bodyPr/>
          <a:lstStyle>
            <a:lvl1pPr>
              <a:defRPr baseline="0">
                <a:solidFill>
                  <a:schemeClr val="tx2"/>
                </a:solidFill>
              </a:defRPr>
            </a:lvl1pPr>
          </a:lstStyle>
          <a:p>
            <a:endParaRPr lang="en-US"/>
          </a:p>
        </p:txBody>
      </p:sp>
      <p:sp>
        <p:nvSpPr>
          <p:cNvPr id="6" name="Slide Number Placeholder 5"/>
          <p:cNvSpPr>
            <a:spLocks noGrp="1"/>
          </p:cNvSpPr>
          <p:nvPr>
            <p:ph type="sldNum" sz="quarter" idx="12"/>
          </p:nvPr>
        </p:nvSpPr>
        <p:spPr>
          <a:xfrm>
            <a:off x="9942434" y="6375679"/>
            <a:ext cx="1487566" cy="345796"/>
          </a:xfrm>
        </p:spPr>
        <p:txBody>
          <a:bodyPr/>
          <a:lstStyle>
            <a:lvl1pPr>
              <a:defRPr baseline="0">
                <a:solidFill>
                  <a:schemeClr val="tx2"/>
                </a:solidFill>
              </a:defRPr>
            </a:lvl1pPr>
          </a:lstStyle>
          <a:p>
            <a:fld id="{FF08B1F3-6FA3-4371-9ECD-BC4486663120}" type="slidenum">
              <a:rPr lang="en-US" smtClean="0"/>
              <a:t>‹#›</a:t>
            </a:fld>
            <a:endParaRPr lang="en-US"/>
          </a:p>
        </p:txBody>
      </p:sp>
      <p:grpSp>
        <p:nvGrpSpPr>
          <p:cNvPr id="7" name="Group 6" title="left scallop shape"/>
          <p:cNvGrpSpPr/>
          <p:nvPr/>
        </p:nvGrpSpPr>
        <p:grpSpPr>
          <a:xfrm>
            <a:off x="0" y="0"/>
            <a:ext cx="2814638" cy="6858000"/>
            <a:chOff x="0" y="0"/>
            <a:chExt cx="2814638" cy="6858000"/>
          </a:xfrm>
        </p:grpSpPr>
        <p:sp>
          <p:nvSpPr>
            <p:cNvPr id="11" name="Freeform 6" title="left scallop shape"/>
            <p:cNvSpPr/>
            <p:nvPr/>
          </p:nvSpPr>
          <p:spPr bwMode="auto">
            <a:xfrm>
              <a:off x="0" y="0"/>
              <a:ext cx="2814638"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sp>
        <p:sp>
          <p:nvSpPr>
            <p:cNvPr id="16" name="Freeform 11" title="left scallop inline"/>
            <p:cNvSpPr/>
            <p:nvPr/>
          </p:nvSpPr>
          <p:spPr bwMode="auto">
            <a:xfrm>
              <a:off x="874382" y="0"/>
              <a:ext cx="1646238"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spTree>
    <p:extLst>
      <p:ext uri="{BB962C8B-B14F-4D97-AF65-F5344CB8AC3E}">
        <p14:creationId xmlns:p14="http://schemas.microsoft.com/office/powerpoint/2010/main" val="3406597670"/>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57300" y="2286000"/>
            <a:ext cx="4800600" cy="36195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47796" y="2286000"/>
            <a:ext cx="4800600" cy="36195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CD9C7DB-50EE-4D49-B7F7-9B5D20CD7D22}" type="datetimeFigureOut">
              <a:rPr lang="en-US" smtClean="0"/>
              <a:t>14-Oct-20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F08B1F3-6FA3-4371-9ECD-BC4486663120}" type="slidenum">
              <a:rPr lang="en-US" smtClean="0"/>
              <a:t>‹#›</a:t>
            </a:fld>
            <a:endParaRPr lang="en-US"/>
          </a:p>
        </p:txBody>
      </p:sp>
    </p:spTree>
    <p:extLst>
      <p:ext uri="{BB962C8B-B14F-4D97-AF65-F5344CB8AC3E}">
        <p14:creationId xmlns:p14="http://schemas.microsoft.com/office/powerpoint/2010/main" val="3809105136"/>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52728" y="381000"/>
            <a:ext cx="10172700" cy="149351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251678"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57300" y="2909102"/>
            <a:ext cx="4800600" cy="299639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633864"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33864" y="2909102"/>
            <a:ext cx="4800600" cy="299639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CD9C7DB-50EE-4D49-B7F7-9B5D20CD7D22}" type="datetimeFigureOut">
              <a:rPr lang="en-US" smtClean="0"/>
              <a:t>14-Oct-20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F08B1F3-6FA3-4371-9ECD-BC4486663120}" type="slidenum">
              <a:rPr lang="en-US" smtClean="0"/>
              <a:t>‹#›</a:t>
            </a:fld>
            <a:endParaRPr lang="en-US"/>
          </a:p>
        </p:txBody>
      </p:sp>
    </p:spTree>
    <p:extLst>
      <p:ext uri="{BB962C8B-B14F-4D97-AF65-F5344CB8AC3E}">
        <p14:creationId xmlns:p14="http://schemas.microsoft.com/office/powerpoint/2010/main" val="1980894583"/>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CD9C7DB-50EE-4D49-B7F7-9B5D20CD7D22}" type="datetimeFigureOut">
              <a:rPr lang="en-US" smtClean="0"/>
              <a:t>14-Oct-20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F08B1F3-6FA3-4371-9ECD-BC4486663120}" type="slidenum">
              <a:rPr lang="en-US" smtClean="0"/>
              <a:t>‹#›</a:t>
            </a:fld>
            <a:endParaRPr lang="en-US"/>
          </a:p>
        </p:txBody>
      </p:sp>
    </p:spTree>
    <p:extLst>
      <p:ext uri="{BB962C8B-B14F-4D97-AF65-F5344CB8AC3E}">
        <p14:creationId xmlns:p14="http://schemas.microsoft.com/office/powerpoint/2010/main" val="31978300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CD9C7DB-50EE-4D49-B7F7-9B5D20CD7D22}" type="datetimeFigureOut">
              <a:rPr lang="en-US" smtClean="0"/>
              <a:t>14-Oct-20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F08B1F3-6FA3-4371-9ECD-BC4486663120}" type="slidenum">
              <a:rPr lang="en-US" smtClean="0"/>
              <a:t>‹#›</a:t>
            </a:fld>
            <a:endParaRPr lang="en-US"/>
          </a:p>
        </p:txBody>
      </p:sp>
    </p:spTree>
    <p:extLst>
      <p:ext uri="{BB962C8B-B14F-4D97-AF65-F5344CB8AC3E}">
        <p14:creationId xmlns:p14="http://schemas.microsoft.com/office/powerpoint/2010/main" val="5132183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7"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2" name="Title 1"/>
          <p:cNvSpPr>
            <a:spLocks noGrp="1"/>
          </p:cNvSpPr>
          <p:nvPr>
            <p:ph type="title"/>
          </p:nvPr>
        </p:nvSpPr>
        <p:spPr>
          <a:xfrm>
            <a:off x="8337884" y="457199"/>
            <a:ext cx="3092115" cy="1196671"/>
          </a:xfrm>
        </p:spPr>
        <p:txBody>
          <a:bodyPr anchor="b">
            <a:normAutofit/>
          </a:bodyPr>
          <a:lstStyle>
            <a:lvl1pPr>
              <a:lnSpc>
                <a:spcPct val="100000"/>
              </a:lnSpc>
              <a:defRPr sz="1900" b="1" i="0" cap="all" spc="300" baseline="0">
                <a:solidFill>
                  <a:schemeClr val="accent1"/>
                </a:solidFill>
                <a:latin typeface="+mn-lt"/>
              </a:defRPr>
            </a:lvl1pPr>
          </a:lstStyle>
          <a:p>
            <a:r>
              <a:rPr lang="en-US"/>
              <a:t>Click to edit Master title style</a:t>
            </a:r>
            <a:endParaRPr lang="en-US" dirty="0"/>
          </a:p>
        </p:txBody>
      </p:sp>
      <p:sp>
        <p:nvSpPr>
          <p:cNvPr id="3" name="Content Placeholder 2"/>
          <p:cNvSpPr>
            <a:spLocks noGrp="1"/>
          </p:cNvSpPr>
          <p:nvPr>
            <p:ph idx="1"/>
          </p:nvPr>
        </p:nvSpPr>
        <p:spPr>
          <a:xfrm>
            <a:off x="765051" y="920377"/>
            <a:ext cx="6158418" cy="498512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37885" y="1741336"/>
            <a:ext cx="3092115"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65051" y="6375679"/>
            <a:ext cx="1233355" cy="348462"/>
          </a:xfrm>
        </p:spPr>
        <p:txBody>
          <a:bodyPr/>
          <a:lstStyle/>
          <a:p>
            <a:fld id="{4CD9C7DB-50EE-4D49-B7F7-9B5D20CD7D22}" type="datetimeFigureOut">
              <a:rPr lang="en-US" smtClean="0"/>
              <a:t>14-Oct-20</a:t>
            </a:fld>
            <a:endParaRPr lang="en-US"/>
          </a:p>
        </p:txBody>
      </p:sp>
      <p:sp>
        <p:nvSpPr>
          <p:cNvPr id="6" name="Footer Placeholder 5"/>
          <p:cNvSpPr>
            <a:spLocks noGrp="1"/>
          </p:cNvSpPr>
          <p:nvPr>
            <p:ph type="ftr" sz="quarter" idx="11"/>
          </p:nvPr>
        </p:nvSpPr>
        <p:spPr>
          <a:xfrm>
            <a:off x="2103620" y="6375679"/>
            <a:ext cx="3482179" cy="345796"/>
          </a:xfrm>
        </p:spPr>
        <p:txBody>
          <a:bodyPr/>
          <a:lstStyle/>
          <a:p>
            <a:endParaRPr lang="en-US"/>
          </a:p>
        </p:txBody>
      </p:sp>
      <p:sp>
        <p:nvSpPr>
          <p:cNvPr id="7" name="Slide Number Placeholder 6"/>
          <p:cNvSpPr>
            <a:spLocks noGrp="1"/>
          </p:cNvSpPr>
          <p:nvPr>
            <p:ph type="sldNum" sz="quarter" idx="12"/>
          </p:nvPr>
        </p:nvSpPr>
        <p:spPr>
          <a:xfrm>
            <a:off x="5691014" y="6375679"/>
            <a:ext cx="1232456" cy="345796"/>
          </a:xfrm>
        </p:spPr>
        <p:txBody>
          <a:bodyPr/>
          <a:lstStyle/>
          <a:p>
            <a:fld id="{FF08B1F3-6FA3-4371-9ECD-BC4486663120}" type="slidenum">
              <a:rPr lang="en-US" smtClean="0"/>
              <a:t>‹#›</a:t>
            </a:fld>
            <a:endParaRPr lang="en-US"/>
          </a:p>
        </p:txBody>
      </p:sp>
      <p:sp>
        <p:nvSpPr>
          <p:cNvPr id="8" name="Rectangle 7"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788454675"/>
      </p:ext>
    </p:extLst>
  </p:cSld>
  <p:clrMapOvr>
    <a:masterClrMapping/>
  </p:clrMapOvr>
  <p:extLst>
    <p:ext uri="{DCECCB84-F9BA-43D5-87BE-67443E8EF086}">
      <p15:sldGuideLst xmlns:p15="http://schemas.microsoft.com/office/powerpoint/2012/main">
        <p15:guide id="1" orient="horz" pos="696">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283464" y="0"/>
            <a:ext cx="7355585"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1"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12" name="Rectangle 11"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7883" y="457200"/>
            <a:ext cx="3092117" cy="1196670"/>
          </a:xfrm>
        </p:spPr>
        <p:txBody>
          <a:bodyPr anchor="b">
            <a:normAutofit/>
          </a:bodyPr>
          <a:lstStyle>
            <a:lvl1pPr>
              <a:lnSpc>
                <a:spcPct val="100000"/>
              </a:lnSpc>
              <a:defRPr sz="1900" b="1" i="0" spc="300" baseline="0">
                <a:solidFill>
                  <a:schemeClr val="accent1"/>
                </a:solidFill>
                <a:latin typeface="+mn-lt"/>
              </a:defRPr>
            </a:lvl1pPr>
          </a:lstStyle>
          <a:p>
            <a:r>
              <a:rPr lang="en-US"/>
              <a:t>Click to edit Master title style</a:t>
            </a:r>
            <a:endParaRPr lang="en-US" dirty="0"/>
          </a:p>
        </p:txBody>
      </p:sp>
      <p:sp>
        <p:nvSpPr>
          <p:cNvPr id="4" name="Text Placeholder 3"/>
          <p:cNvSpPr>
            <a:spLocks noGrp="1"/>
          </p:cNvSpPr>
          <p:nvPr>
            <p:ph type="body" sz="half" idx="2"/>
          </p:nvPr>
        </p:nvSpPr>
        <p:spPr>
          <a:xfrm>
            <a:off x="8337883" y="1741336"/>
            <a:ext cx="3092117"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65950" y="6375679"/>
            <a:ext cx="1232456" cy="348462"/>
          </a:xfrm>
        </p:spPr>
        <p:txBody>
          <a:bodyPr/>
          <a:lstStyle/>
          <a:p>
            <a:fld id="{4CD9C7DB-50EE-4D49-B7F7-9B5D20CD7D22}" type="datetimeFigureOut">
              <a:rPr lang="en-US" smtClean="0"/>
              <a:t>14-Oct-20</a:t>
            </a:fld>
            <a:endParaRPr lang="en-US"/>
          </a:p>
        </p:txBody>
      </p:sp>
      <p:sp>
        <p:nvSpPr>
          <p:cNvPr id="6" name="Footer Placeholder 5"/>
          <p:cNvSpPr>
            <a:spLocks noGrp="1"/>
          </p:cNvSpPr>
          <p:nvPr>
            <p:ph type="ftr" sz="quarter" idx="11"/>
          </p:nvPr>
        </p:nvSpPr>
        <p:spPr>
          <a:xfrm>
            <a:off x="2103621" y="6375679"/>
            <a:ext cx="3482178" cy="345796"/>
          </a:xfrm>
        </p:spPr>
        <p:txBody>
          <a:bodyPr/>
          <a:lstStyle/>
          <a:p>
            <a:endParaRPr lang="en-US"/>
          </a:p>
        </p:txBody>
      </p:sp>
      <p:sp>
        <p:nvSpPr>
          <p:cNvPr id="7" name="Slide Number Placeholder 6"/>
          <p:cNvSpPr>
            <a:spLocks noGrp="1"/>
          </p:cNvSpPr>
          <p:nvPr>
            <p:ph type="sldNum" sz="quarter" idx="12"/>
          </p:nvPr>
        </p:nvSpPr>
        <p:spPr>
          <a:xfrm>
            <a:off x="5687568" y="6375679"/>
            <a:ext cx="1234440" cy="345796"/>
          </a:xfrm>
        </p:spPr>
        <p:txBody>
          <a:bodyPr/>
          <a:lstStyle/>
          <a:p>
            <a:fld id="{FF08B1F3-6FA3-4371-9ECD-BC4486663120}" type="slidenum">
              <a:rPr lang="en-US" smtClean="0"/>
              <a:t>‹#›</a:t>
            </a:fld>
            <a:endParaRPr lang="en-US"/>
          </a:p>
        </p:txBody>
      </p:sp>
    </p:spTree>
    <p:extLst>
      <p:ext uri="{BB962C8B-B14F-4D97-AF65-F5344CB8AC3E}">
        <p14:creationId xmlns:p14="http://schemas.microsoft.com/office/powerpoint/2010/main" val="28243627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CD9C7DB-50EE-4D49-B7F7-9B5D20CD7D22}" type="datetimeFigureOut">
              <a:rPr lang="en-US" smtClean="0"/>
              <a:t>14-Oct-20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08B1F3-6FA3-4371-9ECD-BC4486663120}" type="slidenum">
              <a:rPr lang="en-US" smtClean="0"/>
              <a:t>‹#›</a:t>
            </a:fld>
            <a:endParaRPr lang="en-US"/>
          </a:p>
        </p:txBody>
      </p:sp>
    </p:spTree>
    <p:extLst>
      <p:ext uri="{BB962C8B-B14F-4D97-AF65-F5344CB8AC3E}">
        <p14:creationId xmlns:p14="http://schemas.microsoft.com/office/powerpoint/2010/main" val="17989283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066321" y="382386"/>
            <a:ext cx="1492132" cy="560040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57300" y="382385"/>
            <a:ext cx="8392585" cy="560040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CD9C7DB-50EE-4D49-B7F7-9B5D20CD7D22}" type="datetimeFigureOut">
              <a:rPr lang="en-US" smtClean="0"/>
              <a:t>14-Oct-20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08B1F3-6FA3-4371-9ECD-BC4486663120}" type="slidenum">
              <a:rPr lang="en-US" smtClean="0"/>
              <a:t>‹#›</a:t>
            </a:fld>
            <a:endParaRPr lang="en-US"/>
          </a:p>
        </p:txBody>
      </p:sp>
    </p:spTree>
    <p:extLst>
      <p:ext uri="{BB962C8B-B14F-4D97-AF65-F5344CB8AC3E}">
        <p14:creationId xmlns:p14="http://schemas.microsoft.com/office/powerpoint/2010/main" val="17871072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FFFF00"/>
            </a:gs>
            <a:gs pos="35000">
              <a:schemeClr val="accent1">
                <a:lumMod val="0"/>
                <a:lumOff val="100000"/>
              </a:schemeClr>
            </a:gs>
            <a:gs pos="100000">
              <a:schemeClr val="accent1">
                <a:lumMod val="100000"/>
              </a:schemeClr>
            </a:gs>
          </a:gsLst>
          <a:lin ang="27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1678" y="382385"/>
            <a:ext cx="10178322" cy="1492132"/>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251678" y="2286001"/>
            <a:ext cx="10178322" cy="359359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251678" y="6375679"/>
            <a:ext cx="2329722" cy="348462"/>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fld id="{4CD9C7DB-50EE-4D49-B7F7-9B5D20CD7D22}" type="datetimeFigureOut">
              <a:rPr lang="en-US" smtClean="0"/>
              <a:t>14-Oct-20</a:t>
            </a:fld>
            <a:endParaRPr lang="en-US"/>
          </a:p>
        </p:txBody>
      </p:sp>
      <p:sp>
        <p:nvSpPr>
          <p:cNvPr id="5" name="Footer Placeholder 4"/>
          <p:cNvSpPr>
            <a:spLocks noGrp="1"/>
          </p:cNvSpPr>
          <p:nvPr>
            <p:ph type="ftr" sz="quarter" idx="3"/>
          </p:nvPr>
        </p:nvSpPr>
        <p:spPr>
          <a:xfrm>
            <a:off x="4038600" y="6375679"/>
            <a:ext cx="4114800" cy="345796"/>
          </a:xfrm>
          <a:prstGeom prst="rect">
            <a:avLst/>
          </a:prstGeom>
        </p:spPr>
        <p:txBody>
          <a:bodyPr vert="horz" lIns="91440" tIns="45720" rIns="91440" bIns="45720" rtlCol="0" anchor="ctr"/>
          <a:lstStyle>
            <a:lvl1pPr algn="ctr">
              <a:defRPr sz="1200">
                <a:solidFill>
                  <a:schemeClr val="tx1">
                    <a:lumMod val="65000"/>
                    <a:lumOff val="35000"/>
                  </a:schemeClr>
                </a:solidFill>
              </a:defRPr>
            </a:lvl1pPr>
          </a:lstStyle>
          <a:p>
            <a:endParaRPr lang="en-US"/>
          </a:p>
        </p:txBody>
      </p:sp>
      <p:sp>
        <p:nvSpPr>
          <p:cNvPr id="6" name="Slide Number Placeholder 5"/>
          <p:cNvSpPr>
            <a:spLocks noGrp="1"/>
          </p:cNvSpPr>
          <p:nvPr>
            <p:ph type="sldNum" sz="quarter" idx="4"/>
          </p:nvPr>
        </p:nvSpPr>
        <p:spPr>
          <a:xfrm>
            <a:off x="8610601" y="6375679"/>
            <a:ext cx="2819399" cy="345796"/>
          </a:xfrm>
          <a:prstGeom prst="rect">
            <a:avLst/>
          </a:prstGeom>
        </p:spPr>
        <p:txBody>
          <a:bodyPr vert="horz" lIns="91440" tIns="45720" rIns="91440" bIns="45720" rtlCol="0" anchor="ctr"/>
          <a:lstStyle>
            <a:lvl1pPr algn="r">
              <a:defRPr sz="1200">
                <a:solidFill>
                  <a:schemeClr val="tx1">
                    <a:lumMod val="65000"/>
                    <a:lumOff val="35000"/>
                  </a:schemeClr>
                </a:solidFill>
              </a:defRPr>
            </a:lvl1pPr>
          </a:lstStyle>
          <a:p>
            <a:fld id="{FF08B1F3-6FA3-4371-9ECD-BC4486663120}" type="slidenum">
              <a:rPr lang="en-US" smtClean="0"/>
              <a:t>‹#›</a:t>
            </a:fld>
            <a:endParaRPr lang="en-US"/>
          </a:p>
        </p:txBody>
      </p:sp>
      <p:sp>
        <p:nvSpPr>
          <p:cNvPr id="11" name="Freeform 6" title="Left scallop edge"/>
          <p:cNvSpPr/>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12" name="Rectangle 11" title="right edge border"/>
          <p:cNvSpPr/>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087357878"/>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Lst>
  <p:txStyles>
    <p:titleStyle>
      <a:lvl1pPr algn="l" defTabSz="914400" rtl="0" eaLnBrk="1" latinLnBrk="0" hangingPunct="1">
        <a:lnSpc>
          <a:spcPct val="90000"/>
        </a:lnSpc>
        <a:spcBef>
          <a:spcPct val="0"/>
        </a:spcBef>
        <a:buNone/>
        <a:defRPr sz="5100" kern="1200" cap="all" spc="200" baseline="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92">
          <p15:clr>
            <a:srgbClr val="F26B43"/>
          </p15:clr>
        </p15:guide>
        <p15:guide id="2" pos="7200">
          <p15:clr>
            <a:srgbClr val="F26B43"/>
          </p15:clr>
        </p15:guide>
        <p15:guide id="3" orient="horz" pos="4008">
          <p15:clr>
            <a:srgbClr val="F26B43"/>
          </p15:clr>
        </p15:guide>
        <p15:guide id="4" orient="horz" pos="1440">
          <p15:clr>
            <a:srgbClr val="F26B43"/>
          </p15:clr>
        </p15:guide>
        <p15:guide id="5" orient="horz" pos="3720">
          <p15:clr>
            <a:srgbClr val="F26B43"/>
          </p15:clr>
        </p15:guide>
        <p15:guide id="6" orient="horz" pos="2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9.xml"/><Relationship Id="rId1" Type="http://schemas.openxmlformats.org/officeDocument/2006/relationships/themeOverride" Target="../theme/themeOverride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hemeOverride" Target="../theme/themeOverride2.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hemeOverride" Target="../theme/themeOverride3.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hemeOverride" Target="../theme/themeOverride4.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mlDrawing" Target="../drawings/vmlDrawing1.vml"/><Relationship Id="rId1" Type="http://schemas.openxmlformats.org/officeDocument/2006/relationships/themeOverride" Target="../theme/themeOverride5.xml"/><Relationship Id="rId5" Type="http://schemas.openxmlformats.org/officeDocument/2006/relationships/image" Target="../media/image3.emf"/><Relationship Id="rId4" Type="http://schemas.openxmlformats.org/officeDocument/2006/relationships/package" Target="../embeddings/Microsoft_Word_Document.docx"/></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9.xml"/><Relationship Id="rId7" Type="http://schemas.microsoft.com/office/2007/relationships/hdphoto" Target="../media/hdphoto1.wdp"/><Relationship Id="rId2" Type="http://schemas.openxmlformats.org/officeDocument/2006/relationships/vmlDrawing" Target="../drawings/vmlDrawing2.vml"/><Relationship Id="rId1" Type="http://schemas.openxmlformats.org/officeDocument/2006/relationships/themeOverride" Target="../theme/themeOverride6.xml"/><Relationship Id="rId6" Type="http://schemas.openxmlformats.org/officeDocument/2006/relationships/image" Target="../media/image5.png"/><Relationship Id="rId5" Type="http://schemas.openxmlformats.org/officeDocument/2006/relationships/image" Target="../media/image4.emf"/><Relationship Id="rId4" Type="http://schemas.openxmlformats.org/officeDocument/2006/relationships/package" Target="../embeddings/Microsoft_Word_Document1.docx"/></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vmlDrawing" Target="../drawings/vmlDrawing3.vml"/><Relationship Id="rId1" Type="http://schemas.openxmlformats.org/officeDocument/2006/relationships/themeOverride" Target="../theme/themeOverride7.xml"/><Relationship Id="rId6" Type="http://schemas.openxmlformats.org/officeDocument/2006/relationships/image" Target="../media/image7.png"/><Relationship Id="rId5" Type="http://schemas.openxmlformats.org/officeDocument/2006/relationships/image" Target="../media/image6.emf"/><Relationship Id="rId4" Type="http://schemas.openxmlformats.org/officeDocument/2006/relationships/package" Target="../embeddings/Microsoft_Word_Document2.docx"/></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9.xml"/><Relationship Id="rId7" Type="http://schemas.openxmlformats.org/officeDocument/2006/relationships/image" Target="../media/image9.png"/><Relationship Id="rId2" Type="http://schemas.openxmlformats.org/officeDocument/2006/relationships/vmlDrawing" Target="../drawings/vmlDrawing4.vml"/><Relationship Id="rId1" Type="http://schemas.openxmlformats.org/officeDocument/2006/relationships/themeOverride" Target="../theme/themeOverride8.xml"/><Relationship Id="rId6" Type="http://schemas.openxmlformats.org/officeDocument/2006/relationships/image" Target="../media/image8.emf"/><Relationship Id="rId5" Type="http://schemas.openxmlformats.org/officeDocument/2006/relationships/package" Target="../embeddings/Microsoft_Word_Document3.docx"/><Relationship Id="rId4" Type="http://schemas.openxmlformats.org/officeDocument/2006/relationships/notesSlide" Target="../notesSlides/notesSlide2.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9.xml"/><Relationship Id="rId7" Type="http://schemas.openxmlformats.org/officeDocument/2006/relationships/image" Target="../media/image11.png"/><Relationship Id="rId2" Type="http://schemas.openxmlformats.org/officeDocument/2006/relationships/vmlDrawing" Target="../drawings/vmlDrawing5.vml"/><Relationship Id="rId1" Type="http://schemas.openxmlformats.org/officeDocument/2006/relationships/themeOverride" Target="../theme/themeOverride9.xml"/><Relationship Id="rId6" Type="http://schemas.openxmlformats.org/officeDocument/2006/relationships/image" Target="../media/image10.emf"/><Relationship Id="rId5" Type="http://schemas.openxmlformats.org/officeDocument/2006/relationships/package" Target="../embeddings/Microsoft_Word_Document4.docx"/><Relationship Id="rId4" Type="http://schemas.openxmlformats.org/officeDocument/2006/relationships/notesSlide" Target="../notesSlides/notesSlide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emf"/><Relationship Id="rId1" Type="http://schemas.openxmlformats.org/officeDocument/2006/relationships/slideLayout" Target="../slideLayouts/slideLayout8.xml"/><Relationship Id="rId4" Type="http://schemas.openxmlformats.org/officeDocument/2006/relationships/image" Target="../media/image14.em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5.PN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6.PN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7.PNG"/><Relationship Id="rId1" Type="http://schemas.openxmlformats.org/officeDocument/2006/relationships/slideLayout" Target="../slideLayouts/slideLayout8.xml"/><Relationship Id="rId6" Type="http://schemas.microsoft.com/office/2007/relationships/hdphoto" Target="../media/hdphoto2.wdp"/><Relationship Id="rId5" Type="http://schemas.openxmlformats.org/officeDocument/2006/relationships/image" Target="../media/image19.png"/><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8" Type="http://schemas.microsoft.com/office/2007/relationships/hdphoto" Target="../media/hdphoto5.wdp"/><Relationship Id="rId3" Type="http://schemas.openxmlformats.org/officeDocument/2006/relationships/image" Target="../media/image20.png"/><Relationship Id="rId7" Type="http://schemas.openxmlformats.org/officeDocument/2006/relationships/image" Target="../media/image22.png"/><Relationship Id="rId2" Type="http://schemas.openxmlformats.org/officeDocument/2006/relationships/image" Target="../media/image14.emf"/><Relationship Id="rId1" Type="http://schemas.openxmlformats.org/officeDocument/2006/relationships/slideLayout" Target="../slideLayouts/slideLayout8.xml"/><Relationship Id="rId6" Type="http://schemas.microsoft.com/office/2007/relationships/hdphoto" Target="../media/hdphoto4.wdp"/><Relationship Id="rId5" Type="http://schemas.openxmlformats.org/officeDocument/2006/relationships/image" Target="../media/image21.png"/><Relationship Id="rId4" Type="http://schemas.microsoft.com/office/2007/relationships/hdphoto" Target="../media/hdphoto3.wdp"/></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emf"/><Relationship Id="rId1" Type="http://schemas.openxmlformats.org/officeDocument/2006/relationships/slideLayout" Target="../slideLayouts/slideLayout9.xml"/><Relationship Id="rId4" Type="http://schemas.microsoft.com/office/2007/relationships/hdphoto" Target="../media/hdphoto6.wdp"/></Relationships>
</file>

<file path=ppt/slides/_rels/slide2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g"/><Relationship Id="rId1" Type="http://schemas.openxmlformats.org/officeDocument/2006/relationships/slideLayout" Target="../slideLayouts/slideLayout9.xml"/><Relationship Id="rId4" Type="http://schemas.microsoft.com/office/2007/relationships/hdphoto" Target="../media/hdphoto7.wdp"/></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27.pn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microsoft.com/office/2007/relationships/hdphoto" Target="../media/hdphoto9.wdp"/><Relationship Id="rId2" Type="http://schemas.openxmlformats.org/officeDocument/2006/relationships/image" Target="../media/image28.png"/><Relationship Id="rId1" Type="http://schemas.openxmlformats.org/officeDocument/2006/relationships/slideLayout" Target="../slideLayouts/slideLayout9.xml"/><Relationship Id="rId5" Type="http://schemas.microsoft.com/office/2007/relationships/hdphoto" Target="../media/hdphoto10.wdp"/><Relationship Id="rId4" Type="http://schemas.openxmlformats.org/officeDocument/2006/relationships/image" Target="../media/image29.png"/></Relationships>
</file>

<file path=ppt/slides/_rels/slide37.xml.rels><?xml version="1.0" encoding="UTF-8" standalone="yes"?>
<Relationships xmlns="http://schemas.openxmlformats.org/package/2006/relationships"><Relationship Id="rId3" Type="http://schemas.microsoft.com/office/2007/relationships/hdphoto" Target="../media/hdphoto11.wdp"/><Relationship Id="rId2" Type="http://schemas.openxmlformats.org/officeDocument/2006/relationships/image" Target="../media/image30.png"/><Relationship Id="rId1" Type="http://schemas.openxmlformats.org/officeDocument/2006/relationships/slideLayout" Target="../slideLayouts/slideLayout9.xml"/><Relationship Id="rId5" Type="http://schemas.microsoft.com/office/2007/relationships/hdphoto" Target="../media/hdphoto12.wdp"/><Relationship Id="rId4" Type="http://schemas.openxmlformats.org/officeDocument/2006/relationships/image" Target="../media/image31.png"/></Relationships>
</file>

<file path=ppt/slides/_rels/slide38.xml.rels><?xml version="1.0" encoding="UTF-8" standalone="yes"?>
<Relationships xmlns="http://schemas.openxmlformats.org/package/2006/relationships"><Relationship Id="rId3" Type="http://schemas.microsoft.com/office/2007/relationships/hdphoto" Target="../media/hdphoto13.wdp"/><Relationship Id="rId2" Type="http://schemas.openxmlformats.org/officeDocument/2006/relationships/image" Target="../media/image32.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microsoft.com/office/2007/relationships/hdphoto" Target="../media/hdphoto14.wdp"/></Relationships>
</file>

<file path=ppt/slides/_rels/slide4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microsoft.com/office/2007/relationships/hdphoto" Target="../media/hdphoto15.wdp"/></Relationships>
</file>

<file path=ppt/slides/_rels/slide4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microsoft.com/office/2007/relationships/hdphoto" Target="../media/hdphoto17.wdp"/><Relationship Id="rId5" Type="http://schemas.openxmlformats.org/officeDocument/2006/relationships/image" Target="../media/image41.png"/><Relationship Id="rId4" Type="http://schemas.microsoft.com/office/2007/relationships/hdphoto" Target="../media/hdphoto16.wdp"/></Relationships>
</file>

<file path=ppt/slides/_rels/slide4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microsoft.com/office/2007/relationships/hdphoto" Target="../media/hdphoto19.wdp"/><Relationship Id="rId5" Type="http://schemas.openxmlformats.org/officeDocument/2006/relationships/image" Target="../media/image43.png"/><Relationship Id="rId4" Type="http://schemas.microsoft.com/office/2007/relationships/hdphoto" Target="../media/hdphoto18.wdp"/></Relationships>
</file>

<file path=ppt/slides/_rels/slide4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microsoft.com/office/2007/relationships/hdphoto" Target="../media/hdphoto20.wdp"/></Relationships>
</file>

<file path=ppt/slides/_rels/slide4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microsoft.com/office/2007/relationships/hdphoto" Target="../media/hdphoto22.wdp"/><Relationship Id="rId5" Type="http://schemas.openxmlformats.org/officeDocument/2006/relationships/image" Target="../media/image46.png"/><Relationship Id="rId4" Type="http://schemas.microsoft.com/office/2007/relationships/hdphoto" Target="../media/hdphoto21.wdp"/></Relationships>
</file>

<file path=ppt/slides/_rels/slide4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microsoft.com/office/2007/relationships/hdphoto" Target="../media/hdphoto23.wdp"/></Relationships>
</file>

<file path=ppt/slides/_rels/slide5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microsoft.com/office/2007/relationships/hdphoto" Target="../media/hdphoto25.wdp"/><Relationship Id="rId5" Type="http://schemas.openxmlformats.org/officeDocument/2006/relationships/image" Target="../media/image49.png"/><Relationship Id="rId4" Type="http://schemas.microsoft.com/office/2007/relationships/hdphoto" Target="../media/hdphoto24.wdp"/></Relationships>
</file>

<file path=ppt/slides/_rels/slide5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microsoft.com/office/2007/relationships/hdphoto" Target="../media/hdphoto26.wdp"/></Relationships>
</file>

<file path=ppt/slides/_rels/slide5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microsoft.com/office/2007/relationships/hdphoto" Target="../media/hdphoto27.wdp"/></Relationships>
</file>

<file path=ppt/slides/_rels/slide5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microsoft.com/office/2007/relationships/hdphoto" Target="../media/hdphoto28.wdp"/></Relationships>
</file>

<file path=ppt/slides/_rels/slide5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microsoft.com/office/2007/relationships/hdphoto" Target="../media/hdphoto29.wdp"/></Relationships>
</file>

<file path=ppt/slides/_rels/slide55.xml.rels><?xml version="1.0" encoding="UTF-8" standalone="yes"?>
<Relationships xmlns="http://schemas.openxmlformats.org/package/2006/relationships"><Relationship Id="rId2" Type="http://schemas.openxmlformats.org/officeDocument/2006/relationships/image" Target="../media/image54.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0DAE9-5955-4D3B-9431-3CAC8C2AE9E8}"/>
              </a:ext>
            </a:extLst>
          </p:cNvPr>
          <p:cNvSpPr>
            <a:spLocks noGrp="1"/>
          </p:cNvSpPr>
          <p:nvPr>
            <p:ph type="title"/>
          </p:nvPr>
        </p:nvSpPr>
        <p:spPr>
          <a:xfrm>
            <a:off x="6400800" y="5157193"/>
            <a:ext cx="5353050" cy="1666365"/>
          </a:xfrm>
        </p:spPr>
        <p:txBody>
          <a:bodyPr>
            <a:normAutofit fontScale="90000"/>
          </a:bodyPr>
          <a:lstStyle/>
          <a:p>
            <a:pPr>
              <a:lnSpc>
                <a:spcPct val="150000"/>
              </a:lnSpc>
            </a:pPr>
            <a:r>
              <a:rPr lang="en-US" sz="1800" b="1" dirty="0">
                <a:solidFill>
                  <a:srgbClr val="C00000"/>
                </a:solidFill>
                <a:latin typeface="Century" panose="02040604050505020304" pitchFamily="18" charset="0"/>
              </a:rPr>
              <a:t>Name:</a:t>
            </a:r>
            <a:r>
              <a:rPr lang="en-US" sz="1800" b="1" dirty="0">
                <a:solidFill>
                  <a:srgbClr val="002060"/>
                </a:solidFill>
                <a:latin typeface="Century" panose="02040604050505020304" pitchFamily="18" charset="0"/>
              </a:rPr>
              <a:t> Dr. Jadhav Vilas Bhaskar</a:t>
            </a:r>
            <a:br>
              <a:rPr lang="en-US" sz="1800" dirty="0">
                <a:solidFill>
                  <a:srgbClr val="002060"/>
                </a:solidFill>
                <a:latin typeface="Century" panose="02040604050505020304" pitchFamily="18" charset="0"/>
              </a:rPr>
            </a:br>
            <a:r>
              <a:rPr lang="en-US" sz="1800" b="1" dirty="0">
                <a:solidFill>
                  <a:srgbClr val="C00000"/>
                </a:solidFill>
                <a:latin typeface="Century" panose="02040604050505020304" pitchFamily="18" charset="0"/>
              </a:rPr>
              <a:t>Designation:</a:t>
            </a:r>
            <a:r>
              <a:rPr lang="en-US" sz="1800" b="1" dirty="0">
                <a:solidFill>
                  <a:srgbClr val="002060"/>
                </a:solidFill>
                <a:latin typeface="Century" panose="02040604050505020304" pitchFamily="18" charset="0"/>
              </a:rPr>
              <a:t> Associate Professor</a:t>
            </a:r>
            <a:br>
              <a:rPr lang="en-US" sz="1800" dirty="0">
                <a:solidFill>
                  <a:srgbClr val="002060"/>
                </a:solidFill>
                <a:latin typeface="Century" panose="02040604050505020304" pitchFamily="18" charset="0"/>
              </a:rPr>
            </a:br>
            <a:r>
              <a:rPr lang="en-US" sz="1800" b="1" dirty="0">
                <a:solidFill>
                  <a:srgbClr val="C00000"/>
                </a:solidFill>
                <a:latin typeface="Century" panose="02040604050505020304" pitchFamily="18" charset="0"/>
              </a:rPr>
              <a:t>Department:</a:t>
            </a:r>
            <a:r>
              <a:rPr lang="en-US" sz="1800" b="1" dirty="0">
                <a:solidFill>
                  <a:srgbClr val="002060"/>
                </a:solidFill>
                <a:latin typeface="Century" panose="02040604050505020304" pitchFamily="18" charset="0"/>
              </a:rPr>
              <a:t> Chemistry</a:t>
            </a:r>
            <a:endParaRPr lang="en-US" sz="1800" dirty="0">
              <a:solidFill>
                <a:srgbClr val="002060"/>
              </a:solidFill>
              <a:latin typeface="Century" panose="02040604050505020304" pitchFamily="18" charset="0"/>
            </a:endParaRPr>
          </a:p>
        </p:txBody>
      </p:sp>
      <p:pic>
        <p:nvPicPr>
          <p:cNvPr id="15" name="Content Placeholder 14">
            <a:extLst>
              <a:ext uri="{FF2B5EF4-FFF2-40B4-BE49-F238E27FC236}">
                <a16:creationId xmlns:a16="http://schemas.microsoft.com/office/drawing/2014/main" id="{322D61D1-41CC-44CB-A2A2-327C1A3AAA4D}"/>
              </a:ext>
            </a:extLst>
          </p:cNvPr>
          <p:cNvPicPr>
            <a:picLocks noGrp="1" noChangeAspect="1"/>
          </p:cNvPicPr>
          <p:nvPr>
            <p:ph idx="1"/>
          </p:nvPr>
        </p:nvPicPr>
        <p:blipFill>
          <a:blip r:embed="rId2"/>
          <a:stretch>
            <a:fillRect/>
          </a:stretch>
        </p:blipFill>
        <p:spPr>
          <a:xfrm>
            <a:off x="1238250" y="1440211"/>
            <a:ext cx="10191749" cy="3627089"/>
          </a:xfrm>
          <a:ln w="57150">
            <a:solidFill>
              <a:schemeClr val="tx1">
                <a:lumMod val="85000"/>
                <a:lumOff val="15000"/>
              </a:schemeClr>
            </a:solidFill>
          </a:ln>
        </p:spPr>
      </p:pic>
      <p:sp>
        <p:nvSpPr>
          <p:cNvPr id="3" name="Slide Number Placeholder 2">
            <a:extLst>
              <a:ext uri="{FF2B5EF4-FFF2-40B4-BE49-F238E27FC236}">
                <a16:creationId xmlns:a16="http://schemas.microsoft.com/office/drawing/2014/main" id="{2C813C22-10D0-4D3E-84F7-7F540C36CFAF}"/>
              </a:ext>
            </a:extLst>
          </p:cNvPr>
          <p:cNvSpPr>
            <a:spLocks noGrp="1"/>
          </p:cNvSpPr>
          <p:nvPr>
            <p:ph type="sldNum" sz="quarter" idx="12"/>
          </p:nvPr>
        </p:nvSpPr>
        <p:spPr/>
        <p:txBody>
          <a:bodyPr/>
          <a:lstStyle/>
          <a:p>
            <a:fld id="{B6F15528-21DE-4FAA-801E-634DDDAF4B2B}" type="slidenum">
              <a:rPr lang="en-US" smtClean="0"/>
              <a:pPr/>
              <a:t>1</a:t>
            </a:fld>
            <a:endParaRPr lang="en-US"/>
          </a:p>
        </p:txBody>
      </p:sp>
      <p:pic>
        <p:nvPicPr>
          <p:cNvPr id="17" name="Picture 16">
            <a:extLst>
              <a:ext uri="{FF2B5EF4-FFF2-40B4-BE49-F238E27FC236}">
                <a16:creationId xmlns:a16="http://schemas.microsoft.com/office/drawing/2014/main" id="{F8EFD0F1-B427-4D06-BFC2-DC4A3EA4A715}"/>
              </a:ext>
            </a:extLst>
          </p:cNvPr>
          <p:cNvPicPr>
            <a:picLocks noChangeAspect="1"/>
          </p:cNvPicPr>
          <p:nvPr/>
        </p:nvPicPr>
        <p:blipFill>
          <a:blip r:embed="rId3"/>
          <a:stretch>
            <a:fillRect/>
          </a:stretch>
        </p:blipFill>
        <p:spPr>
          <a:xfrm>
            <a:off x="1263824" y="116633"/>
            <a:ext cx="1546318" cy="1200329"/>
          </a:xfrm>
          <a:prstGeom prst="rect">
            <a:avLst/>
          </a:prstGeom>
        </p:spPr>
      </p:pic>
      <p:sp>
        <p:nvSpPr>
          <p:cNvPr id="19" name="TextBox 18">
            <a:extLst>
              <a:ext uri="{FF2B5EF4-FFF2-40B4-BE49-F238E27FC236}">
                <a16:creationId xmlns:a16="http://schemas.microsoft.com/office/drawing/2014/main" id="{35F95A50-EED4-41A6-BA55-EE2113043C80}"/>
              </a:ext>
            </a:extLst>
          </p:cNvPr>
          <p:cNvSpPr txBox="1"/>
          <p:nvPr/>
        </p:nvSpPr>
        <p:spPr>
          <a:xfrm>
            <a:off x="2358802" y="153621"/>
            <a:ext cx="9337898" cy="1200329"/>
          </a:xfrm>
          <a:prstGeom prst="rect">
            <a:avLst/>
          </a:prstGeom>
          <a:noFill/>
        </p:spPr>
        <p:txBody>
          <a:bodyPr wrap="square" rtlCol="0">
            <a:spAutoFit/>
          </a:bodyPr>
          <a:lstStyle/>
          <a:p>
            <a:pPr algn="ctr">
              <a:lnSpc>
                <a:spcPct val="150000"/>
              </a:lnSpc>
            </a:pPr>
            <a:r>
              <a:rPr lang="en-US" sz="2400" b="1" dirty="0">
                <a:solidFill>
                  <a:schemeClr val="accent5">
                    <a:lumMod val="75000"/>
                  </a:schemeClr>
                </a:solidFill>
                <a:latin typeface="Century" panose="02040604050505020304" pitchFamily="18" charset="0"/>
              </a:rPr>
              <a:t>Jai Hind Educational Trust’s </a:t>
            </a:r>
            <a:endParaRPr lang="en-US" sz="2400" dirty="0">
              <a:solidFill>
                <a:schemeClr val="accent5">
                  <a:lumMod val="75000"/>
                </a:schemeClr>
              </a:solidFill>
              <a:latin typeface="Century" panose="02040604050505020304" pitchFamily="18" charset="0"/>
            </a:endParaRPr>
          </a:p>
          <a:p>
            <a:pPr algn="ctr"/>
            <a:r>
              <a:rPr lang="en-US" sz="3600" b="1" dirty="0">
                <a:solidFill>
                  <a:srgbClr val="7030A0"/>
                </a:solidFill>
                <a:latin typeface="Century" panose="02040604050505020304" pitchFamily="18" charset="0"/>
              </a:rPr>
              <a:t>Zulal Bhilajirao Patil College, Dhule </a:t>
            </a:r>
            <a:endParaRPr lang="en-US" sz="3600" dirty="0">
              <a:solidFill>
                <a:srgbClr val="7030A0"/>
              </a:solidFill>
              <a:latin typeface="Century" panose="02040604050505020304" pitchFamily="18" charset="0"/>
            </a:endParaRPr>
          </a:p>
        </p:txBody>
      </p:sp>
    </p:spTree>
    <p:extLst>
      <p:ext uri="{BB962C8B-B14F-4D97-AF65-F5344CB8AC3E}">
        <p14:creationId xmlns:p14="http://schemas.microsoft.com/office/powerpoint/2010/main" val="138913872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circle(in)">
                                      <p:cBhvr>
                                        <p:cTn id="7" dur="2000"/>
                                        <p:tgtEl>
                                          <p:spTgt spid="17"/>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circle(in)">
                                      <p:cBhvr>
                                        <p:cTn id="10" dur="2000"/>
                                        <p:tgtEl>
                                          <p:spTgt spid="19"/>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barn(inVertical)">
                                      <p:cBhvr>
                                        <p:cTn id="15" dur="2500"/>
                                        <p:tgtEl>
                                          <p:spTgt spid="15"/>
                                        </p:tgtEl>
                                      </p:cBhvr>
                                    </p:animEffect>
                                  </p:childTnLst>
                                </p:cTn>
                              </p:par>
                            </p:childTnLst>
                          </p:cTn>
                        </p:par>
                      </p:childTnLst>
                    </p:cTn>
                  </p:par>
                  <p:par>
                    <p:cTn id="16" fill="hold">
                      <p:stCondLst>
                        <p:cond delay="indefinite"/>
                      </p:stCondLst>
                      <p:childTnLst>
                        <p:par>
                          <p:cTn id="17" fill="hold">
                            <p:stCondLst>
                              <p:cond delay="0"/>
                            </p:stCondLst>
                            <p:childTnLst>
                              <p:par>
                                <p:cTn id="18" presetID="21" presetClass="entr" presetSubtype="1" fill="hold" grpId="0" nodeType="click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wheel(1)">
                                      <p:cBhvr>
                                        <p:cTn id="20"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53686AA3-9F67-4EED-94F5-C054F7A018F9}"/>
              </a:ext>
            </a:extLst>
          </p:cNvPr>
          <p:cNvSpPr>
            <a:spLocks noGrp="1"/>
          </p:cNvSpPr>
          <p:nvPr>
            <p:ph sz="half" idx="1"/>
          </p:nvPr>
        </p:nvSpPr>
        <p:spPr>
          <a:xfrm>
            <a:off x="2336800" y="250765"/>
            <a:ext cx="7800848" cy="2324022"/>
          </a:xfrm>
        </p:spPr>
        <p:txBody>
          <a:bodyPr>
            <a:noAutofit/>
          </a:bodyPr>
          <a:lstStyle/>
          <a:p>
            <a:pPr marL="82296" indent="0" algn="ctr">
              <a:lnSpc>
                <a:spcPct val="150000"/>
              </a:lnSpc>
              <a:buNone/>
            </a:pPr>
            <a:r>
              <a:rPr lang="en-IN" sz="4000" b="1" dirty="0">
                <a:solidFill>
                  <a:srgbClr val="0B550F"/>
                </a:solidFill>
                <a:latin typeface="Times New Roman" panose="02020603050405020304" pitchFamily="18" charset="0"/>
                <a:cs typeface="Times New Roman" panose="02020603050405020304" pitchFamily="18" charset="0"/>
              </a:rPr>
              <a:t>Core II</a:t>
            </a:r>
          </a:p>
          <a:p>
            <a:pPr marL="82296" indent="0" algn="ctr">
              <a:lnSpc>
                <a:spcPct val="150000"/>
              </a:lnSpc>
              <a:buNone/>
            </a:pPr>
            <a:r>
              <a:rPr lang="en-IN" sz="4000" b="1" dirty="0">
                <a:solidFill>
                  <a:srgbClr val="FF0000"/>
                </a:solidFill>
                <a:latin typeface="Times New Roman" panose="02020603050405020304" pitchFamily="18" charset="0"/>
                <a:cs typeface="Times New Roman" panose="02020603050405020304" pitchFamily="18" charset="0"/>
              </a:rPr>
              <a:t>Inorganic Chemistry (CH – 502)</a:t>
            </a:r>
            <a:endParaRPr lang="en-US" sz="4000" b="1" dirty="0">
              <a:solidFill>
                <a:srgbClr val="FF0000"/>
              </a:solidFill>
            </a:endParaRPr>
          </a:p>
        </p:txBody>
      </p:sp>
      <p:sp>
        <p:nvSpPr>
          <p:cNvPr id="8" name="Content Placeholder 7">
            <a:extLst>
              <a:ext uri="{FF2B5EF4-FFF2-40B4-BE49-F238E27FC236}">
                <a16:creationId xmlns:a16="http://schemas.microsoft.com/office/drawing/2014/main" id="{4BDE7396-0298-4557-A7D8-612E7D713329}"/>
              </a:ext>
            </a:extLst>
          </p:cNvPr>
          <p:cNvSpPr>
            <a:spLocks noGrp="1"/>
          </p:cNvSpPr>
          <p:nvPr>
            <p:ph sz="half" idx="2"/>
          </p:nvPr>
        </p:nvSpPr>
        <p:spPr>
          <a:xfrm>
            <a:off x="3215680" y="2420888"/>
            <a:ext cx="6264696" cy="3024336"/>
          </a:xfrm>
        </p:spPr>
        <p:txBody>
          <a:bodyPr>
            <a:noAutofit/>
          </a:bodyPr>
          <a:lstStyle/>
          <a:p>
            <a:pPr>
              <a:lnSpc>
                <a:spcPct val="160000"/>
              </a:lnSpc>
            </a:pPr>
            <a:r>
              <a:rPr lang="en-US" sz="3600" b="1" dirty="0">
                <a:solidFill>
                  <a:srgbClr val="002060"/>
                </a:solidFill>
                <a:latin typeface="Times New Roman" panose="02020603050405020304" pitchFamily="18" charset="0"/>
                <a:cs typeface="Times New Roman" panose="02020603050405020304" pitchFamily="18" charset="0"/>
              </a:rPr>
              <a:t>Credits : 3</a:t>
            </a:r>
            <a:endParaRPr lang="en-US" sz="3600" dirty="0">
              <a:solidFill>
                <a:srgbClr val="002060"/>
              </a:solidFill>
              <a:latin typeface="Times New Roman" panose="02020603050405020304" pitchFamily="18" charset="0"/>
              <a:cs typeface="Times New Roman" panose="02020603050405020304" pitchFamily="18" charset="0"/>
            </a:endParaRPr>
          </a:p>
          <a:p>
            <a:pPr>
              <a:lnSpc>
                <a:spcPct val="160000"/>
              </a:lnSpc>
            </a:pPr>
            <a:r>
              <a:rPr lang="en-US" sz="3600" b="1" dirty="0">
                <a:solidFill>
                  <a:srgbClr val="002060"/>
                </a:solidFill>
                <a:latin typeface="Times New Roman" panose="02020603050405020304" pitchFamily="18" charset="0"/>
                <a:cs typeface="Times New Roman" panose="02020603050405020304" pitchFamily="18" charset="0"/>
              </a:rPr>
              <a:t>Hours per week: 3</a:t>
            </a:r>
            <a:r>
              <a:rPr lang="en-US" sz="3600" dirty="0">
                <a:solidFill>
                  <a:srgbClr val="002060"/>
                </a:solidFill>
                <a:latin typeface="Times New Roman" panose="02020603050405020304" pitchFamily="18" charset="0"/>
                <a:cs typeface="Times New Roman" panose="02020603050405020304" pitchFamily="18" charset="0"/>
              </a:rPr>
              <a:t>	</a:t>
            </a:r>
          </a:p>
          <a:p>
            <a:pPr>
              <a:lnSpc>
                <a:spcPct val="160000"/>
              </a:lnSpc>
            </a:pPr>
            <a:r>
              <a:rPr lang="en-US" sz="3600" b="1" dirty="0">
                <a:solidFill>
                  <a:srgbClr val="002060"/>
                </a:solidFill>
                <a:latin typeface="Times New Roman" panose="02020603050405020304" pitchFamily="18" charset="0"/>
                <a:cs typeface="Times New Roman" panose="02020603050405020304" pitchFamily="18" charset="0"/>
              </a:rPr>
              <a:t>Teaching Hours : 45</a:t>
            </a:r>
          </a:p>
          <a:p>
            <a:pPr>
              <a:lnSpc>
                <a:spcPct val="160000"/>
              </a:lnSpc>
            </a:pPr>
            <a:r>
              <a:rPr lang="en-US" sz="3600" b="1" dirty="0">
                <a:solidFill>
                  <a:srgbClr val="002060"/>
                </a:solidFill>
                <a:latin typeface="Times New Roman" panose="02020603050405020304" pitchFamily="18" charset="0"/>
                <a:cs typeface="Times New Roman" panose="02020603050405020304" pitchFamily="18" charset="0"/>
              </a:rPr>
              <a:t>Marks: 60</a:t>
            </a:r>
            <a:r>
              <a:rPr lang="en-US" sz="3600" dirty="0">
                <a:solidFill>
                  <a:srgbClr val="002060"/>
                </a:solidFill>
              </a:rPr>
              <a:t>	</a:t>
            </a:r>
          </a:p>
        </p:txBody>
      </p:sp>
      <p:sp>
        <p:nvSpPr>
          <p:cNvPr id="4" name="Slide Number Placeholder 3">
            <a:extLst>
              <a:ext uri="{FF2B5EF4-FFF2-40B4-BE49-F238E27FC236}">
                <a16:creationId xmlns:a16="http://schemas.microsoft.com/office/drawing/2014/main" id="{0F46383F-1FC2-4853-8D03-D01979AA5F02}"/>
              </a:ext>
            </a:extLst>
          </p:cNvPr>
          <p:cNvSpPr>
            <a:spLocks noGrp="1"/>
          </p:cNvSpPr>
          <p:nvPr>
            <p:ph type="sldNum" sz="quarter" idx="12"/>
          </p:nvPr>
        </p:nvSpPr>
        <p:spPr/>
        <p:txBody>
          <a:bodyPr/>
          <a:lstStyle/>
          <a:p>
            <a:fld id="{B6F15528-21DE-4FAA-801E-634DDDAF4B2B}" type="slidenum">
              <a:rPr lang="en-US" smtClean="0"/>
              <a:pPr/>
              <a:t>2</a:t>
            </a:fld>
            <a:endParaRPr lang="en-US"/>
          </a:p>
        </p:txBody>
      </p:sp>
    </p:spTree>
    <p:extLst>
      <p:ext uri="{BB962C8B-B14F-4D97-AF65-F5344CB8AC3E}">
        <p14:creationId xmlns:p14="http://schemas.microsoft.com/office/powerpoint/2010/main" val="23880068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FF00"/>
            </a:gs>
            <a:gs pos="35000">
              <a:schemeClr val="accent1">
                <a:lumMod val="0"/>
                <a:lumOff val="100000"/>
              </a:schemeClr>
            </a:gs>
            <a:gs pos="100000">
              <a:schemeClr val="accent1">
                <a:lumMod val="100000"/>
              </a:schemeClr>
            </a:gs>
          </a:gsLst>
          <a:lin ang="2700000" scaled="1"/>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B88CFB-7B52-4A19-AEBB-AA56215627E8}"/>
              </a:ext>
            </a:extLst>
          </p:cNvPr>
          <p:cNvSpPr>
            <a:spLocks noGrp="1"/>
          </p:cNvSpPr>
          <p:nvPr>
            <p:ph type="title"/>
          </p:nvPr>
        </p:nvSpPr>
        <p:spPr>
          <a:xfrm>
            <a:off x="1175657" y="202609"/>
            <a:ext cx="5828059" cy="1566952"/>
          </a:xfrm>
        </p:spPr>
        <p:txBody>
          <a:bodyPr>
            <a:normAutofit/>
          </a:bodyPr>
          <a:lstStyle/>
          <a:p>
            <a:r>
              <a:rPr lang="en-IN" sz="2000" spc="200" dirty="0">
                <a:solidFill>
                  <a:srgbClr val="FF0000"/>
                </a:solidFill>
                <a:latin typeface="Times New Roman" panose="02020603050405020304" pitchFamily="18" charset="0"/>
                <a:cs typeface="Times New Roman" panose="02020603050405020304" pitchFamily="18" charset="0"/>
              </a:rPr>
              <a:t>UNIT 2 : Modern Theories of Coordination Compound Part –A </a:t>
            </a:r>
            <a:r>
              <a:rPr lang="en-IN" sz="2000" spc="200" dirty="0">
                <a:solidFill>
                  <a:srgbClr val="003300"/>
                </a:solidFill>
                <a:latin typeface="Times New Roman" panose="02020603050405020304" pitchFamily="18" charset="0"/>
                <a:cs typeface="Times New Roman" panose="02020603050405020304" pitchFamily="18" charset="0"/>
              </a:rPr>
              <a:t>(L-09, M-12) </a:t>
            </a:r>
            <a:r>
              <a:rPr lang="en-IN" sz="2000" spc="200" dirty="0">
                <a:solidFill>
                  <a:srgbClr val="FF0000"/>
                </a:solidFill>
                <a:latin typeface="Times New Roman" panose="02020603050405020304" pitchFamily="18" charset="0"/>
                <a:cs typeface="Times New Roman" panose="02020603050405020304" pitchFamily="18" charset="0"/>
              </a:rPr>
              <a:t>	</a:t>
            </a:r>
            <a:endParaRPr lang="en-IN" sz="2800" b="1" cap="none" dirty="0">
              <a:solidFill>
                <a:srgbClr val="FF0000"/>
              </a:solidFill>
              <a:latin typeface="Times New Roman" panose="02020603050405020304" pitchFamily="18" charset="0"/>
              <a:cs typeface="Times New Roman" panose="02020603050405020304" pitchFamily="18" charset="0"/>
            </a:endParaRPr>
          </a:p>
        </p:txBody>
      </p:sp>
      <p:sp>
        <p:nvSpPr>
          <p:cNvPr id="3" name="Rectangle 2">
            <a:extLst>
              <a:ext uri="{FF2B5EF4-FFF2-40B4-BE49-F238E27FC236}">
                <a16:creationId xmlns:a16="http://schemas.microsoft.com/office/drawing/2014/main" id="{49E64286-4A45-4BEE-958B-A33F5EA68725}"/>
              </a:ext>
            </a:extLst>
          </p:cNvPr>
          <p:cNvSpPr/>
          <p:nvPr/>
        </p:nvSpPr>
        <p:spPr>
          <a:xfrm>
            <a:off x="1139561" y="2205173"/>
            <a:ext cx="6096000" cy="3170099"/>
          </a:xfrm>
          <a:prstGeom prst="rect">
            <a:avLst/>
          </a:prstGeom>
        </p:spPr>
        <p:txBody>
          <a:bodyPr>
            <a:spAutoFit/>
          </a:bodyPr>
          <a:lstStyle/>
          <a:p>
            <a:pPr marL="285750" indent="-285750">
              <a:buFont typeface="Arial" panose="020B0604020202020204" pitchFamily="34" charset="0"/>
              <a:buChar char="•"/>
            </a:pPr>
            <a:r>
              <a:rPr lang="en-IN" sz="2000" b="1" dirty="0">
                <a:solidFill>
                  <a:srgbClr val="002060"/>
                </a:solidFill>
                <a:latin typeface="Times New Roman" panose="02020603050405020304" pitchFamily="18" charset="0"/>
                <a:cs typeface="Times New Roman" panose="02020603050405020304" pitchFamily="18" charset="0"/>
              </a:rPr>
              <a:t>Assumptions,</a:t>
            </a:r>
          </a:p>
          <a:p>
            <a:pPr marL="285750" indent="-285750">
              <a:buFont typeface="Arial" panose="020B0604020202020204" pitchFamily="34" charset="0"/>
              <a:buChar char="•"/>
            </a:pPr>
            <a:r>
              <a:rPr lang="en-IN" sz="2000" b="1" dirty="0">
                <a:solidFill>
                  <a:srgbClr val="002060"/>
                </a:solidFill>
                <a:latin typeface="Times New Roman" panose="02020603050405020304" pitchFamily="18" charset="0"/>
                <a:cs typeface="Times New Roman" panose="02020603050405020304" pitchFamily="18" charset="0"/>
              </a:rPr>
              <a:t>Werner theory and isomerism, </a:t>
            </a:r>
          </a:p>
          <a:p>
            <a:pPr marL="285750" indent="-285750">
              <a:buFont typeface="Arial" panose="020B0604020202020204" pitchFamily="34" charset="0"/>
              <a:buChar char="•"/>
            </a:pPr>
            <a:r>
              <a:rPr lang="en-IN" sz="2000" b="1" dirty="0">
                <a:solidFill>
                  <a:srgbClr val="002060"/>
                </a:solidFill>
                <a:latin typeface="Times New Roman" panose="02020603050405020304" pitchFamily="18" charset="0"/>
                <a:cs typeface="Times New Roman" panose="02020603050405020304" pitchFamily="18" charset="0"/>
              </a:rPr>
              <a:t>EAN, </a:t>
            </a:r>
          </a:p>
          <a:p>
            <a:pPr marL="285750" indent="-285750">
              <a:buFont typeface="Arial" panose="020B0604020202020204" pitchFamily="34" charset="0"/>
              <a:buChar char="•"/>
            </a:pPr>
            <a:r>
              <a:rPr lang="en-IN" sz="2000" b="1" dirty="0">
                <a:solidFill>
                  <a:srgbClr val="002060"/>
                </a:solidFill>
                <a:latin typeface="Times New Roman" panose="02020603050405020304" pitchFamily="18" charset="0"/>
                <a:cs typeface="Times New Roman" panose="02020603050405020304" pitchFamily="18" charset="0"/>
              </a:rPr>
              <a:t>Stability of complex ion, </a:t>
            </a:r>
          </a:p>
          <a:p>
            <a:pPr marL="285750" indent="-285750">
              <a:buFont typeface="Arial" panose="020B0604020202020204" pitchFamily="34" charset="0"/>
              <a:buChar char="•"/>
            </a:pPr>
            <a:r>
              <a:rPr lang="en-IN" sz="2000" b="1" dirty="0">
                <a:solidFill>
                  <a:srgbClr val="002060"/>
                </a:solidFill>
                <a:latin typeface="Times New Roman" panose="02020603050405020304" pitchFamily="18" charset="0"/>
                <a:cs typeface="Times New Roman" panose="02020603050405020304" pitchFamily="18" charset="0"/>
              </a:rPr>
              <a:t>Factors affecting stability of complex ion, </a:t>
            </a:r>
          </a:p>
          <a:p>
            <a:pPr marL="285750" indent="-285750">
              <a:buFont typeface="Arial" panose="020B0604020202020204" pitchFamily="34" charset="0"/>
              <a:buChar char="•"/>
            </a:pPr>
            <a:r>
              <a:rPr lang="en-IN" sz="2000" b="1" dirty="0">
                <a:solidFill>
                  <a:srgbClr val="002060"/>
                </a:solidFill>
                <a:latin typeface="Times New Roman" panose="02020603050405020304" pitchFamily="18" charset="0"/>
                <a:cs typeface="Times New Roman" panose="02020603050405020304" pitchFamily="18" charset="0"/>
              </a:rPr>
              <a:t>Irving William series, </a:t>
            </a:r>
          </a:p>
          <a:p>
            <a:pPr marL="285750" indent="-285750">
              <a:buFont typeface="Arial" panose="020B0604020202020204" pitchFamily="34" charset="0"/>
              <a:buChar char="•"/>
            </a:pPr>
            <a:r>
              <a:rPr lang="en-IN" sz="2000" b="1" dirty="0">
                <a:solidFill>
                  <a:srgbClr val="002060"/>
                </a:solidFill>
                <a:latin typeface="Times New Roman" panose="02020603050405020304" pitchFamily="18" charset="0"/>
                <a:cs typeface="Times New Roman" panose="02020603050405020304" pitchFamily="18" charset="0"/>
              </a:rPr>
              <a:t>Stabilization of unstable oxidation state, </a:t>
            </a:r>
          </a:p>
          <a:p>
            <a:pPr marL="285750" indent="-285750">
              <a:buFont typeface="Arial" panose="020B0604020202020204" pitchFamily="34" charset="0"/>
              <a:buChar char="•"/>
            </a:pPr>
            <a:r>
              <a:rPr lang="en-IN" sz="2000" b="1" dirty="0">
                <a:solidFill>
                  <a:srgbClr val="002060"/>
                </a:solidFill>
                <a:latin typeface="Times New Roman" panose="02020603050405020304" pitchFamily="18" charset="0"/>
                <a:cs typeface="Times New Roman" panose="02020603050405020304" pitchFamily="18" charset="0"/>
              </a:rPr>
              <a:t>Stereochemistry of coordination compound with C.N. 4 and 6, </a:t>
            </a:r>
          </a:p>
          <a:p>
            <a:pPr marL="285750" indent="-285750">
              <a:buFont typeface="Arial" panose="020B0604020202020204" pitchFamily="34" charset="0"/>
              <a:buChar char="•"/>
            </a:pPr>
            <a:r>
              <a:rPr lang="en-IN" sz="2000" b="1" dirty="0">
                <a:solidFill>
                  <a:srgbClr val="002060"/>
                </a:solidFill>
                <a:latin typeface="Times New Roman" panose="02020603050405020304" pitchFamily="18" charset="0"/>
                <a:cs typeface="Times New Roman" panose="02020603050405020304" pitchFamily="18" charset="0"/>
              </a:rPr>
              <a:t>Isomerism in coordination compounds. </a:t>
            </a:r>
          </a:p>
        </p:txBody>
      </p:sp>
      <p:sp>
        <p:nvSpPr>
          <p:cNvPr id="4" name="Rectangle 3">
            <a:extLst>
              <a:ext uri="{FF2B5EF4-FFF2-40B4-BE49-F238E27FC236}">
                <a16:creationId xmlns:a16="http://schemas.microsoft.com/office/drawing/2014/main" id="{E22F5A63-F25D-4BBA-9471-00493E18A337}"/>
              </a:ext>
            </a:extLst>
          </p:cNvPr>
          <p:cNvSpPr/>
          <p:nvPr/>
        </p:nvSpPr>
        <p:spPr>
          <a:xfrm>
            <a:off x="7736114" y="2274838"/>
            <a:ext cx="3860800" cy="2862322"/>
          </a:xfrm>
          <a:prstGeom prst="rect">
            <a:avLst/>
          </a:prstGeom>
        </p:spPr>
        <p:txBody>
          <a:bodyPr wrap="square">
            <a:spAutoFit/>
          </a:bodyPr>
          <a:lstStyle/>
          <a:p>
            <a:r>
              <a:rPr lang="en-US" sz="2000" b="1" dirty="0">
                <a:solidFill>
                  <a:srgbClr val="FF0066"/>
                </a:solidFill>
                <a:latin typeface="Times New Roman" panose="02020603050405020304" pitchFamily="18" charset="0"/>
                <a:cs typeface="Times New Roman" panose="02020603050405020304" pitchFamily="18" charset="0"/>
              </a:rPr>
              <a:t>Ref. - 1: 735-737, 742-745, 748--757.</a:t>
            </a:r>
          </a:p>
          <a:p>
            <a:pPr marL="82296" indent="0">
              <a:buNone/>
            </a:pPr>
            <a:r>
              <a:rPr lang="en-IN" sz="2000" b="1" dirty="0">
                <a:solidFill>
                  <a:schemeClr val="bg1"/>
                </a:solidFill>
                <a:latin typeface="Times New Roman" panose="02020603050405020304" pitchFamily="18" charset="0"/>
                <a:cs typeface="Times New Roman" panose="02020603050405020304" pitchFamily="18" charset="0"/>
              </a:rPr>
              <a:t>Principle of Inorganic Chemistry, B. R. </a:t>
            </a:r>
            <a:r>
              <a:rPr lang="en-IN" sz="2000" b="1" dirty="0" err="1">
                <a:solidFill>
                  <a:schemeClr val="bg1"/>
                </a:solidFill>
                <a:latin typeface="Times New Roman" panose="02020603050405020304" pitchFamily="18" charset="0"/>
                <a:cs typeface="Times New Roman" panose="02020603050405020304" pitchFamily="18" charset="0"/>
              </a:rPr>
              <a:t>Puri</a:t>
            </a:r>
            <a:r>
              <a:rPr lang="en-IN" sz="2000" b="1" dirty="0">
                <a:solidFill>
                  <a:schemeClr val="bg1"/>
                </a:solidFill>
                <a:latin typeface="Times New Roman" panose="02020603050405020304" pitchFamily="18" charset="0"/>
                <a:cs typeface="Times New Roman" panose="02020603050405020304" pitchFamily="18" charset="0"/>
              </a:rPr>
              <a:t>, L. R. Sharma, K. C. Kalia, Milestone Publisher and distributor. </a:t>
            </a:r>
            <a:endParaRPr lang="en-US" sz="2000" b="1" dirty="0">
              <a:solidFill>
                <a:schemeClr val="bg1"/>
              </a:solidFill>
              <a:latin typeface="Times New Roman" panose="02020603050405020304" pitchFamily="18" charset="0"/>
              <a:cs typeface="Times New Roman" panose="02020603050405020304" pitchFamily="18" charset="0"/>
            </a:endParaRPr>
          </a:p>
          <a:p>
            <a:r>
              <a:rPr lang="en-US" sz="2000" b="1" dirty="0">
                <a:solidFill>
                  <a:srgbClr val="FF0066"/>
                </a:solidFill>
                <a:latin typeface="Times New Roman" panose="02020603050405020304" pitchFamily="18" charset="0"/>
                <a:cs typeface="Times New Roman" panose="02020603050405020304" pitchFamily="18" charset="0"/>
              </a:rPr>
              <a:t>Ref. - 2: Relevant Pages.</a:t>
            </a:r>
          </a:p>
          <a:p>
            <a:r>
              <a:rPr lang="en-IN" sz="2000" b="1" dirty="0">
                <a:solidFill>
                  <a:schemeClr val="bg1"/>
                </a:solidFill>
                <a:latin typeface="Times New Roman" panose="02020603050405020304" pitchFamily="18" charset="0"/>
                <a:cs typeface="Times New Roman" panose="02020603050405020304" pitchFamily="18" charset="0"/>
              </a:rPr>
              <a:t>Concise Inorganic Chemistry, 5th Edition, J. D. Lee. </a:t>
            </a:r>
          </a:p>
        </p:txBody>
      </p:sp>
    </p:spTree>
    <p:extLst>
      <p:ext uri="{BB962C8B-B14F-4D97-AF65-F5344CB8AC3E}">
        <p14:creationId xmlns:p14="http://schemas.microsoft.com/office/powerpoint/2010/main" val="3734924108"/>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F46383F-1FC2-4853-8D03-D01979AA5F02}"/>
              </a:ext>
            </a:extLst>
          </p:cNvPr>
          <p:cNvSpPr>
            <a:spLocks noGrp="1"/>
          </p:cNvSpPr>
          <p:nvPr>
            <p:ph type="sldNum" sz="quarter" idx="12"/>
          </p:nvPr>
        </p:nvSpPr>
        <p:spPr/>
        <p:txBody>
          <a:bodyPr/>
          <a:lstStyle/>
          <a:p>
            <a:fld id="{B6F15528-21DE-4FAA-801E-634DDDAF4B2B}" type="slidenum">
              <a:rPr lang="en-US" sz="2000" b="1" smtClean="0">
                <a:solidFill>
                  <a:srgbClr val="002060"/>
                </a:solidFill>
                <a:latin typeface="Times New Roman" panose="02020603050405020304" pitchFamily="18" charset="0"/>
                <a:cs typeface="Times New Roman" panose="02020603050405020304" pitchFamily="18" charset="0"/>
              </a:rPr>
              <a:pPr/>
              <a:t>4</a:t>
            </a:fld>
            <a:endParaRPr lang="en-US" sz="2000" b="1">
              <a:solidFill>
                <a:srgbClr val="002060"/>
              </a:solidFill>
              <a:latin typeface="Times New Roman" panose="02020603050405020304" pitchFamily="18" charset="0"/>
              <a:cs typeface="Times New Roman" panose="02020603050405020304" pitchFamily="18" charset="0"/>
            </a:endParaRPr>
          </a:p>
        </p:txBody>
      </p:sp>
      <p:sp>
        <p:nvSpPr>
          <p:cNvPr id="3" name="Rectangle 2">
            <a:extLst>
              <a:ext uri="{FF2B5EF4-FFF2-40B4-BE49-F238E27FC236}">
                <a16:creationId xmlns:a16="http://schemas.microsoft.com/office/drawing/2014/main" id="{30BCEB6F-DE63-4A13-BA94-2740B5619E85}"/>
              </a:ext>
            </a:extLst>
          </p:cNvPr>
          <p:cNvSpPr/>
          <p:nvPr/>
        </p:nvSpPr>
        <p:spPr>
          <a:xfrm>
            <a:off x="5038223" y="344689"/>
            <a:ext cx="2115553" cy="523220"/>
          </a:xfrm>
          <a:prstGeom prst="rect">
            <a:avLst/>
          </a:prstGeom>
        </p:spPr>
        <p:txBody>
          <a:bodyPr wrap="square">
            <a:spAutoFit/>
          </a:bodyPr>
          <a:lstStyle/>
          <a:p>
            <a:r>
              <a:rPr lang="en-US" sz="2800" b="1" dirty="0">
                <a:solidFill>
                  <a:schemeClr val="accent5">
                    <a:lumMod val="75000"/>
                  </a:schemeClr>
                </a:solidFill>
                <a:latin typeface="Times New Roman" panose="02020603050405020304" pitchFamily="18" charset="0"/>
                <a:cs typeface="Times New Roman" panose="02020603050405020304" pitchFamily="18" charset="0"/>
              </a:rPr>
              <a:t>Introduction</a:t>
            </a:r>
          </a:p>
        </p:txBody>
      </p:sp>
      <p:sp>
        <p:nvSpPr>
          <p:cNvPr id="8" name="Rectangle 7">
            <a:extLst>
              <a:ext uri="{FF2B5EF4-FFF2-40B4-BE49-F238E27FC236}">
                <a16:creationId xmlns:a16="http://schemas.microsoft.com/office/drawing/2014/main" id="{DDFE381E-6399-449E-9F64-33C8DD453120}"/>
              </a:ext>
            </a:extLst>
          </p:cNvPr>
          <p:cNvSpPr/>
          <p:nvPr/>
        </p:nvSpPr>
        <p:spPr>
          <a:xfrm>
            <a:off x="1313821" y="1025440"/>
            <a:ext cx="10116177" cy="5538504"/>
          </a:xfrm>
          <a:prstGeom prst="rect">
            <a:avLst/>
          </a:prstGeom>
        </p:spPr>
        <p:txBody>
          <a:bodyPr wrap="square">
            <a:spAutoFit/>
          </a:bodyPr>
          <a:lstStyle/>
          <a:p>
            <a:pPr marL="285750" indent="-285750">
              <a:lnSpc>
                <a:spcPct val="200000"/>
              </a:lnSpc>
              <a:buFont typeface="Arial" panose="020B0604020202020204" pitchFamily="34" charset="0"/>
              <a:buChar char="•"/>
            </a:pPr>
            <a:r>
              <a:rPr lang="en-US" sz="2000" b="1" dirty="0">
                <a:solidFill>
                  <a:srgbClr val="002060"/>
                </a:solidFill>
                <a:latin typeface="Times New Roman" panose="02020603050405020304" pitchFamily="18" charset="0"/>
                <a:cs typeface="Times New Roman" panose="02020603050405020304" pitchFamily="18" charset="0"/>
              </a:rPr>
              <a:t>Werner's co-ordination theory was made the first attempt to explain the bonding in co-ordination complex compounds for their properties. Such as </a:t>
            </a:r>
            <a:r>
              <a:rPr lang="en-US" sz="2000" b="1" dirty="0">
                <a:solidFill>
                  <a:srgbClr val="FF0000"/>
                </a:solidFill>
                <a:latin typeface="Times New Roman" panose="02020603050405020304" pitchFamily="18" charset="0"/>
                <a:cs typeface="Times New Roman" panose="02020603050405020304" pitchFamily="18" charset="0"/>
              </a:rPr>
              <a:t>CoCl</a:t>
            </a:r>
            <a:r>
              <a:rPr lang="en-US" sz="2000" b="1" baseline="-25000" dirty="0">
                <a:solidFill>
                  <a:srgbClr val="FF0000"/>
                </a:solidFill>
                <a:latin typeface="Times New Roman" panose="02020603050405020304" pitchFamily="18" charset="0"/>
                <a:cs typeface="Times New Roman" panose="02020603050405020304" pitchFamily="18" charset="0"/>
              </a:rPr>
              <a:t>3</a:t>
            </a:r>
            <a:r>
              <a:rPr lang="en-US" sz="2000" b="1" dirty="0">
                <a:solidFill>
                  <a:srgbClr val="FF0000"/>
                </a:solidFill>
                <a:latin typeface="Times New Roman" panose="02020603050405020304" pitchFamily="18" charset="0"/>
                <a:cs typeface="Times New Roman" panose="02020603050405020304" pitchFamily="18" charset="0"/>
              </a:rPr>
              <a:t>.6NH</a:t>
            </a:r>
            <a:r>
              <a:rPr lang="en-US" sz="2000" b="1" baseline="-25000" dirty="0">
                <a:solidFill>
                  <a:srgbClr val="FF0000"/>
                </a:solidFill>
                <a:latin typeface="Times New Roman" panose="02020603050405020304" pitchFamily="18" charset="0"/>
                <a:cs typeface="Times New Roman" panose="02020603050405020304" pitchFamily="18" charset="0"/>
              </a:rPr>
              <a:t>3</a:t>
            </a:r>
            <a:r>
              <a:rPr lang="en-US" sz="2000" b="1" dirty="0">
                <a:solidFill>
                  <a:srgbClr val="002060"/>
                </a:solidFill>
                <a:latin typeface="Times New Roman" panose="02020603050405020304" pitchFamily="18" charset="0"/>
                <a:cs typeface="Times New Roman" panose="02020603050405020304" pitchFamily="18" charset="0"/>
              </a:rPr>
              <a:t>, </a:t>
            </a:r>
            <a:r>
              <a:rPr lang="en-US" sz="2000" b="1" dirty="0">
                <a:solidFill>
                  <a:srgbClr val="FF0000"/>
                </a:solidFill>
                <a:latin typeface="Times New Roman" panose="02020603050405020304" pitchFamily="18" charset="0"/>
                <a:cs typeface="Times New Roman" panose="02020603050405020304" pitchFamily="18" charset="0"/>
              </a:rPr>
              <a:t>CoCl</a:t>
            </a:r>
            <a:r>
              <a:rPr lang="en-US" sz="2000" b="1" baseline="-25000" dirty="0">
                <a:solidFill>
                  <a:srgbClr val="FF0000"/>
                </a:solidFill>
                <a:latin typeface="Times New Roman" panose="02020603050405020304" pitchFamily="18" charset="0"/>
                <a:cs typeface="Times New Roman" panose="02020603050405020304" pitchFamily="18" charset="0"/>
              </a:rPr>
              <a:t>3</a:t>
            </a:r>
            <a:r>
              <a:rPr lang="en-US" sz="2000" b="1" dirty="0">
                <a:solidFill>
                  <a:srgbClr val="FF0000"/>
                </a:solidFill>
                <a:latin typeface="Times New Roman" panose="02020603050405020304" pitchFamily="18" charset="0"/>
                <a:cs typeface="Times New Roman" panose="02020603050405020304" pitchFamily="18" charset="0"/>
              </a:rPr>
              <a:t>.5NH</a:t>
            </a:r>
            <a:r>
              <a:rPr lang="en-US" sz="2000" b="1" baseline="-25000" dirty="0">
                <a:solidFill>
                  <a:srgbClr val="FF0000"/>
                </a:solidFill>
                <a:latin typeface="Times New Roman" panose="02020603050405020304" pitchFamily="18" charset="0"/>
                <a:cs typeface="Times New Roman" panose="02020603050405020304" pitchFamily="18" charset="0"/>
              </a:rPr>
              <a:t>3</a:t>
            </a:r>
            <a:r>
              <a:rPr lang="en-US" sz="2000" b="1" dirty="0">
                <a:solidFill>
                  <a:srgbClr val="002060"/>
                </a:solidFill>
                <a:latin typeface="Times New Roman" panose="02020603050405020304" pitchFamily="18" charset="0"/>
                <a:cs typeface="Times New Roman" panose="02020603050405020304" pitchFamily="18" charset="0"/>
              </a:rPr>
              <a:t>, </a:t>
            </a:r>
            <a:r>
              <a:rPr lang="en-US" sz="2000" b="1" dirty="0">
                <a:solidFill>
                  <a:srgbClr val="FF0000"/>
                </a:solidFill>
                <a:latin typeface="Times New Roman" panose="02020603050405020304" pitchFamily="18" charset="0"/>
                <a:cs typeface="Times New Roman" panose="02020603050405020304" pitchFamily="18" charset="0"/>
              </a:rPr>
              <a:t>CoCl</a:t>
            </a:r>
            <a:r>
              <a:rPr lang="en-US" sz="2000" b="1" baseline="-25000" dirty="0">
                <a:solidFill>
                  <a:srgbClr val="FF0000"/>
                </a:solidFill>
                <a:latin typeface="Times New Roman" panose="02020603050405020304" pitchFamily="18" charset="0"/>
                <a:cs typeface="Times New Roman" panose="02020603050405020304" pitchFamily="18" charset="0"/>
              </a:rPr>
              <a:t>3</a:t>
            </a:r>
            <a:r>
              <a:rPr lang="en-US" sz="2000" b="1" dirty="0">
                <a:solidFill>
                  <a:srgbClr val="FF0000"/>
                </a:solidFill>
                <a:latin typeface="Times New Roman" panose="02020603050405020304" pitchFamily="18" charset="0"/>
                <a:cs typeface="Times New Roman" panose="02020603050405020304" pitchFamily="18" charset="0"/>
              </a:rPr>
              <a:t>.4NH</a:t>
            </a:r>
            <a:r>
              <a:rPr lang="en-US" sz="2000" b="1" baseline="-25000" dirty="0">
                <a:solidFill>
                  <a:srgbClr val="FF0000"/>
                </a:solidFill>
                <a:latin typeface="Times New Roman" panose="02020603050405020304" pitchFamily="18" charset="0"/>
                <a:cs typeface="Times New Roman" panose="02020603050405020304" pitchFamily="18" charset="0"/>
              </a:rPr>
              <a:t>3</a:t>
            </a:r>
            <a:r>
              <a:rPr lang="en-US" sz="2000" b="1" dirty="0">
                <a:solidFill>
                  <a:srgbClr val="FF0000"/>
                </a:solidFill>
                <a:latin typeface="Times New Roman" panose="02020603050405020304" pitchFamily="18" charset="0"/>
                <a:cs typeface="Times New Roman" panose="02020603050405020304" pitchFamily="18" charset="0"/>
              </a:rPr>
              <a:t>, CoCl</a:t>
            </a:r>
            <a:r>
              <a:rPr lang="en-US" sz="2000" b="1" baseline="-25000" dirty="0">
                <a:solidFill>
                  <a:srgbClr val="FF0000"/>
                </a:solidFill>
                <a:latin typeface="Times New Roman" panose="02020603050405020304" pitchFamily="18" charset="0"/>
                <a:cs typeface="Times New Roman" panose="02020603050405020304" pitchFamily="18" charset="0"/>
              </a:rPr>
              <a:t>3</a:t>
            </a:r>
            <a:r>
              <a:rPr lang="en-US" sz="2000" b="1" dirty="0">
                <a:solidFill>
                  <a:srgbClr val="FF0000"/>
                </a:solidFill>
                <a:latin typeface="Times New Roman" panose="02020603050405020304" pitchFamily="18" charset="0"/>
                <a:cs typeface="Times New Roman" panose="02020603050405020304" pitchFamily="18" charset="0"/>
              </a:rPr>
              <a:t>.3NH</a:t>
            </a:r>
            <a:r>
              <a:rPr lang="en-US" sz="2000" b="1" baseline="-25000" dirty="0">
                <a:solidFill>
                  <a:srgbClr val="FF0000"/>
                </a:solidFill>
                <a:latin typeface="Times New Roman" panose="02020603050405020304" pitchFamily="18" charset="0"/>
                <a:cs typeface="Times New Roman" panose="02020603050405020304" pitchFamily="18" charset="0"/>
              </a:rPr>
              <a:t>3 </a:t>
            </a:r>
            <a:r>
              <a:rPr lang="en-US" sz="2000" b="1" dirty="0">
                <a:solidFill>
                  <a:srgbClr val="002060"/>
                </a:solidFill>
                <a:latin typeface="Times New Roman" panose="02020603050405020304" pitchFamily="18" charset="0"/>
                <a:cs typeface="Times New Roman" panose="02020603050405020304" pitchFamily="18" charset="0"/>
              </a:rPr>
              <a:t>complexes which are obtained by combination of stable salt like </a:t>
            </a:r>
            <a:r>
              <a:rPr lang="en-US" sz="2000" b="1" dirty="0">
                <a:solidFill>
                  <a:srgbClr val="FF0000"/>
                </a:solidFill>
                <a:latin typeface="Times New Roman" panose="02020603050405020304" pitchFamily="18" charset="0"/>
                <a:cs typeface="Times New Roman" panose="02020603050405020304" pitchFamily="18" charset="0"/>
              </a:rPr>
              <a:t>CoCl</a:t>
            </a:r>
            <a:r>
              <a:rPr lang="en-US" sz="2000" b="1" baseline="-25000" dirty="0">
                <a:solidFill>
                  <a:srgbClr val="FF0000"/>
                </a:solidFill>
                <a:latin typeface="Times New Roman" panose="02020603050405020304" pitchFamily="18" charset="0"/>
                <a:cs typeface="Times New Roman" panose="02020603050405020304" pitchFamily="18" charset="0"/>
              </a:rPr>
              <a:t>3</a:t>
            </a:r>
            <a:r>
              <a:rPr lang="en-US" sz="2000" b="1" dirty="0">
                <a:solidFill>
                  <a:srgbClr val="002060"/>
                </a:solidFill>
                <a:latin typeface="Times New Roman" panose="02020603050405020304" pitchFamily="18" charset="0"/>
                <a:cs typeface="Times New Roman" panose="02020603050405020304" pitchFamily="18" charset="0"/>
              </a:rPr>
              <a:t> with various numbers of stable molecules like </a:t>
            </a:r>
            <a:r>
              <a:rPr lang="en-US" sz="2000" b="1" dirty="0">
                <a:solidFill>
                  <a:srgbClr val="FF0000"/>
                </a:solidFill>
                <a:latin typeface="Times New Roman" panose="02020603050405020304" pitchFamily="18" charset="0"/>
                <a:cs typeface="Times New Roman" panose="02020603050405020304" pitchFamily="18" charset="0"/>
              </a:rPr>
              <a:t>NH</a:t>
            </a:r>
            <a:r>
              <a:rPr lang="en-US" sz="2000" b="1" baseline="-25000" dirty="0">
                <a:solidFill>
                  <a:srgbClr val="FF0000"/>
                </a:solidFill>
                <a:latin typeface="Times New Roman" panose="02020603050405020304" pitchFamily="18" charset="0"/>
                <a:cs typeface="Times New Roman" panose="02020603050405020304" pitchFamily="18" charset="0"/>
              </a:rPr>
              <a:t>3</a:t>
            </a:r>
            <a:r>
              <a:rPr lang="en-US" sz="2000" b="1" dirty="0">
                <a:solidFill>
                  <a:srgbClr val="002060"/>
                </a:solidFill>
                <a:latin typeface="Times New Roman" panose="02020603050405020304" pitchFamily="18" charset="0"/>
                <a:cs typeface="Times New Roman" panose="02020603050405020304" pitchFamily="18" charset="0"/>
              </a:rPr>
              <a:t>. </a:t>
            </a:r>
          </a:p>
          <a:p>
            <a:pPr marL="285750" indent="-285750">
              <a:lnSpc>
                <a:spcPct val="200000"/>
              </a:lnSpc>
              <a:buFont typeface="Arial" panose="020B0604020202020204" pitchFamily="34" charset="0"/>
              <a:buChar char="•"/>
            </a:pPr>
            <a:r>
              <a:rPr lang="en-US" sz="2000" b="1" dirty="0">
                <a:solidFill>
                  <a:srgbClr val="002060"/>
                </a:solidFill>
                <a:latin typeface="Times New Roman" panose="02020603050405020304" pitchFamily="18" charset="0"/>
                <a:cs typeface="Times New Roman" panose="02020603050405020304" pitchFamily="18" charset="0"/>
              </a:rPr>
              <a:t>Before the discovery of electron by </a:t>
            </a:r>
            <a:r>
              <a:rPr lang="en-US" sz="2000" b="1" dirty="0">
                <a:solidFill>
                  <a:srgbClr val="FF0000"/>
                </a:solidFill>
                <a:latin typeface="Times New Roman" panose="02020603050405020304" pitchFamily="18" charset="0"/>
                <a:cs typeface="Times New Roman" panose="02020603050405020304" pitchFamily="18" charset="0"/>
              </a:rPr>
              <a:t>J. J. Thompson (1896)</a:t>
            </a:r>
            <a:r>
              <a:rPr lang="en-US" sz="2000" b="1" dirty="0">
                <a:solidFill>
                  <a:srgbClr val="002060"/>
                </a:solidFill>
                <a:latin typeface="Times New Roman" panose="02020603050405020304" pitchFamily="18" charset="0"/>
                <a:cs typeface="Times New Roman" panose="02020603050405020304" pitchFamily="18" charset="0"/>
              </a:rPr>
              <a:t> and before the discovery of electronic theory of valency by </a:t>
            </a:r>
            <a:r>
              <a:rPr lang="en-US" sz="2000" b="1" dirty="0">
                <a:solidFill>
                  <a:srgbClr val="FF0000"/>
                </a:solidFill>
                <a:latin typeface="Times New Roman" panose="02020603050405020304" pitchFamily="18" charset="0"/>
                <a:cs typeface="Times New Roman" panose="02020603050405020304" pitchFamily="18" charset="0"/>
              </a:rPr>
              <a:t>G. N. Lewis (1916)</a:t>
            </a:r>
            <a:r>
              <a:rPr lang="en-US" sz="2000" b="1" dirty="0">
                <a:solidFill>
                  <a:srgbClr val="002060"/>
                </a:solidFill>
                <a:latin typeface="Times New Roman" panose="02020603050405020304" pitchFamily="18" charset="0"/>
                <a:cs typeface="Times New Roman" panose="02020603050405020304" pitchFamily="18" charset="0"/>
              </a:rPr>
              <a:t>,  Werner was </a:t>
            </a:r>
            <a:r>
              <a:rPr lang="en-US" sz="2000" b="1" dirty="0" err="1">
                <a:solidFill>
                  <a:srgbClr val="002060"/>
                </a:solidFill>
                <a:latin typeface="Times New Roman" panose="02020603050405020304" pitchFamily="18" charset="0"/>
                <a:cs typeface="Times New Roman" panose="02020603050405020304" pitchFamily="18" charset="0"/>
              </a:rPr>
              <a:t>putforth</a:t>
            </a:r>
            <a:r>
              <a:rPr lang="en-US" sz="2000" b="1" dirty="0">
                <a:solidFill>
                  <a:srgbClr val="002060"/>
                </a:solidFill>
                <a:latin typeface="Times New Roman" panose="02020603050405020304" pitchFamily="18" charset="0"/>
                <a:cs typeface="Times New Roman" panose="02020603050405020304" pitchFamily="18" charset="0"/>
              </a:rPr>
              <a:t> theory of Co-ordination compounds (</a:t>
            </a:r>
            <a:r>
              <a:rPr lang="en-US" sz="2000" b="1" dirty="0">
                <a:solidFill>
                  <a:srgbClr val="FF0000"/>
                </a:solidFill>
                <a:latin typeface="Times New Roman" panose="02020603050405020304" pitchFamily="18" charset="0"/>
                <a:cs typeface="Times New Roman" panose="02020603050405020304" pitchFamily="18" charset="0"/>
              </a:rPr>
              <a:t>Werner’s theory-1893</a:t>
            </a:r>
            <a:r>
              <a:rPr lang="en-US" sz="2000" b="1" dirty="0">
                <a:solidFill>
                  <a:srgbClr val="002060"/>
                </a:solidFill>
                <a:latin typeface="Times New Roman" panose="02020603050405020304" pitchFamily="18" charset="0"/>
                <a:cs typeface="Times New Roman" panose="02020603050405020304" pitchFamily="18" charset="0"/>
              </a:rPr>
              <a:t>). </a:t>
            </a:r>
          </a:p>
          <a:p>
            <a:pPr marL="285750" indent="-285750">
              <a:lnSpc>
                <a:spcPct val="200000"/>
              </a:lnSpc>
              <a:buFont typeface="Arial" panose="020B0604020202020204" pitchFamily="34" charset="0"/>
              <a:buChar char="•"/>
            </a:pPr>
            <a:r>
              <a:rPr lang="en-US" sz="2000" b="1" dirty="0">
                <a:solidFill>
                  <a:srgbClr val="FF0000"/>
                </a:solidFill>
                <a:latin typeface="Times New Roman" panose="02020603050405020304" pitchFamily="18" charset="0"/>
                <a:cs typeface="Times New Roman" panose="02020603050405020304" pitchFamily="18" charset="0"/>
              </a:rPr>
              <a:t>Alfred Werner </a:t>
            </a:r>
            <a:r>
              <a:rPr lang="en-US" sz="2000" b="1" dirty="0">
                <a:solidFill>
                  <a:srgbClr val="002060"/>
                </a:solidFill>
                <a:latin typeface="Times New Roman" panose="02020603050405020304" pitchFamily="18" charset="0"/>
                <a:cs typeface="Times New Roman" panose="02020603050405020304" pitchFamily="18" charset="0"/>
              </a:rPr>
              <a:t>honoured with the </a:t>
            </a:r>
            <a:r>
              <a:rPr lang="en-US" sz="2000" b="1" dirty="0">
                <a:solidFill>
                  <a:srgbClr val="FF0000"/>
                </a:solidFill>
                <a:latin typeface="Times New Roman" panose="02020603050405020304" pitchFamily="18" charset="0"/>
                <a:cs typeface="Times New Roman" panose="02020603050405020304" pitchFamily="18" charset="0"/>
              </a:rPr>
              <a:t>Nobel prize in Chemistry (1913) </a:t>
            </a:r>
            <a:r>
              <a:rPr lang="en-US" sz="2000" b="1" dirty="0">
                <a:solidFill>
                  <a:srgbClr val="002060"/>
                </a:solidFill>
                <a:latin typeface="Times New Roman" panose="02020603050405020304" pitchFamily="18" charset="0"/>
                <a:cs typeface="Times New Roman" panose="02020603050405020304" pitchFamily="18" charset="0"/>
              </a:rPr>
              <a:t>for his 20 years work on the study of co-ordination compound.</a:t>
            </a:r>
          </a:p>
        </p:txBody>
      </p:sp>
    </p:spTree>
    <p:extLst>
      <p:ext uri="{BB962C8B-B14F-4D97-AF65-F5344CB8AC3E}">
        <p14:creationId xmlns:p14="http://schemas.microsoft.com/office/powerpoint/2010/main" val="3372219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FF00"/>
            </a:gs>
            <a:gs pos="35000">
              <a:schemeClr val="accent1">
                <a:lumMod val="0"/>
                <a:lumOff val="100000"/>
              </a:schemeClr>
            </a:gs>
            <a:gs pos="100000">
              <a:schemeClr val="accent1">
                <a:lumMod val="100000"/>
              </a:schemeClr>
            </a:gs>
          </a:gsLst>
          <a:lin ang="2700000" scaled="1"/>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B88CFB-7B52-4A19-AEBB-AA56215627E8}"/>
              </a:ext>
            </a:extLst>
          </p:cNvPr>
          <p:cNvSpPr>
            <a:spLocks noGrp="1"/>
          </p:cNvSpPr>
          <p:nvPr>
            <p:ph type="title"/>
          </p:nvPr>
        </p:nvSpPr>
        <p:spPr>
          <a:xfrm>
            <a:off x="2155658" y="237245"/>
            <a:ext cx="7880684" cy="544047"/>
          </a:xfrm>
        </p:spPr>
        <p:txBody>
          <a:bodyPr>
            <a:normAutofit/>
          </a:bodyPr>
          <a:lstStyle/>
          <a:p>
            <a:pPr algn="ctr"/>
            <a:r>
              <a:rPr lang="en-US" sz="2800" b="1" cap="none" dirty="0">
                <a:solidFill>
                  <a:srgbClr val="FF0000"/>
                </a:solidFill>
                <a:latin typeface="Times New Roman" panose="02020603050405020304" pitchFamily="18" charset="0"/>
                <a:cs typeface="Times New Roman" panose="02020603050405020304" pitchFamily="18" charset="0"/>
              </a:rPr>
              <a:t>Fundamental postulates of Werner’s theory</a:t>
            </a:r>
            <a:endParaRPr lang="en-US" sz="2800" cap="none" dirty="0">
              <a:solidFill>
                <a:srgbClr val="FF0000"/>
              </a:solidFill>
              <a:latin typeface="Times New Roman" panose="02020603050405020304" pitchFamily="18" charset="0"/>
              <a:cs typeface="Times New Roman" panose="02020603050405020304" pitchFamily="18" charset="0"/>
            </a:endParaRPr>
          </a:p>
        </p:txBody>
      </p:sp>
      <p:sp>
        <p:nvSpPr>
          <p:cNvPr id="4" name="Rectangle 3">
            <a:extLst>
              <a:ext uri="{FF2B5EF4-FFF2-40B4-BE49-F238E27FC236}">
                <a16:creationId xmlns:a16="http://schemas.microsoft.com/office/drawing/2014/main" id="{5DE1053F-DABB-4597-82C4-710C7A8ABEE4}"/>
              </a:ext>
            </a:extLst>
          </p:cNvPr>
          <p:cNvSpPr/>
          <p:nvPr/>
        </p:nvSpPr>
        <p:spPr>
          <a:xfrm>
            <a:off x="1118937" y="650666"/>
            <a:ext cx="10407315" cy="6025817"/>
          </a:xfrm>
          <a:prstGeom prst="rect">
            <a:avLst/>
          </a:prstGeom>
        </p:spPr>
        <p:txBody>
          <a:bodyPr wrap="square">
            <a:spAutoFit/>
          </a:bodyPr>
          <a:lstStyle/>
          <a:p>
            <a:pPr marL="285750" marR="0" lvl="0" indent="-285750">
              <a:lnSpc>
                <a:spcPct val="200000"/>
              </a:lnSpc>
              <a:spcBef>
                <a:spcPts val="0"/>
              </a:spcBef>
              <a:spcAft>
                <a:spcPts val="0"/>
              </a:spcAft>
              <a:buFont typeface="Arial" panose="020B0604020202020204" pitchFamily="34" charset="0"/>
              <a:buChar char="•"/>
              <a:tabLst>
                <a:tab pos="594360" algn="l"/>
              </a:tabLst>
            </a:pPr>
            <a:r>
              <a:rPr lang="en-US" sz="2000" b="1" dirty="0">
                <a:solidFill>
                  <a:srgbClr val="002060"/>
                </a:solidFill>
                <a:latin typeface="Times New Roman" panose="02020603050405020304" pitchFamily="18" charset="0"/>
                <a:cs typeface="Times New Roman" panose="02020603050405020304" pitchFamily="18" charset="0"/>
              </a:rPr>
              <a:t>The metal atom/ion in co-ordination complex compound possesses two types of valencies </a:t>
            </a:r>
          </a:p>
          <a:p>
            <a:pPr marR="0">
              <a:lnSpc>
                <a:spcPct val="200000"/>
              </a:lnSpc>
              <a:spcBef>
                <a:spcPts val="0"/>
              </a:spcBef>
              <a:spcAft>
                <a:spcPts val="0"/>
              </a:spcAft>
              <a:tabLst>
                <a:tab pos="594360" algn="l"/>
              </a:tabLst>
            </a:pPr>
            <a:r>
              <a:rPr lang="en-US" sz="2000" b="1" dirty="0">
                <a:solidFill>
                  <a:srgbClr val="002060"/>
                </a:solidFill>
                <a:latin typeface="Times New Roman" panose="02020603050405020304" pitchFamily="18" charset="0"/>
                <a:cs typeface="Times New Roman" panose="02020603050405020304" pitchFamily="18" charset="0"/>
              </a:rPr>
              <a:t>	a) Primary or principle or ionizable valency </a:t>
            </a:r>
          </a:p>
          <a:p>
            <a:pPr marR="0">
              <a:lnSpc>
                <a:spcPct val="200000"/>
              </a:lnSpc>
              <a:spcBef>
                <a:spcPts val="600"/>
              </a:spcBef>
              <a:spcAft>
                <a:spcPts val="600"/>
              </a:spcAft>
              <a:tabLst>
                <a:tab pos="594360" algn="l"/>
              </a:tabLst>
            </a:pPr>
            <a:r>
              <a:rPr lang="en-US" sz="2000" b="1" dirty="0">
                <a:solidFill>
                  <a:srgbClr val="002060"/>
                </a:solidFill>
                <a:latin typeface="Times New Roman" panose="02020603050405020304" pitchFamily="18" charset="0"/>
                <a:cs typeface="Times New Roman" panose="02020603050405020304" pitchFamily="18" charset="0"/>
              </a:rPr>
              <a:t>	b) Secondary or auxiliary or non-ionizable valency.</a:t>
            </a:r>
          </a:p>
          <a:p>
            <a:pPr marL="285750" marR="0" lvl="0" indent="-285750">
              <a:lnSpc>
                <a:spcPct val="200000"/>
              </a:lnSpc>
              <a:spcBef>
                <a:spcPts val="600"/>
              </a:spcBef>
              <a:spcAft>
                <a:spcPts val="1000"/>
              </a:spcAft>
              <a:buFont typeface="Arial" panose="020B0604020202020204" pitchFamily="34" charset="0"/>
              <a:buChar char="•"/>
              <a:tabLst>
                <a:tab pos="594360" algn="l"/>
              </a:tabLst>
            </a:pPr>
            <a:r>
              <a:rPr lang="en-US" sz="2000" b="1" dirty="0">
                <a:solidFill>
                  <a:srgbClr val="002060"/>
                </a:solidFill>
                <a:latin typeface="Times New Roman" panose="02020603050405020304" pitchFamily="18" charset="0"/>
                <a:cs typeface="Times New Roman" panose="02020603050405020304" pitchFamily="18" charset="0"/>
              </a:rPr>
              <a:t>Every metal atom/ion has a fixed number of secondary valencies (co-ordination number).</a:t>
            </a:r>
          </a:p>
          <a:p>
            <a:pPr marL="285750" marR="0" lvl="0" indent="-285750">
              <a:lnSpc>
                <a:spcPct val="200000"/>
              </a:lnSpc>
              <a:spcBef>
                <a:spcPts val="0"/>
              </a:spcBef>
              <a:spcAft>
                <a:spcPts val="1000"/>
              </a:spcAft>
              <a:buFont typeface="Arial" panose="020B0604020202020204" pitchFamily="34" charset="0"/>
              <a:buChar char="•"/>
              <a:tabLst>
                <a:tab pos="594360" algn="l"/>
              </a:tabLst>
            </a:pPr>
            <a:r>
              <a:rPr lang="en-US" sz="2000" b="1" dirty="0">
                <a:solidFill>
                  <a:srgbClr val="002060"/>
                </a:solidFill>
                <a:latin typeface="Times New Roman" panose="02020603050405020304" pitchFamily="18" charset="0"/>
                <a:cs typeface="Times New Roman" panose="02020603050405020304" pitchFamily="18" charset="0"/>
              </a:rPr>
              <a:t>The central metal atom/ion try to satisfy both its primary as well as secondary valencies. The primary valencies are satisfied by negative ions whereas secondary valencies are satisfied either by negative ions (groups) or by neutral molecules.</a:t>
            </a:r>
          </a:p>
          <a:p>
            <a:pPr marL="285750" marR="0" lvl="0" indent="-285750">
              <a:lnSpc>
                <a:spcPct val="200000"/>
              </a:lnSpc>
              <a:spcBef>
                <a:spcPts val="0"/>
              </a:spcBef>
              <a:spcAft>
                <a:spcPts val="1000"/>
              </a:spcAft>
              <a:buFont typeface="Arial" panose="020B0604020202020204" pitchFamily="34" charset="0"/>
              <a:buChar char="•"/>
              <a:tabLst>
                <a:tab pos="594360" algn="l"/>
              </a:tabLst>
            </a:pPr>
            <a:r>
              <a:rPr lang="en-IN" sz="2000" b="1" dirty="0">
                <a:solidFill>
                  <a:srgbClr val="002060"/>
                </a:solidFill>
                <a:latin typeface="Times New Roman" panose="02020603050405020304" pitchFamily="18" charset="0"/>
                <a:cs typeface="Times New Roman" panose="02020603050405020304" pitchFamily="18" charset="0"/>
              </a:rPr>
              <a:t>The fulfilment (satisfaction) of secondary valencies is essential hence sometimes negative ion may satisfy primary as well as secondary valencies.</a:t>
            </a:r>
            <a:endParaRPr lang="en-US" sz="2000" b="1"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34693124"/>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FF00"/>
            </a:gs>
            <a:gs pos="35000">
              <a:schemeClr val="accent1">
                <a:lumMod val="0"/>
                <a:lumOff val="100000"/>
              </a:schemeClr>
            </a:gs>
            <a:gs pos="100000">
              <a:schemeClr val="accent1">
                <a:lumMod val="100000"/>
              </a:schemeClr>
            </a:gs>
          </a:gsLst>
          <a:lin ang="2700000" scaled="1"/>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B88CFB-7B52-4A19-AEBB-AA56215627E8}"/>
              </a:ext>
            </a:extLst>
          </p:cNvPr>
          <p:cNvSpPr>
            <a:spLocks noGrp="1"/>
          </p:cNvSpPr>
          <p:nvPr>
            <p:ph type="title"/>
          </p:nvPr>
        </p:nvSpPr>
        <p:spPr>
          <a:xfrm>
            <a:off x="2155658" y="237245"/>
            <a:ext cx="7880684" cy="544047"/>
          </a:xfrm>
        </p:spPr>
        <p:txBody>
          <a:bodyPr>
            <a:normAutofit/>
          </a:bodyPr>
          <a:lstStyle/>
          <a:p>
            <a:pPr algn="ctr"/>
            <a:r>
              <a:rPr lang="en-US" sz="2800" b="1" cap="none" dirty="0">
                <a:solidFill>
                  <a:srgbClr val="FF0000"/>
                </a:solidFill>
                <a:latin typeface="Times New Roman" panose="02020603050405020304" pitchFamily="18" charset="0"/>
                <a:cs typeface="Times New Roman" panose="02020603050405020304" pitchFamily="18" charset="0"/>
              </a:rPr>
              <a:t>Fundamental postulates of Werner’s theory</a:t>
            </a:r>
            <a:endParaRPr lang="en-US" sz="2800" cap="none" dirty="0">
              <a:solidFill>
                <a:srgbClr val="FF0000"/>
              </a:solidFill>
              <a:latin typeface="Times New Roman" panose="02020603050405020304" pitchFamily="18" charset="0"/>
              <a:cs typeface="Times New Roman" panose="02020603050405020304" pitchFamily="18" charset="0"/>
            </a:endParaRPr>
          </a:p>
        </p:txBody>
      </p:sp>
      <p:sp>
        <p:nvSpPr>
          <p:cNvPr id="4" name="Rectangle 3">
            <a:extLst>
              <a:ext uri="{FF2B5EF4-FFF2-40B4-BE49-F238E27FC236}">
                <a16:creationId xmlns:a16="http://schemas.microsoft.com/office/drawing/2014/main" id="{5DE1053F-DABB-4597-82C4-710C7A8ABEE4}"/>
              </a:ext>
            </a:extLst>
          </p:cNvPr>
          <p:cNvSpPr/>
          <p:nvPr/>
        </p:nvSpPr>
        <p:spPr>
          <a:xfrm>
            <a:off x="1118937" y="752264"/>
            <a:ext cx="10521520" cy="3076291"/>
          </a:xfrm>
          <a:prstGeom prst="rect">
            <a:avLst/>
          </a:prstGeom>
        </p:spPr>
        <p:txBody>
          <a:bodyPr wrap="square">
            <a:spAutoFit/>
          </a:bodyPr>
          <a:lstStyle/>
          <a:p>
            <a:pPr marL="285750" marR="0" lvl="0" indent="-285750">
              <a:lnSpc>
                <a:spcPct val="200000"/>
              </a:lnSpc>
              <a:spcBef>
                <a:spcPts val="0"/>
              </a:spcBef>
              <a:spcAft>
                <a:spcPts val="0"/>
              </a:spcAft>
              <a:buFont typeface="Arial" panose="020B0604020202020204" pitchFamily="34" charset="0"/>
              <a:buChar char="•"/>
              <a:tabLst>
                <a:tab pos="594360" algn="l"/>
              </a:tabLst>
            </a:pPr>
            <a:r>
              <a:rPr lang="en-IN" sz="2000" b="1" dirty="0">
                <a:solidFill>
                  <a:srgbClr val="002060"/>
                </a:solidFill>
                <a:latin typeface="Times New Roman" panose="02020603050405020304" pitchFamily="18" charset="0"/>
                <a:cs typeface="Times New Roman" panose="02020603050405020304" pitchFamily="18" charset="0"/>
              </a:rPr>
              <a:t>The secondary valencies (ligands) are always directed towards fixed position in a space around the central metal atom and this gives definite geometry (such as square planar, octahedral) to the co-ordination compound. Therefore secondary valency determines the stereochemistry of co-ordination compounds. Such co-ordination complex compounds are capable of showing the phenomenon of isomerism.</a:t>
            </a:r>
            <a:endParaRPr lang="en-US" sz="2000" b="1"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41554899"/>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FF00"/>
            </a:gs>
            <a:gs pos="35000">
              <a:schemeClr val="accent1">
                <a:lumMod val="0"/>
                <a:lumOff val="100000"/>
              </a:schemeClr>
            </a:gs>
            <a:gs pos="100000">
              <a:schemeClr val="accent1">
                <a:lumMod val="100000"/>
              </a:schemeClr>
            </a:gs>
          </a:gsLst>
          <a:lin ang="2700000" scaled="1"/>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B88CFB-7B52-4A19-AEBB-AA56215627E8}"/>
              </a:ext>
            </a:extLst>
          </p:cNvPr>
          <p:cNvSpPr>
            <a:spLocks noGrp="1"/>
          </p:cNvSpPr>
          <p:nvPr>
            <p:ph type="title"/>
          </p:nvPr>
        </p:nvSpPr>
        <p:spPr>
          <a:xfrm>
            <a:off x="1118937" y="237245"/>
            <a:ext cx="10318320" cy="807784"/>
          </a:xfrm>
        </p:spPr>
        <p:txBody>
          <a:bodyPr>
            <a:normAutofit fontScale="90000"/>
          </a:bodyPr>
          <a:lstStyle/>
          <a:p>
            <a:pPr algn="ctr"/>
            <a:r>
              <a:rPr lang="en-IN" sz="2800" b="1" cap="none" dirty="0">
                <a:solidFill>
                  <a:srgbClr val="FF0000"/>
                </a:solidFill>
                <a:latin typeface="Times New Roman" panose="02020603050405020304" pitchFamily="18" charset="0"/>
                <a:cs typeface="Times New Roman" panose="02020603050405020304" pitchFamily="18" charset="0"/>
              </a:rPr>
              <a:t>Experimental Evidence to support Werner’s theory / Werner’s work / Determination of structure of co-ordination complex</a:t>
            </a:r>
          </a:p>
        </p:txBody>
      </p:sp>
      <p:sp>
        <p:nvSpPr>
          <p:cNvPr id="4" name="Rectangle 3">
            <a:extLst>
              <a:ext uri="{FF2B5EF4-FFF2-40B4-BE49-F238E27FC236}">
                <a16:creationId xmlns:a16="http://schemas.microsoft.com/office/drawing/2014/main" id="{5DE1053F-DABB-4597-82C4-710C7A8ABEE4}"/>
              </a:ext>
            </a:extLst>
          </p:cNvPr>
          <p:cNvSpPr/>
          <p:nvPr/>
        </p:nvSpPr>
        <p:spPr>
          <a:xfrm>
            <a:off x="1118937" y="1175655"/>
            <a:ext cx="10521520" cy="3691844"/>
          </a:xfrm>
          <a:prstGeom prst="rect">
            <a:avLst/>
          </a:prstGeom>
        </p:spPr>
        <p:txBody>
          <a:bodyPr wrap="square">
            <a:spAutoFit/>
          </a:bodyPr>
          <a:lstStyle/>
          <a:p>
            <a:pPr marL="285750" marR="0" lvl="0" indent="-285750">
              <a:lnSpc>
                <a:spcPct val="200000"/>
              </a:lnSpc>
              <a:spcBef>
                <a:spcPts val="0"/>
              </a:spcBef>
              <a:spcAft>
                <a:spcPts val="0"/>
              </a:spcAft>
              <a:buFont typeface="Arial" panose="020B0604020202020204" pitchFamily="34" charset="0"/>
              <a:buChar char="•"/>
              <a:tabLst>
                <a:tab pos="594360" algn="l"/>
              </a:tabLst>
            </a:pPr>
            <a:r>
              <a:rPr lang="en-IN" sz="2000" b="1" dirty="0">
                <a:solidFill>
                  <a:srgbClr val="002060"/>
                </a:solidFill>
                <a:latin typeface="Times New Roman" panose="02020603050405020304" pitchFamily="18" charset="0"/>
                <a:cs typeface="Times New Roman" panose="02020603050405020304" pitchFamily="18" charset="0"/>
              </a:rPr>
              <a:t>Werner did the experiment for identification, presence and confirmation of primary and secondary valencies in co-ordination compounds.</a:t>
            </a:r>
          </a:p>
          <a:p>
            <a:pPr marL="285750" marR="0" lvl="0" indent="-285750">
              <a:lnSpc>
                <a:spcPct val="200000"/>
              </a:lnSpc>
              <a:spcBef>
                <a:spcPts val="0"/>
              </a:spcBef>
              <a:spcAft>
                <a:spcPts val="0"/>
              </a:spcAft>
              <a:buFont typeface="Arial" panose="020B0604020202020204" pitchFamily="34" charset="0"/>
              <a:buChar char="•"/>
              <a:tabLst>
                <a:tab pos="594360" algn="l"/>
              </a:tabLst>
            </a:pPr>
            <a:r>
              <a:rPr lang="en-IN" sz="2000" b="1" dirty="0">
                <a:solidFill>
                  <a:srgbClr val="002060"/>
                </a:solidFill>
                <a:latin typeface="Times New Roman" panose="02020603050405020304" pitchFamily="18" charset="0"/>
                <a:cs typeface="Times New Roman" panose="02020603050405020304" pitchFamily="18" charset="0"/>
              </a:rPr>
              <a:t>Werner treated cold aqueous solution of various co-ordination compounds/complexes with excess of AgNO</a:t>
            </a:r>
            <a:r>
              <a:rPr lang="en-IN" sz="2000" b="1" baseline="-25000" dirty="0">
                <a:solidFill>
                  <a:srgbClr val="002060"/>
                </a:solidFill>
                <a:latin typeface="Times New Roman" panose="02020603050405020304" pitchFamily="18" charset="0"/>
                <a:cs typeface="Times New Roman" panose="02020603050405020304" pitchFamily="18" charset="0"/>
              </a:rPr>
              <a:t>3</a:t>
            </a:r>
            <a:r>
              <a:rPr lang="en-IN" sz="2000" b="1" dirty="0">
                <a:solidFill>
                  <a:srgbClr val="002060"/>
                </a:solidFill>
                <a:latin typeface="Times New Roman" panose="02020603050405020304" pitchFamily="18" charset="0"/>
                <a:cs typeface="Times New Roman" panose="02020603050405020304" pitchFamily="18" charset="0"/>
              </a:rPr>
              <a:t> solution. The AgCl precipitated was weighed and from the weights of precipitate he confirmed the primary and secondary valencies in various co-ordination compounds as shown</a:t>
            </a:r>
            <a:endParaRPr lang="en-US" sz="2000" b="1"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62061081"/>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FF00"/>
            </a:gs>
            <a:gs pos="35000">
              <a:schemeClr val="accent1">
                <a:lumMod val="0"/>
                <a:lumOff val="100000"/>
              </a:schemeClr>
            </a:gs>
            <a:gs pos="100000">
              <a:schemeClr val="accent1">
                <a:lumMod val="100000"/>
              </a:schemeClr>
            </a:gs>
          </a:gsLst>
          <a:lin ang="2700000" scaled="1"/>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B88CFB-7B52-4A19-AEBB-AA56215627E8}"/>
              </a:ext>
            </a:extLst>
          </p:cNvPr>
          <p:cNvSpPr>
            <a:spLocks noGrp="1"/>
          </p:cNvSpPr>
          <p:nvPr>
            <p:ph type="title"/>
          </p:nvPr>
        </p:nvSpPr>
        <p:spPr>
          <a:xfrm>
            <a:off x="1133451" y="396899"/>
            <a:ext cx="10318320" cy="807784"/>
          </a:xfrm>
        </p:spPr>
        <p:txBody>
          <a:bodyPr>
            <a:normAutofit fontScale="90000"/>
          </a:bodyPr>
          <a:lstStyle/>
          <a:p>
            <a:pPr algn="ctr"/>
            <a:r>
              <a:rPr lang="en-IN" sz="2800" b="1" cap="none" dirty="0">
                <a:solidFill>
                  <a:srgbClr val="FF0000"/>
                </a:solidFill>
                <a:latin typeface="Times New Roman" panose="02020603050405020304" pitchFamily="18" charset="0"/>
                <a:cs typeface="Times New Roman" panose="02020603050405020304" pitchFamily="18" charset="0"/>
              </a:rPr>
              <a:t>Experimental Evidence to support Werner’s theory / Werner’s work / Determination of structure of co-ordination complex</a:t>
            </a:r>
          </a:p>
        </p:txBody>
      </p:sp>
      <p:graphicFrame>
        <p:nvGraphicFramePr>
          <p:cNvPr id="7" name="Object 6">
            <a:extLst>
              <a:ext uri="{FF2B5EF4-FFF2-40B4-BE49-F238E27FC236}">
                <a16:creationId xmlns:a16="http://schemas.microsoft.com/office/drawing/2014/main" id="{4A2BD674-E5AB-4C9F-BE04-69F72F82BDA7}"/>
              </a:ext>
            </a:extLst>
          </p:cNvPr>
          <p:cNvGraphicFramePr>
            <a:graphicFrameLocks noChangeAspect="1"/>
          </p:cNvGraphicFramePr>
          <p:nvPr>
            <p:extLst>
              <p:ext uri="{D42A27DB-BD31-4B8C-83A1-F6EECF244321}">
                <p14:modId xmlns:p14="http://schemas.microsoft.com/office/powerpoint/2010/main" val="1687393406"/>
              </p:ext>
            </p:extLst>
          </p:nvPr>
        </p:nvGraphicFramePr>
        <p:xfrm>
          <a:off x="928688" y="1858056"/>
          <a:ext cx="11002055" cy="4806242"/>
        </p:xfrm>
        <a:graphic>
          <a:graphicData uri="http://schemas.openxmlformats.org/presentationml/2006/ole">
            <mc:AlternateContent xmlns:mc="http://schemas.openxmlformats.org/markup-compatibility/2006">
              <mc:Choice xmlns:v="urn:schemas-microsoft-com:vml" Requires="v">
                <p:oleObj spid="_x0000_s1075" name="Document" r:id="rId4" imgW="10118513" imgH="4313215" progId="Word.Document.12">
                  <p:embed/>
                </p:oleObj>
              </mc:Choice>
              <mc:Fallback>
                <p:oleObj name="Document" r:id="rId4" imgW="10118513" imgH="4313215" progId="Word.Document.12">
                  <p:embed/>
                  <p:pic>
                    <p:nvPicPr>
                      <p:cNvPr id="0" name=""/>
                      <p:cNvPicPr/>
                      <p:nvPr/>
                    </p:nvPicPr>
                    <p:blipFill>
                      <a:blip r:embed="rId5"/>
                      <a:stretch>
                        <a:fillRect/>
                      </a:stretch>
                    </p:blipFill>
                    <p:spPr>
                      <a:xfrm>
                        <a:off x="928688" y="1858056"/>
                        <a:ext cx="11002055" cy="4806242"/>
                      </a:xfrm>
                      <a:prstGeom prst="rect">
                        <a:avLst/>
                      </a:prstGeom>
                    </p:spPr>
                  </p:pic>
                </p:oleObj>
              </mc:Fallback>
            </mc:AlternateContent>
          </a:graphicData>
        </a:graphic>
      </p:graphicFrame>
    </p:spTree>
    <p:extLst>
      <p:ext uri="{BB962C8B-B14F-4D97-AF65-F5344CB8AC3E}">
        <p14:creationId xmlns:p14="http://schemas.microsoft.com/office/powerpoint/2010/main" val="2099305467"/>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FF00"/>
            </a:gs>
            <a:gs pos="35000">
              <a:schemeClr val="accent1">
                <a:lumMod val="0"/>
                <a:lumOff val="100000"/>
              </a:schemeClr>
            </a:gs>
            <a:gs pos="100000">
              <a:schemeClr val="accent1">
                <a:lumMod val="100000"/>
              </a:schemeClr>
            </a:gs>
          </a:gsLst>
          <a:lin ang="2700000" scaled="1"/>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B88CFB-7B52-4A19-AEBB-AA56215627E8}"/>
              </a:ext>
            </a:extLst>
          </p:cNvPr>
          <p:cNvSpPr>
            <a:spLocks noGrp="1"/>
          </p:cNvSpPr>
          <p:nvPr>
            <p:ph type="title"/>
          </p:nvPr>
        </p:nvSpPr>
        <p:spPr>
          <a:xfrm>
            <a:off x="2067712" y="137885"/>
            <a:ext cx="3092117" cy="529772"/>
          </a:xfrm>
        </p:spPr>
        <p:txBody>
          <a:bodyPr>
            <a:normAutofit/>
          </a:bodyPr>
          <a:lstStyle/>
          <a:p>
            <a:pPr algn="ctr"/>
            <a:r>
              <a:rPr lang="en-IN" sz="2800" b="1" cap="none" dirty="0">
                <a:solidFill>
                  <a:srgbClr val="FF0000"/>
                </a:solidFill>
                <a:latin typeface="Times New Roman" panose="02020603050405020304" pitchFamily="18" charset="0"/>
                <a:cs typeface="Times New Roman" panose="02020603050405020304" pitchFamily="18" charset="0"/>
              </a:rPr>
              <a:t>Conclusions</a:t>
            </a:r>
          </a:p>
        </p:txBody>
      </p:sp>
      <p:sp>
        <p:nvSpPr>
          <p:cNvPr id="11" name="Rectangle 10">
            <a:extLst>
              <a:ext uri="{FF2B5EF4-FFF2-40B4-BE49-F238E27FC236}">
                <a16:creationId xmlns:a16="http://schemas.microsoft.com/office/drawing/2014/main" id="{A1C6E24A-33BD-4FE2-8B0F-998ED2FF688F}"/>
              </a:ext>
            </a:extLst>
          </p:cNvPr>
          <p:cNvSpPr/>
          <p:nvPr/>
        </p:nvSpPr>
        <p:spPr>
          <a:xfrm>
            <a:off x="769262" y="1471891"/>
            <a:ext cx="6908798" cy="4307398"/>
          </a:xfrm>
          <a:prstGeom prst="rect">
            <a:avLst/>
          </a:prstGeom>
        </p:spPr>
        <p:txBody>
          <a:bodyPr wrap="square">
            <a:spAutoFit/>
          </a:bodyPr>
          <a:lstStyle/>
          <a:p>
            <a:pPr marL="285750" indent="-285750">
              <a:lnSpc>
                <a:spcPct val="200000"/>
              </a:lnSpc>
              <a:buFont typeface="Arial" panose="020B0604020202020204" pitchFamily="34" charset="0"/>
              <a:buChar char="•"/>
              <a:tabLst>
                <a:tab pos="594360" algn="l"/>
              </a:tabLst>
            </a:pPr>
            <a:r>
              <a:rPr lang="en-IN" sz="2000" b="1" dirty="0">
                <a:solidFill>
                  <a:srgbClr val="002060"/>
                </a:solidFill>
                <a:latin typeface="Times New Roman" panose="02020603050405020304" pitchFamily="18" charset="0"/>
                <a:cs typeface="Times New Roman" panose="02020603050405020304" pitchFamily="18" charset="0"/>
              </a:rPr>
              <a:t>In the reaction of CoCl</a:t>
            </a:r>
            <a:r>
              <a:rPr lang="en-IN" sz="2000" b="1" baseline="-25000" dirty="0">
                <a:solidFill>
                  <a:srgbClr val="002060"/>
                </a:solidFill>
                <a:latin typeface="Times New Roman" panose="02020603050405020304" pitchFamily="18" charset="0"/>
                <a:cs typeface="Times New Roman" panose="02020603050405020304" pitchFamily="18" charset="0"/>
              </a:rPr>
              <a:t>3</a:t>
            </a:r>
            <a:r>
              <a:rPr lang="en-IN" sz="2000" b="1" dirty="0">
                <a:solidFill>
                  <a:srgbClr val="002060"/>
                </a:solidFill>
                <a:latin typeface="Times New Roman" panose="02020603050405020304" pitchFamily="18" charset="0"/>
                <a:cs typeface="Times New Roman" panose="02020603050405020304" pitchFamily="18" charset="0"/>
              </a:rPr>
              <a:t> and 6NH</a:t>
            </a:r>
            <a:r>
              <a:rPr lang="en-IN" sz="2000" b="1" baseline="-25000" dirty="0">
                <a:solidFill>
                  <a:srgbClr val="002060"/>
                </a:solidFill>
                <a:latin typeface="Times New Roman" panose="02020603050405020304" pitchFamily="18" charset="0"/>
                <a:cs typeface="Times New Roman" panose="02020603050405020304" pitchFamily="18" charset="0"/>
              </a:rPr>
              <a:t>3</a:t>
            </a:r>
            <a:r>
              <a:rPr lang="en-IN" sz="2000" b="1" dirty="0">
                <a:solidFill>
                  <a:srgbClr val="002060"/>
                </a:solidFill>
                <a:latin typeface="Times New Roman" panose="02020603050405020304" pitchFamily="18" charset="0"/>
                <a:cs typeface="Times New Roman" panose="02020603050405020304" pitchFamily="18" charset="0"/>
              </a:rPr>
              <a:t>, three Cl- ions acts as primary valencies and six NH</a:t>
            </a:r>
            <a:r>
              <a:rPr lang="en-IN" sz="2000" b="1" baseline="-25000" dirty="0">
                <a:solidFill>
                  <a:srgbClr val="002060"/>
                </a:solidFill>
                <a:latin typeface="Times New Roman" panose="02020603050405020304" pitchFamily="18" charset="0"/>
                <a:cs typeface="Times New Roman" panose="02020603050405020304" pitchFamily="18" charset="0"/>
              </a:rPr>
              <a:t>3</a:t>
            </a:r>
            <a:r>
              <a:rPr lang="en-IN" sz="2000" b="1" dirty="0">
                <a:solidFill>
                  <a:srgbClr val="002060"/>
                </a:solidFill>
                <a:latin typeface="Times New Roman" panose="02020603050405020304" pitchFamily="18" charset="0"/>
                <a:cs typeface="Times New Roman" panose="02020603050405020304" pitchFamily="18" charset="0"/>
              </a:rPr>
              <a:t> acts as secondary valencies. These three Cl- ions are ionic hence precipitated 3AgCl. While six NH</a:t>
            </a:r>
            <a:r>
              <a:rPr lang="en-IN" sz="2000" b="1" baseline="-25000" dirty="0">
                <a:solidFill>
                  <a:srgbClr val="002060"/>
                </a:solidFill>
                <a:latin typeface="Times New Roman" panose="02020603050405020304" pitchFamily="18" charset="0"/>
                <a:cs typeface="Times New Roman" panose="02020603050405020304" pitchFamily="18" charset="0"/>
              </a:rPr>
              <a:t>3</a:t>
            </a:r>
            <a:r>
              <a:rPr lang="en-IN" sz="2000" b="1" dirty="0">
                <a:solidFill>
                  <a:srgbClr val="002060"/>
                </a:solidFill>
                <a:latin typeface="Times New Roman" panose="02020603050405020304" pitchFamily="18" charset="0"/>
                <a:cs typeface="Times New Roman" panose="02020603050405020304" pitchFamily="18" charset="0"/>
              </a:rPr>
              <a:t> acts as secondary valencies. Therefore structure of co-ordinate complex is [Co(NH</a:t>
            </a:r>
            <a:r>
              <a:rPr lang="en-IN" sz="2000" b="1" baseline="-25000" dirty="0">
                <a:solidFill>
                  <a:srgbClr val="002060"/>
                </a:solidFill>
                <a:latin typeface="Times New Roman" panose="02020603050405020304" pitchFamily="18" charset="0"/>
                <a:cs typeface="Times New Roman" panose="02020603050405020304" pitchFamily="18" charset="0"/>
              </a:rPr>
              <a:t>3</a:t>
            </a:r>
            <a:r>
              <a:rPr lang="en-IN" sz="2000" b="1" dirty="0">
                <a:solidFill>
                  <a:srgbClr val="002060"/>
                </a:solidFill>
                <a:latin typeface="Times New Roman" panose="02020603050405020304" pitchFamily="18" charset="0"/>
                <a:cs typeface="Times New Roman" panose="02020603050405020304" pitchFamily="18" charset="0"/>
              </a:rPr>
              <a:t>)</a:t>
            </a:r>
            <a:r>
              <a:rPr lang="en-IN" sz="2000" b="1" baseline="-25000" dirty="0">
                <a:solidFill>
                  <a:srgbClr val="002060"/>
                </a:solidFill>
                <a:latin typeface="Times New Roman" panose="02020603050405020304" pitchFamily="18" charset="0"/>
                <a:cs typeface="Times New Roman" panose="02020603050405020304" pitchFamily="18" charset="0"/>
              </a:rPr>
              <a:t>6</a:t>
            </a:r>
            <a:r>
              <a:rPr lang="en-IN" sz="2000" b="1" dirty="0">
                <a:solidFill>
                  <a:srgbClr val="002060"/>
                </a:solidFill>
                <a:latin typeface="Times New Roman" panose="02020603050405020304" pitchFamily="18" charset="0"/>
                <a:cs typeface="Times New Roman" panose="02020603050405020304" pitchFamily="18" charset="0"/>
              </a:rPr>
              <a:t>]Cl</a:t>
            </a:r>
            <a:r>
              <a:rPr lang="en-IN" sz="2000" b="1" baseline="-25000" dirty="0">
                <a:solidFill>
                  <a:srgbClr val="002060"/>
                </a:solidFill>
                <a:latin typeface="Times New Roman" panose="02020603050405020304" pitchFamily="18" charset="0"/>
                <a:cs typeface="Times New Roman" panose="02020603050405020304" pitchFamily="18" charset="0"/>
              </a:rPr>
              <a:t>3</a:t>
            </a:r>
            <a:endParaRPr lang="en-IN" sz="2000" b="1" dirty="0">
              <a:solidFill>
                <a:srgbClr val="002060"/>
              </a:solidFill>
              <a:latin typeface="Times New Roman" panose="02020603050405020304" pitchFamily="18" charset="0"/>
              <a:cs typeface="Times New Roman" panose="02020603050405020304" pitchFamily="18" charset="0"/>
            </a:endParaRPr>
          </a:p>
          <a:p>
            <a:pPr marL="285750" indent="-285750">
              <a:lnSpc>
                <a:spcPct val="200000"/>
              </a:lnSpc>
              <a:buFont typeface="Arial" panose="020B0604020202020204" pitchFamily="34" charset="0"/>
              <a:buChar char="•"/>
              <a:tabLst>
                <a:tab pos="594360" algn="l"/>
              </a:tabLst>
            </a:pPr>
            <a:r>
              <a:rPr lang="en-IN" sz="2000" b="1" dirty="0">
                <a:solidFill>
                  <a:srgbClr val="002060"/>
                </a:solidFill>
                <a:latin typeface="Times New Roman" panose="02020603050405020304" pitchFamily="18" charset="0"/>
                <a:cs typeface="Times New Roman" panose="02020603050405020304" pitchFamily="18" charset="0"/>
              </a:rPr>
              <a:t>Primary valencies represented by dotted line.</a:t>
            </a:r>
          </a:p>
          <a:p>
            <a:pPr marL="285750" indent="-285750">
              <a:lnSpc>
                <a:spcPct val="200000"/>
              </a:lnSpc>
              <a:buFont typeface="Arial" panose="020B0604020202020204" pitchFamily="34" charset="0"/>
              <a:buChar char="•"/>
              <a:tabLst>
                <a:tab pos="594360" algn="l"/>
              </a:tabLst>
            </a:pPr>
            <a:r>
              <a:rPr lang="en-IN" sz="2000" b="1" dirty="0">
                <a:solidFill>
                  <a:srgbClr val="002060"/>
                </a:solidFill>
                <a:latin typeface="Times New Roman" panose="02020603050405020304" pitchFamily="18" charset="0"/>
                <a:cs typeface="Times New Roman" panose="02020603050405020304" pitchFamily="18" charset="0"/>
              </a:rPr>
              <a:t>Secondary valencies represented by solid line with arrow.</a:t>
            </a:r>
          </a:p>
        </p:txBody>
      </p:sp>
      <p:graphicFrame>
        <p:nvGraphicFramePr>
          <p:cNvPr id="14" name="Object 13">
            <a:extLst>
              <a:ext uri="{FF2B5EF4-FFF2-40B4-BE49-F238E27FC236}">
                <a16:creationId xmlns:a16="http://schemas.microsoft.com/office/drawing/2014/main" id="{06EAD8B0-65B6-4097-9E90-7760FBBB29AD}"/>
              </a:ext>
            </a:extLst>
          </p:cNvPr>
          <p:cNvGraphicFramePr>
            <a:graphicFrameLocks noChangeAspect="1"/>
          </p:cNvGraphicFramePr>
          <p:nvPr>
            <p:extLst>
              <p:ext uri="{D42A27DB-BD31-4B8C-83A1-F6EECF244321}">
                <p14:modId xmlns:p14="http://schemas.microsoft.com/office/powerpoint/2010/main" val="658626748"/>
              </p:ext>
            </p:extLst>
          </p:nvPr>
        </p:nvGraphicFramePr>
        <p:xfrm>
          <a:off x="1567771" y="1204230"/>
          <a:ext cx="8505825" cy="1277938"/>
        </p:xfrm>
        <a:graphic>
          <a:graphicData uri="http://schemas.openxmlformats.org/presentationml/2006/ole">
            <mc:AlternateContent xmlns:mc="http://schemas.openxmlformats.org/markup-compatibility/2006">
              <mc:Choice xmlns:v="urn:schemas-microsoft-com:vml" Requires="v">
                <p:oleObj spid="_x0000_s2103" name="Document" r:id="rId4" imgW="8598909" imgH="1298486" progId="Word.Document.12">
                  <p:embed/>
                </p:oleObj>
              </mc:Choice>
              <mc:Fallback>
                <p:oleObj name="Document" r:id="rId4" imgW="8598909" imgH="1298486" progId="Word.Document.12">
                  <p:embed/>
                  <p:pic>
                    <p:nvPicPr>
                      <p:cNvPr id="0" name=""/>
                      <p:cNvPicPr/>
                      <p:nvPr/>
                    </p:nvPicPr>
                    <p:blipFill>
                      <a:blip r:embed="rId5"/>
                      <a:stretch>
                        <a:fillRect/>
                      </a:stretch>
                    </p:blipFill>
                    <p:spPr>
                      <a:xfrm>
                        <a:off x="1567771" y="1204230"/>
                        <a:ext cx="8505825" cy="1277938"/>
                      </a:xfrm>
                      <a:prstGeom prst="rect">
                        <a:avLst/>
                      </a:prstGeom>
                    </p:spPr>
                  </p:pic>
                </p:oleObj>
              </mc:Fallback>
            </mc:AlternateContent>
          </a:graphicData>
        </a:graphic>
      </p:graphicFrame>
      <p:sp>
        <p:nvSpPr>
          <p:cNvPr id="16" name="TextBox 15">
            <a:extLst>
              <a:ext uri="{FF2B5EF4-FFF2-40B4-BE49-F238E27FC236}">
                <a16:creationId xmlns:a16="http://schemas.microsoft.com/office/drawing/2014/main" id="{BD5F342B-A373-41F7-A6A5-4D08775C4591}"/>
              </a:ext>
            </a:extLst>
          </p:cNvPr>
          <p:cNvSpPr txBox="1"/>
          <p:nvPr/>
        </p:nvSpPr>
        <p:spPr>
          <a:xfrm>
            <a:off x="1313771" y="1160231"/>
            <a:ext cx="508000" cy="400110"/>
          </a:xfrm>
          <a:prstGeom prst="rect">
            <a:avLst/>
          </a:prstGeom>
          <a:noFill/>
        </p:spPr>
        <p:txBody>
          <a:bodyPr wrap="square" rtlCol="0">
            <a:spAutoFit/>
          </a:bodyPr>
          <a:lstStyle/>
          <a:p>
            <a:r>
              <a:rPr lang="en-US" sz="2000" b="1" dirty="0">
                <a:solidFill>
                  <a:srgbClr val="002060"/>
                </a:solidFill>
                <a:latin typeface="Times New Roman" panose="02020603050405020304" pitchFamily="18" charset="0"/>
                <a:cs typeface="Times New Roman" panose="02020603050405020304" pitchFamily="18" charset="0"/>
              </a:rPr>
              <a:t>1.</a:t>
            </a:r>
          </a:p>
        </p:txBody>
      </p:sp>
      <p:pic>
        <p:nvPicPr>
          <p:cNvPr id="17" name="Picture 16">
            <a:extLst>
              <a:ext uri="{FF2B5EF4-FFF2-40B4-BE49-F238E27FC236}">
                <a16:creationId xmlns:a16="http://schemas.microsoft.com/office/drawing/2014/main" id="{07DCA6DC-ED99-490D-8A41-73ED170C3D80}"/>
              </a:ext>
            </a:extLst>
          </p:cNvPr>
          <p:cNvPicPr>
            <a:picLocks noChangeAspect="1"/>
          </p:cNvPicPr>
          <p:nvPr/>
        </p:nvPicPr>
        <p:blipFill>
          <a:blip r:embed="rId6">
            <a:duotone>
              <a:prstClr val="black"/>
              <a:srgbClr val="FF0066">
                <a:tint val="45000"/>
                <a:satMod val="400000"/>
              </a:srgbClr>
            </a:duotone>
            <a:extLst>
              <a:ext uri="{BEBA8EAE-BF5A-486C-A8C5-ECC9F3942E4B}">
                <a14:imgProps xmlns:a14="http://schemas.microsoft.com/office/drawing/2010/main">
                  <a14:imgLayer r:embed="rId7">
                    <a14:imgEffect>
                      <a14:saturation sat="400000"/>
                    </a14:imgEffect>
                  </a14:imgLayer>
                </a14:imgProps>
              </a:ext>
            </a:extLst>
          </a:blip>
          <a:stretch>
            <a:fillRect/>
          </a:stretch>
        </p:blipFill>
        <p:spPr>
          <a:xfrm>
            <a:off x="8258205" y="2482168"/>
            <a:ext cx="3164533" cy="2662468"/>
          </a:xfrm>
          <a:prstGeom prst="rect">
            <a:avLst/>
          </a:prstGeom>
        </p:spPr>
      </p:pic>
    </p:spTree>
    <p:extLst>
      <p:ext uri="{BB962C8B-B14F-4D97-AF65-F5344CB8AC3E}">
        <p14:creationId xmlns:p14="http://schemas.microsoft.com/office/powerpoint/2010/main" val="2544694834"/>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1">
                                            <p:txEl>
                                              <p:pRg st="1" end="1"/>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17"/>
                                        </p:tgtEl>
                                        <p:attrNameLst>
                                          <p:attrName>style.visibility</p:attrName>
                                        </p:attrNameLst>
                                      </p:cBhvr>
                                      <p:to>
                                        <p:strVal val="visible"/>
                                      </p:to>
                                    </p:set>
                                    <p:anim calcmode="lin" valueType="num">
                                      <p:cBhvr additive="base">
                                        <p:cTn id="23" dur="500" fill="hold"/>
                                        <p:tgtEl>
                                          <p:spTgt spid="17"/>
                                        </p:tgtEl>
                                        <p:attrNameLst>
                                          <p:attrName>ppt_x</p:attrName>
                                        </p:attrNameLst>
                                      </p:cBhvr>
                                      <p:tavLst>
                                        <p:tav tm="0">
                                          <p:val>
                                            <p:strVal val="#ppt_x"/>
                                          </p:val>
                                        </p:tav>
                                        <p:tav tm="100000">
                                          <p:val>
                                            <p:strVal val="#ppt_x"/>
                                          </p:val>
                                        </p:tav>
                                      </p:tavLst>
                                    </p:anim>
                                    <p:anim calcmode="lin" valueType="num">
                                      <p:cBhvr additive="base">
                                        <p:cTn id="24"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FF00"/>
            </a:gs>
            <a:gs pos="35000">
              <a:schemeClr val="accent1">
                <a:lumMod val="0"/>
                <a:lumOff val="100000"/>
              </a:schemeClr>
            </a:gs>
            <a:gs pos="100000">
              <a:schemeClr val="accent1">
                <a:lumMod val="100000"/>
              </a:schemeClr>
            </a:gs>
          </a:gsLst>
          <a:lin ang="2700000" scaled="1"/>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B88CFB-7B52-4A19-AEBB-AA56215627E8}"/>
              </a:ext>
            </a:extLst>
          </p:cNvPr>
          <p:cNvSpPr>
            <a:spLocks noGrp="1"/>
          </p:cNvSpPr>
          <p:nvPr>
            <p:ph type="title"/>
          </p:nvPr>
        </p:nvSpPr>
        <p:spPr>
          <a:xfrm>
            <a:off x="2067712" y="137885"/>
            <a:ext cx="3092117" cy="529772"/>
          </a:xfrm>
        </p:spPr>
        <p:txBody>
          <a:bodyPr>
            <a:normAutofit/>
          </a:bodyPr>
          <a:lstStyle/>
          <a:p>
            <a:pPr algn="ctr"/>
            <a:r>
              <a:rPr lang="en-IN" sz="2800" b="1" cap="none" dirty="0">
                <a:solidFill>
                  <a:srgbClr val="FF0000"/>
                </a:solidFill>
                <a:latin typeface="Times New Roman" panose="02020603050405020304" pitchFamily="18" charset="0"/>
                <a:cs typeface="Times New Roman" panose="02020603050405020304" pitchFamily="18" charset="0"/>
              </a:rPr>
              <a:t>Conclusions</a:t>
            </a:r>
          </a:p>
        </p:txBody>
      </p:sp>
      <p:sp>
        <p:nvSpPr>
          <p:cNvPr id="11" name="Rectangle 10">
            <a:extLst>
              <a:ext uri="{FF2B5EF4-FFF2-40B4-BE49-F238E27FC236}">
                <a16:creationId xmlns:a16="http://schemas.microsoft.com/office/drawing/2014/main" id="{A1C6E24A-33BD-4FE2-8B0F-998ED2FF688F}"/>
              </a:ext>
            </a:extLst>
          </p:cNvPr>
          <p:cNvSpPr/>
          <p:nvPr/>
        </p:nvSpPr>
        <p:spPr>
          <a:xfrm>
            <a:off x="769262" y="1471891"/>
            <a:ext cx="6798601" cy="4307398"/>
          </a:xfrm>
          <a:prstGeom prst="rect">
            <a:avLst/>
          </a:prstGeom>
        </p:spPr>
        <p:txBody>
          <a:bodyPr wrap="square">
            <a:spAutoFit/>
          </a:bodyPr>
          <a:lstStyle/>
          <a:p>
            <a:pPr marL="285750" indent="-285750">
              <a:lnSpc>
                <a:spcPct val="200000"/>
              </a:lnSpc>
              <a:buFont typeface="Arial" panose="020B0604020202020204" pitchFamily="34" charset="0"/>
              <a:buChar char="•"/>
              <a:tabLst>
                <a:tab pos="594360" algn="l"/>
              </a:tabLst>
            </a:pPr>
            <a:r>
              <a:rPr lang="en-IN" sz="2000" b="1" dirty="0">
                <a:solidFill>
                  <a:srgbClr val="002060"/>
                </a:solidFill>
                <a:latin typeface="Times New Roman" panose="02020603050405020304" pitchFamily="18" charset="0"/>
                <a:cs typeface="Times New Roman" panose="02020603050405020304" pitchFamily="18" charset="0"/>
              </a:rPr>
              <a:t>In the reaction of CoCl</a:t>
            </a:r>
            <a:r>
              <a:rPr lang="en-IN" sz="2000" b="1" baseline="-25000" dirty="0">
                <a:solidFill>
                  <a:srgbClr val="002060"/>
                </a:solidFill>
                <a:latin typeface="Times New Roman" panose="02020603050405020304" pitchFamily="18" charset="0"/>
                <a:cs typeface="Times New Roman" panose="02020603050405020304" pitchFamily="18" charset="0"/>
              </a:rPr>
              <a:t>3</a:t>
            </a:r>
            <a:r>
              <a:rPr lang="en-IN" sz="2000" b="1" dirty="0">
                <a:solidFill>
                  <a:srgbClr val="002060"/>
                </a:solidFill>
                <a:latin typeface="Times New Roman" panose="02020603050405020304" pitchFamily="18" charset="0"/>
                <a:cs typeface="Times New Roman" panose="02020603050405020304" pitchFamily="18" charset="0"/>
              </a:rPr>
              <a:t> and 5 NH</a:t>
            </a:r>
            <a:r>
              <a:rPr lang="en-IN" sz="2000" b="1" baseline="-25000" dirty="0">
                <a:solidFill>
                  <a:srgbClr val="002060"/>
                </a:solidFill>
                <a:latin typeface="Times New Roman" panose="02020603050405020304" pitchFamily="18" charset="0"/>
                <a:cs typeface="Times New Roman" panose="02020603050405020304" pitchFamily="18" charset="0"/>
              </a:rPr>
              <a:t>3</a:t>
            </a:r>
            <a:r>
              <a:rPr lang="en-IN" sz="2000" b="1" dirty="0">
                <a:solidFill>
                  <a:srgbClr val="002060"/>
                </a:solidFill>
                <a:latin typeface="Times New Roman" panose="02020603050405020304" pitchFamily="18" charset="0"/>
                <a:cs typeface="Times New Roman" panose="02020603050405020304" pitchFamily="18" charset="0"/>
              </a:rPr>
              <a:t>, two Cl- ions acts as primary valencies. These two Cl</a:t>
            </a:r>
            <a:r>
              <a:rPr lang="en-IN" sz="2000" b="1" baseline="30000" dirty="0">
                <a:solidFill>
                  <a:srgbClr val="002060"/>
                </a:solidFill>
                <a:latin typeface="Times New Roman" panose="02020603050405020304" pitchFamily="18" charset="0"/>
                <a:cs typeface="Times New Roman" panose="02020603050405020304" pitchFamily="18" charset="0"/>
              </a:rPr>
              <a:t>-</a:t>
            </a:r>
            <a:r>
              <a:rPr lang="en-IN" sz="2000" b="1" dirty="0">
                <a:solidFill>
                  <a:srgbClr val="002060"/>
                </a:solidFill>
                <a:latin typeface="Times New Roman" panose="02020603050405020304" pitchFamily="18" charset="0"/>
                <a:cs typeface="Times New Roman" panose="02020603050405020304" pitchFamily="18" charset="0"/>
              </a:rPr>
              <a:t> ions are ionic hence precipitated 2AgCl. While five NH</a:t>
            </a:r>
            <a:r>
              <a:rPr lang="en-IN" sz="2000" b="1" baseline="-25000" dirty="0">
                <a:solidFill>
                  <a:srgbClr val="002060"/>
                </a:solidFill>
                <a:latin typeface="Times New Roman" panose="02020603050405020304" pitchFamily="18" charset="0"/>
                <a:cs typeface="Times New Roman" panose="02020603050405020304" pitchFamily="18" charset="0"/>
              </a:rPr>
              <a:t>3</a:t>
            </a:r>
            <a:r>
              <a:rPr lang="en-IN" sz="2000" b="1" dirty="0">
                <a:solidFill>
                  <a:srgbClr val="002060"/>
                </a:solidFill>
                <a:latin typeface="Times New Roman" panose="02020603050405020304" pitchFamily="18" charset="0"/>
                <a:cs typeface="Times New Roman" panose="02020603050405020304" pitchFamily="18" charset="0"/>
              </a:rPr>
              <a:t>  and one Cl</a:t>
            </a:r>
            <a:r>
              <a:rPr lang="en-IN" sz="2000" b="1" baseline="30000" dirty="0">
                <a:solidFill>
                  <a:srgbClr val="002060"/>
                </a:solidFill>
                <a:latin typeface="Times New Roman" panose="02020603050405020304" pitchFamily="18" charset="0"/>
                <a:cs typeface="Times New Roman" panose="02020603050405020304" pitchFamily="18" charset="0"/>
              </a:rPr>
              <a:t>-</a:t>
            </a:r>
            <a:r>
              <a:rPr lang="en-IN" sz="2000" b="1" dirty="0">
                <a:solidFill>
                  <a:srgbClr val="002060"/>
                </a:solidFill>
                <a:latin typeface="Times New Roman" panose="02020603050405020304" pitchFamily="18" charset="0"/>
                <a:cs typeface="Times New Roman" panose="02020603050405020304" pitchFamily="18" charset="0"/>
              </a:rPr>
              <a:t> ion acts as secondary valencies. Therefore structure of co-ordinate complex is [</a:t>
            </a:r>
            <a:r>
              <a:rPr lang="en-IN" sz="2000" b="1" dirty="0" err="1">
                <a:solidFill>
                  <a:srgbClr val="002060"/>
                </a:solidFill>
                <a:latin typeface="Times New Roman" panose="02020603050405020304" pitchFamily="18" charset="0"/>
                <a:cs typeface="Times New Roman" panose="02020603050405020304" pitchFamily="18" charset="0"/>
              </a:rPr>
              <a:t>CoCl</a:t>
            </a:r>
            <a:r>
              <a:rPr lang="en-IN" sz="2000" b="1" dirty="0">
                <a:solidFill>
                  <a:srgbClr val="002060"/>
                </a:solidFill>
                <a:latin typeface="Times New Roman" panose="02020603050405020304" pitchFamily="18" charset="0"/>
                <a:cs typeface="Times New Roman" panose="02020603050405020304" pitchFamily="18" charset="0"/>
              </a:rPr>
              <a:t>(NH</a:t>
            </a:r>
            <a:r>
              <a:rPr lang="en-IN" sz="2000" b="1" baseline="-25000" dirty="0">
                <a:solidFill>
                  <a:srgbClr val="002060"/>
                </a:solidFill>
                <a:latin typeface="Times New Roman" panose="02020603050405020304" pitchFamily="18" charset="0"/>
                <a:cs typeface="Times New Roman" panose="02020603050405020304" pitchFamily="18" charset="0"/>
              </a:rPr>
              <a:t>3</a:t>
            </a:r>
            <a:r>
              <a:rPr lang="en-IN" sz="2000" b="1" dirty="0">
                <a:solidFill>
                  <a:srgbClr val="002060"/>
                </a:solidFill>
                <a:latin typeface="Times New Roman" panose="02020603050405020304" pitchFamily="18" charset="0"/>
                <a:cs typeface="Times New Roman" panose="02020603050405020304" pitchFamily="18" charset="0"/>
              </a:rPr>
              <a:t>)</a:t>
            </a:r>
            <a:r>
              <a:rPr lang="en-IN" sz="2000" b="1" baseline="-25000" dirty="0">
                <a:solidFill>
                  <a:srgbClr val="002060"/>
                </a:solidFill>
                <a:latin typeface="Times New Roman" panose="02020603050405020304" pitchFamily="18" charset="0"/>
                <a:cs typeface="Times New Roman" panose="02020603050405020304" pitchFamily="18" charset="0"/>
              </a:rPr>
              <a:t>5</a:t>
            </a:r>
            <a:r>
              <a:rPr lang="en-IN" sz="2000" b="1" dirty="0">
                <a:solidFill>
                  <a:srgbClr val="002060"/>
                </a:solidFill>
                <a:latin typeface="Times New Roman" panose="02020603050405020304" pitchFamily="18" charset="0"/>
                <a:cs typeface="Times New Roman" panose="02020603050405020304" pitchFamily="18" charset="0"/>
              </a:rPr>
              <a:t>]Cl</a:t>
            </a:r>
            <a:r>
              <a:rPr lang="en-IN" sz="2000" b="1" baseline="-25000" dirty="0">
                <a:solidFill>
                  <a:srgbClr val="002060"/>
                </a:solidFill>
                <a:latin typeface="Times New Roman" panose="02020603050405020304" pitchFamily="18" charset="0"/>
                <a:cs typeface="Times New Roman" panose="02020603050405020304" pitchFamily="18" charset="0"/>
              </a:rPr>
              <a:t>2</a:t>
            </a:r>
            <a:r>
              <a:rPr lang="en-IN" sz="2000" b="1" dirty="0">
                <a:solidFill>
                  <a:srgbClr val="002060"/>
                </a:solidFill>
                <a:latin typeface="Times New Roman" panose="02020603050405020304" pitchFamily="18" charset="0"/>
                <a:cs typeface="Times New Roman" panose="02020603050405020304" pitchFamily="18" charset="0"/>
              </a:rPr>
              <a:t> </a:t>
            </a:r>
          </a:p>
          <a:p>
            <a:pPr marL="285750" indent="-285750">
              <a:lnSpc>
                <a:spcPct val="200000"/>
              </a:lnSpc>
              <a:buFont typeface="Arial" panose="020B0604020202020204" pitchFamily="34" charset="0"/>
              <a:buChar char="•"/>
              <a:tabLst>
                <a:tab pos="594360" algn="l"/>
              </a:tabLst>
            </a:pPr>
            <a:r>
              <a:rPr lang="en-IN" sz="2000" b="1" dirty="0">
                <a:solidFill>
                  <a:srgbClr val="002060"/>
                </a:solidFill>
                <a:latin typeface="Times New Roman" panose="02020603050405020304" pitchFamily="18" charset="0"/>
                <a:cs typeface="Times New Roman" panose="02020603050405020304" pitchFamily="18" charset="0"/>
              </a:rPr>
              <a:t>Primary valencies represented by dotted line.</a:t>
            </a:r>
          </a:p>
          <a:p>
            <a:pPr marL="285750" indent="-285750">
              <a:lnSpc>
                <a:spcPct val="200000"/>
              </a:lnSpc>
              <a:buFont typeface="Arial" panose="020B0604020202020204" pitchFamily="34" charset="0"/>
              <a:buChar char="•"/>
              <a:tabLst>
                <a:tab pos="594360" algn="l"/>
              </a:tabLst>
            </a:pPr>
            <a:r>
              <a:rPr lang="en-IN" sz="2000" b="1" dirty="0">
                <a:solidFill>
                  <a:srgbClr val="002060"/>
                </a:solidFill>
                <a:latin typeface="Times New Roman" panose="02020603050405020304" pitchFamily="18" charset="0"/>
                <a:cs typeface="Times New Roman" panose="02020603050405020304" pitchFamily="18" charset="0"/>
              </a:rPr>
              <a:t>Secondary valencies represented by solid line with arrow.</a:t>
            </a:r>
          </a:p>
        </p:txBody>
      </p:sp>
      <p:graphicFrame>
        <p:nvGraphicFramePr>
          <p:cNvPr id="14" name="Object 13">
            <a:extLst>
              <a:ext uri="{FF2B5EF4-FFF2-40B4-BE49-F238E27FC236}">
                <a16:creationId xmlns:a16="http://schemas.microsoft.com/office/drawing/2014/main" id="{06EAD8B0-65B6-4097-9E90-7760FBBB29AD}"/>
              </a:ext>
            </a:extLst>
          </p:cNvPr>
          <p:cNvGraphicFramePr>
            <a:graphicFrameLocks noChangeAspect="1"/>
          </p:cNvGraphicFramePr>
          <p:nvPr>
            <p:extLst>
              <p:ext uri="{D42A27DB-BD31-4B8C-83A1-F6EECF244321}">
                <p14:modId xmlns:p14="http://schemas.microsoft.com/office/powerpoint/2010/main" val="908958845"/>
              </p:ext>
            </p:extLst>
          </p:nvPr>
        </p:nvGraphicFramePr>
        <p:xfrm>
          <a:off x="769262" y="1057021"/>
          <a:ext cx="10247313" cy="1233487"/>
        </p:xfrm>
        <a:graphic>
          <a:graphicData uri="http://schemas.openxmlformats.org/presentationml/2006/ole">
            <mc:AlternateContent xmlns:mc="http://schemas.openxmlformats.org/markup-compatibility/2006">
              <mc:Choice xmlns:v="urn:schemas-microsoft-com:vml" Requires="v">
                <p:oleObj spid="_x0000_s4164" name="Document" r:id="rId4" imgW="10677694" imgH="1296055" progId="Word.Document.12">
                  <p:embed/>
                </p:oleObj>
              </mc:Choice>
              <mc:Fallback>
                <p:oleObj name="Document" r:id="rId4" imgW="10677694" imgH="1296055" progId="Word.Document.12">
                  <p:embed/>
                  <p:pic>
                    <p:nvPicPr>
                      <p:cNvPr id="14" name="Object 13">
                        <a:extLst>
                          <a:ext uri="{FF2B5EF4-FFF2-40B4-BE49-F238E27FC236}">
                            <a16:creationId xmlns:a16="http://schemas.microsoft.com/office/drawing/2014/main" id="{06EAD8B0-65B6-4097-9E90-7760FBBB29AD}"/>
                          </a:ext>
                        </a:extLst>
                      </p:cNvPr>
                      <p:cNvPicPr/>
                      <p:nvPr/>
                    </p:nvPicPr>
                    <p:blipFill>
                      <a:blip r:embed="rId5"/>
                      <a:stretch>
                        <a:fillRect/>
                      </a:stretch>
                    </p:blipFill>
                    <p:spPr>
                      <a:xfrm>
                        <a:off x="769262" y="1057021"/>
                        <a:ext cx="10247313" cy="1233487"/>
                      </a:xfrm>
                      <a:prstGeom prst="rect">
                        <a:avLst/>
                      </a:prstGeom>
                    </p:spPr>
                  </p:pic>
                </p:oleObj>
              </mc:Fallback>
            </mc:AlternateContent>
          </a:graphicData>
        </a:graphic>
      </p:graphicFrame>
      <p:sp>
        <p:nvSpPr>
          <p:cNvPr id="24" name="TextBox 23">
            <a:extLst>
              <a:ext uri="{FF2B5EF4-FFF2-40B4-BE49-F238E27FC236}">
                <a16:creationId xmlns:a16="http://schemas.microsoft.com/office/drawing/2014/main" id="{7DD7C9A0-F1FE-4397-94C5-D10949889945}"/>
              </a:ext>
            </a:extLst>
          </p:cNvPr>
          <p:cNvSpPr txBox="1"/>
          <p:nvPr/>
        </p:nvSpPr>
        <p:spPr>
          <a:xfrm>
            <a:off x="1037198" y="998965"/>
            <a:ext cx="508000" cy="400110"/>
          </a:xfrm>
          <a:prstGeom prst="rect">
            <a:avLst/>
          </a:prstGeom>
          <a:noFill/>
        </p:spPr>
        <p:txBody>
          <a:bodyPr wrap="square" rtlCol="0">
            <a:spAutoFit/>
          </a:bodyPr>
          <a:lstStyle/>
          <a:p>
            <a:r>
              <a:rPr lang="en-US" sz="2000" b="1" dirty="0">
                <a:solidFill>
                  <a:srgbClr val="002060"/>
                </a:solidFill>
                <a:latin typeface="Times New Roman" panose="02020603050405020304" pitchFamily="18" charset="0"/>
                <a:cs typeface="Times New Roman" panose="02020603050405020304" pitchFamily="18" charset="0"/>
              </a:rPr>
              <a:t>2.</a:t>
            </a:r>
          </a:p>
        </p:txBody>
      </p:sp>
      <p:pic>
        <p:nvPicPr>
          <p:cNvPr id="29" name="Picture 28">
            <a:extLst>
              <a:ext uri="{FF2B5EF4-FFF2-40B4-BE49-F238E27FC236}">
                <a16:creationId xmlns:a16="http://schemas.microsoft.com/office/drawing/2014/main" id="{56A2003E-0301-40B9-9E75-E0692E99D6B5}"/>
              </a:ext>
            </a:extLst>
          </p:cNvPr>
          <p:cNvPicPr>
            <a:picLocks noChangeAspect="1"/>
          </p:cNvPicPr>
          <p:nvPr/>
        </p:nvPicPr>
        <p:blipFill>
          <a:blip r:embed="rId6">
            <a:duotone>
              <a:prstClr val="black"/>
              <a:srgbClr val="FFFF00">
                <a:tint val="45000"/>
                <a:satMod val="400000"/>
              </a:srgbClr>
            </a:duotone>
          </a:blip>
          <a:stretch>
            <a:fillRect/>
          </a:stretch>
        </p:blipFill>
        <p:spPr>
          <a:xfrm>
            <a:off x="8224675" y="2290508"/>
            <a:ext cx="3198063" cy="2662468"/>
          </a:xfrm>
          <a:prstGeom prst="rect">
            <a:avLst/>
          </a:prstGeom>
        </p:spPr>
      </p:pic>
    </p:spTree>
    <p:extLst>
      <p:ext uri="{BB962C8B-B14F-4D97-AF65-F5344CB8AC3E}">
        <p14:creationId xmlns:p14="http://schemas.microsoft.com/office/powerpoint/2010/main" val="687214098"/>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1">
                                            <p:txEl>
                                              <p:pRg st="1" end="1"/>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29"/>
                                        </p:tgtEl>
                                        <p:attrNameLst>
                                          <p:attrName>style.visibility</p:attrName>
                                        </p:attrNameLst>
                                      </p:cBhvr>
                                      <p:to>
                                        <p:strVal val="visible"/>
                                      </p:to>
                                    </p:set>
                                    <p:anim calcmode="lin" valueType="num">
                                      <p:cBhvr additive="base">
                                        <p:cTn id="23" dur="500" fill="hold"/>
                                        <p:tgtEl>
                                          <p:spTgt spid="29"/>
                                        </p:tgtEl>
                                        <p:attrNameLst>
                                          <p:attrName>ppt_x</p:attrName>
                                        </p:attrNameLst>
                                      </p:cBhvr>
                                      <p:tavLst>
                                        <p:tav tm="0">
                                          <p:val>
                                            <p:strVal val="#ppt_x"/>
                                          </p:val>
                                        </p:tav>
                                        <p:tav tm="100000">
                                          <p:val>
                                            <p:strVal val="#ppt_x"/>
                                          </p:val>
                                        </p:tav>
                                      </p:tavLst>
                                    </p:anim>
                                    <p:anim calcmode="lin" valueType="num">
                                      <p:cBhvr additive="base">
                                        <p:cTn id="24"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FF00"/>
            </a:gs>
            <a:gs pos="35000">
              <a:schemeClr val="accent1">
                <a:lumMod val="0"/>
                <a:lumOff val="100000"/>
              </a:schemeClr>
            </a:gs>
            <a:gs pos="100000">
              <a:schemeClr val="accent1">
                <a:lumMod val="100000"/>
              </a:schemeClr>
            </a:gs>
          </a:gsLst>
          <a:lin ang="2700000" scaled="1"/>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B88CFB-7B52-4A19-AEBB-AA56215627E8}"/>
              </a:ext>
            </a:extLst>
          </p:cNvPr>
          <p:cNvSpPr>
            <a:spLocks noGrp="1"/>
          </p:cNvSpPr>
          <p:nvPr>
            <p:ph type="title"/>
          </p:nvPr>
        </p:nvSpPr>
        <p:spPr>
          <a:xfrm>
            <a:off x="2067712" y="137885"/>
            <a:ext cx="3092117" cy="529772"/>
          </a:xfrm>
        </p:spPr>
        <p:txBody>
          <a:bodyPr>
            <a:normAutofit/>
          </a:bodyPr>
          <a:lstStyle/>
          <a:p>
            <a:pPr algn="ctr"/>
            <a:r>
              <a:rPr lang="en-IN" sz="2800" b="1" cap="none" dirty="0">
                <a:solidFill>
                  <a:srgbClr val="FF0000"/>
                </a:solidFill>
                <a:latin typeface="Times New Roman" panose="02020603050405020304" pitchFamily="18" charset="0"/>
                <a:cs typeface="Times New Roman" panose="02020603050405020304" pitchFamily="18" charset="0"/>
              </a:rPr>
              <a:t>Conclusions</a:t>
            </a:r>
          </a:p>
        </p:txBody>
      </p:sp>
      <p:sp>
        <p:nvSpPr>
          <p:cNvPr id="11" name="Rectangle 10">
            <a:extLst>
              <a:ext uri="{FF2B5EF4-FFF2-40B4-BE49-F238E27FC236}">
                <a16:creationId xmlns:a16="http://schemas.microsoft.com/office/drawing/2014/main" id="{A1C6E24A-33BD-4FE2-8B0F-998ED2FF688F}"/>
              </a:ext>
            </a:extLst>
          </p:cNvPr>
          <p:cNvSpPr/>
          <p:nvPr/>
        </p:nvSpPr>
        <p:spPr>
          <a:xfrm>
            <a:off x="769262" y="1868947"/>
            <a:ext cx="6738443" cy="4307398"/>
          </a:xfrm>
          <a:prstGeom prst="rect">
            <a:avLst/>
          </a:prstGeom>
        </p:spPr>
        <p:txBody>
          <a:bodyPr wrap="square">
            <a:spAutoFit/>
          </a:bodyPr>
          <a:lstStyle/>
          <a:p>
            <a:pPr marL="285750" indent="-285750">
              <a:lnSpc>
                <a:spcPct val="200000"/>
              </a:lnSpc>
              <a:buFont typeface="Arial" panose="020B0604020202020204" pitchFamily="34" charset="0"/>
              <a:buChar char="•"/>
              <a:tabLst>
                <a:tab pos="594360" algn="l"/>
              </a:tabLst>
            </a:pPr>
            <a:r>
              <a:rPr lang="en-IN" sz="2000" b="1" dirty="0">
                <a:solidFill>
                  <a:srgbClr val="002060"/>
                </a:solidFill>
                <a:latin typeface="Times New Roman" panose="02020603050405020304" pitchFamily="18" charset="0"/>
                <a:cs typeface="Times New Roman" panose="02020603050405020304" pitchFamily="18" charset="0"/>
              </a:rPr>
              <a:t>In the reaction of CoCl</a:t>
            </a:r>
            <a:r>
              <a:rPr lang="en-IN" sz="2000" b="1" baseline="-25000" dirty="0">
                <a:solidFill>
                  <a:srgbClr val="002060"/>
                </a:solidFill>
                <a:latin typeface="Times New Roman" panose="02020603050405020304" pitchFamily="18" charset="0"/>
                <a:cs typeface="Times New Roman" panose="02020603050405020304" pitchFamily="18" charset="0"/>
              </a:rPr>
              <a:t>3</a:t>
            </a:r>
            <a:r>
              <a:rPr lang="en-IN" sz="2000" b="1" dirty="0">
                <a:solidFill>
                  <a:srgbClr val="002060"/>
                </a:solidFill>
                <a:latin typeface="Times New Roman" panose="02020603050405020304" pitchFamily="18" charset="0"/>
                <a:cs typeface="Times New Roman" panose="02020603050405020304" pitchFamily="18" charset="0"/>
              </a:rPr>
              <a:t> and 4 NH</a:t>
            </a:r>
            <a:r>
              <a:rPr lang="en-IN" sz="2000" b="1" baseline="-25000" dirty="0">
                <a:solidFill>
                  <a:srgbClr val="002060"/>
                </a:solidFill>
                <a:latin typeface="Times New Roman" panose="02020603050405020304" pitchFamily="18" charset="0"/>
                <a:cs typeface="Times New Roman" panose="02020603050405020304" pitchFamily="18" charset="0"/>
              </a:rPr>
              <a:t>3 </a:t>
            </a:r>
            <a:r>
              <a:rPr lang="en-IN" sz="2000" b="1" dirty="0">
                <a:solidFill>
                  <a:srgbClr val="002060"/>
                </a:solidFill>
                <a:latin typeface="Times New Roman" panose="02020603050405020304" pitchFamily="18" charset="0"/>
                <a:cs typeface="Times New Roman" panose="02020603050405020304" pitchFamily="18" charset="0"/>
              </a:rPr>
              <a:t>, one Cl</a:t>
            </a:r>
            <a:r>
              <a:rPr lang="en-IN" sz="2000" b="1" baseline="30000" dirty="0">
                <a:solidFill>
                  <a:srgbClr val="002060"/>
                </a:solidFill>
                <a:latin typeface="Times New Roman" panose="02020603050405020304" pitchFamily="18" charset="0"/>
                <a:cs typeface="Times New Roman" panose="02020603050405020304" pitchFamily="18" charset="0"/>
              </a:rPr>
              <a:t>-</a:t>
            </a:r>
            <a:r>
              <a:rPr lang="en-IN" sz="2000" b="1" dirty="0">
                <a:solidFill>
                  <a:srgbClr val="002060"/>
                </a:solidFill>
                <a:latin typeface="Times New Roman" panose="02020603050405020304" pitchFamily="18" charset="0"/>
                <a:cs typeface="Times New Roman" panose="02020603050405020304" pitchFamily="18" charset="0"/>
              </a:rPr>
              <a:t> ions acts as primary valency. This one Cl</a:t>
            </a:r>
            <a:r>
              <a:rPr lang="en-IN" sz="2000" b="1" baseline="30000" dirty="0">
                <a:solidFill>
                  <a:srgbClr val="002060"/>
                </a:solidFill>
                <a:latin typeface="Times New Roman" panose="02020603050405020304" pitchFamily="18" charset="0"/>
                <a:cs typeface="Times New Roman" panose="02020603050405020304" pitchFamily="18" charset="0"/>
              </a:rPr>
              <a:t>- </a:t>
            </a:r>
            <a:r>
              <a:rPr lang="en-IN" sz="2000" b="1" dirty="0">
                <a:solidFill>
                  <a:srgbClr val="002060"/>
                </a:solidFill>
                <a:latin typeface="Times New Roman" panose="02020603050405020304" pitchFamily="18" charset="0"/>
                <a:cs typeface="Times New Roman" panose="02020603050405020304" pitchFamily="18" charset="0"/>
              </a:rPr>
              <a:t>ion is ionic hence precipitated AgCl. While four NH</a:t>
            </a:r>
            <a:r>
              <a:rPr lang="en-IN" sz="2000" b="1" baseline="-25000" dirty="0">
                <a:solidFill>
                  <a:srgbClr val="002060"/>
                </a:solidFill>
                <a:latin typeface="Times New Roman" panose="02020603050405020304" pitchFamily="18" charset="0"/>
                <a:cs typeface="Times New Roman" panose="02020603050405020304" pitchFamily="18" charset="0"/>
              </a:rPr>
              <a:t>3  </a:t>
            </a:r>
            <a:r>
              <a:rPr lang="en-IN" sz="2000" b="1" dirty="0">
                <a:solidFill>
                  <a:srgbClr val="002060"/>
                </a:solidFill>
                <a:latin typeface="Times New Roman" panose="02020603050405020304" pitchFamily="18" charset="0"/>
                <a:cs typeface="Times New Roman" panose="02020603050405020304" pitchFamily="18" charset="0"/>
              </a:rPr>
              <a:t>and two Cl</a:t>
            </a:r>
            <a:r>
              <a:rPr lang="en-IN" sz="2000" b="1" baseline="30000" dirty="0">
                <a:solidFill>
                  <a:srgbClr val="002060"/>
                </a:solidFill>
                <a:latin typeface="Times New Roman" panose="02020603050405020304" pitchFamily="18" charset="0"/>
                <a:cs typeface="Times New Roman" panose="02020603050405020304" pitchFamily="18" charset="0"/>
              </a:rPr>
              <a:t>-</a:t>
            </a:r>
            <a:r>
              <a:rPr lang="en-IN" sz="2000" b="1" dirty="0">
                <a:solidFill>
                  <a:srgbClr val="002060"/>
                </a:solidFill>
                <a:latin typeface="Times New Roman" panose="02020603050405020304" pitchFamily="18" charset="0"/>
                <a:cs typeface="Times New Roman" panose="02020603050405020304" pitchFamily="18" charset="0"/>
              </a:rPr>
              <a:t> ion acts as secondary valencies. Therefore structure of co-ordinate complex is [CoCl</a:t>
            </a:r>
            <a:r>
              <a:rPr lang="en-IN" sz="2000" b="1" baseline="-25000" dirty="0">
                <a:solidFill>
                  <a:srgbClr val="002060"/>
                </a:solidFill>
                <a:latin typeface="Times New Roman" panose="02020603050405020304" pitchFamily="18" charset="0"/>
                <a:cs typeface="Times New Roman" panose="02020603050405020304" pitchFamily="18" charset="0"/>
              </a:rPr>
              <a:t>2</a:t>
            </a:r>
            <a:r>
              <a:rPr lang="en-IN" sz="2000" b="1" dirty="0">
                <a:solidFill>
                  <a:srgbClr val="002060"/>
                </a:solidFill>
                <a:latin typeface="Times New Roman" panose="02020603050405020304" pitchFamily="18" charset="0"/>
                <a:cs typeface="Times New Roman" panose="02020603050405020304" pitchFamily="18" charset="0"/>
              </a:rPr>
              <a:t>(NH</a:t>
            </a:r>
            <a:r>
              <a:rPr lang="en-IN" sz="2000" b="1" baseline="-25000" dirty="0">
                <a:solidFill>
                  <a:srgbClr val="002060"/>
                </a:solidFill>
                <a:latin typeface="Times New Roman" panose="02020603050405020304" pitchFamily="18" charset="0"/>
                <a:cs typeface="Times New Roman" panose="02020603050405020304" pitchFamily="18" charset="0"/>
              </a:rPr>
              <a:t>3</a:t>
            </a:r>
            <a:r>
              <a:rPr lang="en-IN" sz="2000" b="1" dirty="0">
                <a:solidFill>
                  <a:srgbClr val="002060"/>
                </a:solidFill>
                <a:latin typeface="Times New Roman" panose="02020603050405020304" pitchFamily="18" charset="0"/>
                <a:cs typeface="Times New Roman" panose="02020603050405020304" pitchFamily="18" charset="0"/>
              </a:rPr>
              <a:t>)</a:t>
            </a:r>
            <a:r>
              <a:rPr lang="en-IN" sz="2000" b="1" baseline="-25000" dirty="0">
                <a:solidFill>
                  <a:srgbClr val="002060"/>
                </a:solidFill>
                <a:latin typeface="Times New Roman" panose="02020603050405020304" pitchFamily="18" charset="0"/>
                <a:cs typeface="Times New Roman" panose="02020603050405020304" pitchFamily="18" charset="0"/>
              </a:rPr>
              <a:t>4</a:t>
            </a:r>
            <a:r>
              <a:rPr lang="en-IN" sz="2000" b="1" dirty="0">
                <a:solidFill>
                  <a:srgbClr val="002060"/>
                </a:solidFill>
                <a:latin typeface="Times New Roman" panose="02020603050405020304" pitchFamily="18" charset="0"/>
                <a:cs typeface="Times New Roman" panose="02020603050405020304" pitchFamily="18" charset="0"/>
              </a:rPr>
              <a:t>]Cl</a:t>
            </a:r>
          </a:p>
          <a:p>
            <a:pPr marL="285750" indent="-285750">
              <a:lnSpc>
                <a:spcPct val="200000"/>
              </a:lnSpc>
              <a:buFont typeface="Arial" panose="020B0604020202020204" pitchFamily="34" charset="0"/>
              <a:buChar char="•"/>
              <a:tabLst>
                <a:tab pos="594360" algn="l"/>
              </a:tabLst>
            </a:pPr>
            <a:r>
              <a:rPr lang="en-IN" sz="2000" b="1" dirty="0">
                <a:solidFill>
                  <a:srgbClr val="002060"/>
                </a:solidFill>
                <a:latin typeface="Times New Roman" panose="02020603050405020304" pitchFamily="18" charset="0"/>
                <a:cs typeface="Times New Roman" panose="02020603050405020304" pitchFamily="18" charset="0"/>
              </a:rPr>
              <a:t>Primary valencies represented by dotted line.</a:t>
            </a:r>
          </a:p>
          <a:p>
            <a:pPr marL="285750" indent="-285750">
              <a:lnSpc>
                <a:spcPct val="200000"/>
              </a:lnSpc>
              <a:buFont typeface="Arial" panose="020B0604020202020204" pitchFamily="34" charset="0"/>
              <a:buChar char="•"/>
              <a:tabLst>
                <a:tab pos="594360" algn="l"/>
              </a:tabLst>
            </a:pPr>
            <a:r>
              <a:rPr lang="en-IN" sz="2000" b="1" dirty="0">
                <a:solidFill>
                  <a:srgbClr val="002060"/>
                </a:solidFill>
                <a:latin typeface="Times New Roman" panose="02020603050405020304" pitchFamily="18" charset="0"/>
                <a:cs typeface="Times New Roman" panose="02020603050405020304" pitchFamily="18" charset="0"/>
              </a:rPr>
              <a:t>Secondary valencies represented by solid line with arrow.</a:t>
            </a:r>
          </a:p>
        </p:txBody>
      </p:sp>
      <p:graphicFrame>
        <p:nvGraphicFramePr>
          <p:cNvPr id="14" name="Object 13">
            <a:extLst>
              <a:ext uri="{FF2B5EF4-FFF2-40B4-BE49-F238E27FC236}">
                <a16:creationId xmlns:a16="http://schemas.microsoft.com/office/drawing/2014/main" id="{06EAD8B0-65B6-4097-9E90-7760FBBB29AD}"/>
              </a:ext>
            </a:extLst>
          </p:cNvPr>
          <p:cNvGraphicFramePr>
            <a:graphicFrameLocks noChangeAspect="1"/>
          </p:cNvGraphicFramePr>
          <p:nvPr>
            <p:extLst>
              <p:ext uri="{D42A27DB-BD31-4B8C-83A1-F6EECF244321}">
                <p14:modId xmlns:p14="http://schemas.microsoft.com/office/powerpoint/2010/main" val="2786694228"/>
              </p:ext>
            </p:extLst>
          </p:nvPr>
        </p:nvGraphicFramePr>
        <p:xfrm>
          <a:off x="809177" y="1136540"/>
          <a:ext cx="10086975" cy="1219200"/>
        </p:xfrm>
        <a:graphic>
          <a:graphicData uri="http://schemas.openxmlformats.org/presentationml/2006/ole">
            <mc:AlternateContent xmlns:mc="http://schemas.openxmlformats.org/markup-compatibility/2006">
              <mc:Choice xmlns:v="urn:schemas-microsoft-com:vml" Requires="v">
                <p:oleObj spid="_x0000_s5175" name="Document" r:id="rId5" imgW="10677694" imgH="1300382" progId="Word.Document.12">
                  <p:embed/>
                </p:oleObj>
              </mc:Choice>
              <mc:Fallback>
                <p:oleObj name="Document" r:id="rId5" imgW="10677694" imgH="1300382" progId="Word.Document.12">
                  <p:embed/>
                  <p:pic>
                    <p:nvPicPr>
                      <p:cNvPr id="14" name="Object 13">
                        <a:extLst>
                          <a:ext uri="{FF2B5EF4-FFF2-40B4-BE49-F238E27FC236}">
                            <a16:creationId xmlns:a16="http://schemas.microsoft.com/office/drawing/2014/main" id="{06EAD8B0-65B6-4097-9E90-7760FBBB29AD}"/>
                          </a:ext>
                        </a:extLst>
                      </p:cNvPr>
                      <p:cNvPicPr/>
                      <p:nvPr/>
                    </p:nvPicPr>
                    <p:blipFill>
                      <a:blip r:embed="rId6"/>
                      <a:stretch>
                        <a:fillRect/>
                      </a:stretch>
                    </p:blipFill>
                    <p:spPr>
                      <a:xfrm>
                        <a:off x="809177" y="1136540"/>
                        <a:ext cx="10086975" cy="1219200"/>
                      </a:xfrm>
                      <a:prstGeom prst="rect">
                        <a:avLst/>
                      </a:prstGeom>
                    </p:spPr>
                  </p:pic>
                </p:oleObj>
              </mc:Fallback>
            </mc:AlternateContent>
          </a:graphicData>
        </a:graphic>
      </p:graphicFrame>
      <p:sp>
        <p:nvSpPr>
          <p:cNvPr id="4" name="TextBox 3">
            <a:extLst>
              <a:ext uri="{FF2B5EF4-FFF2-40B4-BE49-F238E27FC236}">
                <a16:creationId xmlns:a16="http://schemas.microsoft.com/office/drawing/2014/main" id="{A9AAD574-BE33-4E07-9341-622DE9B8E54A}"/>
              </a:ext>
            </a:extLst>
          </p:cNvPr>
          <p:cNvSpPr txBox="1"/>
          <p:nvPr/>
        </p:nvSpPr>
        <p:spPr>
          <a:xfrm>
            <a:off x="1041848" y="1071781"/>
            <a:ext cx="508000" cy="400110"/>
          </a:xfrm>
          <a:prstGeom prst="rect">
            <a:avLst/>
          </a:prstGeom>
          <a:noFill/>
        </p:spPr>
        <p:txBody>
          <a:bodyPr wrap="square" rtlCol="0">
            <a:spAutoFit/>
          </a:bodyPr>
          <a:lstStyle/>
          <a:p>
            <a:r>
              <a:rPr lang="en-US" sz="2000" b="1" dirty="0">
                <a:solidFill>
                  <a:srgbClr val="002060"/>
                </a:solidFill>
                <a:latin typeface="Times New Roman" panose="02020603050405020304" pitchFamily="18" charset="0"/>
                <a:cs typeface="Times New Roman" panose="02020603050405020304" pitchFamily="18" charset="0"/>
              </a:rPr>
              <a:t>3.</a:t>
            </a:r>
          </a:p>
        </p:txBody>
      </p:sp>
      <p:pic>
        <p:nvPicPr>
          <p:cNvPr id="5" name="Picture 4">
            <a:extLst>
              <a:ext uri="{FF2B5EF4-FFF2-40B4-BE49-F238E27FC236}">
                <a16:creationId xmlns:a16="http://schemas.microsoft.com/office/drawing/2014/main" id="{E0554B3E-EAE4-49C8-9C12-5A921AFEC7B0}"/>
              </a:ext>
            </a:extLst>
          </p:cNvPr>
          <p:cNvPicPr>
            <a:picLocks noChangeAspect="1"/>
          </p:cNvPicPr>
          <p:nvPr/>
        </p:nvPicPr>
        <p:blipFill>
          <a:blip r:embed="rId7">
            <a:duotone>
              <a:prstClr val="black"/>
              <a:srgbClr val="00B0F0">
                <a:tint val="45000"/>
                <a:satMod val="400000"/>
              </a:srgbClr>
            </a:duotone>
          </a:blip>
          <a:stretch>
            <a:fillRect/>
          </a:stretch>
        </p:blipFill>
        <p:spPr>
          <a:xfrm>
            <a:off x="8184760" y="2355740"/>
            <a:ext cx="3198063" cy="2662468"/>
          </a:xfrm>
          <a:prstGeom prst="rect">
            <a:avLst/>
          </a:prstGeom>
        </p:spPr>
      </p:pic>
    </p:spTree>
    <p:extLst>
      <p:ext uri="{BB962C8B-B14F-4D97-AF65-F5344CB8AC3E}">
        <p14:creationId xmlns:p14="http://schemas.microsoft.com/office/powerpoint/2010/main" val="2968520975"/>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FF00"/>
            </a:gs>
            <a:gs pos="35000">
              <a:schemeClr val="accent1">
                <a:lumMod val="0"/>
                <a:lumOff val="100000"/>
              </a:schemeClr>
            </a:gs>
            <a:gs pos="100000">
              <a:schemeClr val="accent1">
                <a:lumMod val="100000"/>
              </a:schemeClr>
            </a:gs>
          </a:gsLst>
          <a:lin ang="2700000" scaled="1"/>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B88CFB-7B52-4A19-AEBB-AA56215627E8}"/>
              </a:ext>
            </a:extLst>
          </p:cNvPr>
          <p:cNvSpPr>
            <a:spLocks noGrp="1"/>
          </p:cNvSpPr>
          <p:nvPr>
            <p:ph type="title"/>
          </p:nvPr>
        </p:nvSpPr>
        <p:spPr>
          <a:xfrm>
            <a:off x="2067712" y="137885"/>
            <a:ext cx="3092117" cy="529772"/>
          </a:xfrm>
        </p:spPr>
        <p:txBody>
          <a:bodyPr>
            <a:normAutofit/>
          </a:bodyPr>
          <a:lstStyle/>
          <a:p>
            <a:pPr algn="ctr"/>
            <a:r>
              <a:rPr lang="en-IN" sz="2800" b="1" cap="none" dirty="0">
                <a:solidFill>
                  <a:srgbClr val="FF0000"/>
                </a:solidFill>
                <a:latin typeface="Times New Roman" panose="02020603050405020304" pitchFamily="18" charset="0"/>
                <a:cs typeface="Times New Roman" panose="02020603050405020304" pitchFamily="18" charset="0"/>
              </a:rPr>
              <a:t>Conclusions</a:t>
            </a:r>
          </a:p>
        </p:txBody>
      </p:sp>
      <p:sp>
        <p:nvSpPr>
          <p:cNvPr id="11" name="Rectangle 10">
            <a:extLst>
              <a:ext uri="{FF2B5EF4-FFF2-40B4-BE49-F238E27FC236}">
                <a16:creationId xmlns:a16="http://schemas.microsoft.com/office/drawing/2014/main" id="{A1C6E24A-33BD-4FE2-8B0F-998ED2FF688F}"/>
              </a:ext>
            </a:extLst>
          </p:cNvPr>
          <p:cNvSpPr/>
          <p:nvPr/>
        </p:nvSpPr>
        <p:spPr>
          <a:xfrm>
            <a:off x="855889" y="1234763"/>
            <a:ext cx="6618509" cy="5538504"/>
          </a:xfrm>
          <a:prstGeom prst="rect">
            <a:avLst/>
          </a:prstGeom>
        </p:spPr>
        <p:txBody>
          <a:bodyPr wrap="square">
            <a:spAutoFit/>
          </a:bodyPr>
          <a:lstStyle/>
          <a:p>
            <a:pPr marL="285750" indent="-285750">
              <a:lnSpc>
                <a:spcPct val="200000"/>
              </a:lnSpc>
              <a:buFont typeface="Arial" panose="020B0604020202020204" pitchFamily="34" charset="0"/>
              <a:buChar char="•"/>
              <a:tabLst>
                <a:tab pos="594360" algn="l"/>
              </a:tabLst>
            </a:pPr>
            <a:r>
              <a:rPr lang="en-IN" sz="2000" b="1" dirty="0">
                <a:solidFill>
                  <a:srgbClr val="002060"/>
                </a:solidFill>
                <a:latin typeface="Times New Roman" panose="02020603050405020304" pitchFamily="18" charset="0"/>
                <a:cs typeface="Times New Roman" panose="02020603050405020304" pitchFamily="18" charset="0"/>
              </a:rPr>
              <a:t>In the reaction of CoCl</a:t>
            </a:r>
            <a:r>
              <a:rPr lang="en-IN" sz="2000" b="1" baseline="-25000" dirty="0">
                <a:solidFill>
                  <a:srgbClr val="002060"/>
                </a:solidFill>
                <a:latin typeface="Times New Roman" panose="02020603050405020304" pitchFamily="18" charset="0"/>
                <a:cs typeface="Times New Roman" panose="02020603050405020304" pitchFamily="18" charset="0"/>
              </a:rPr>
              <a:t>3</a:t>
            </a:r>
            <a:r>
              <a:rPr lang="en-IN" sz="2000" b="1" dirty="0">
                <a:solidFill>
                  <a:srgbClr val="002060"/>
                </a:solidFill>
                <a:latin typeface="Times New Roman" panose="02020603050405020304" pitchFamily="18" charset="0"/>
                <a:cs typeface="Times New Roman" panose="02020603050405020304" pitchFamily="18" charset="0"/>
              </a:rPr>
              <a:t> and 3 NH</a:t>
            </a:r>
            <a:r>
              <a:rPr lang="en-IN" sz="2000" b="1" baseline="-25000" dirty="0">
                <a:solidFill>
                  <a:srgbClr val="002060"/>
                </a:solidFill>
                <a:latin typeface="Times New Roman" panose="02020603050405020304" pitchFamily="18" charset="0"/>
                <a:cs typeface="Times New Roman" panose="02020603050405020304" pitchFamily="18" charset="0"/>
              </a:rPr>
              <a:t>3 </a:t>
            </a:r>
            <a:r>
              <a:rPr lang="en-IN" sz="2000" b="1" dirty="0">
                <a:solidFill>
                  <a:srgbClr val="002060"/>
                </a:solidFill>
                <a:latin typeface="Times New Roman" panose="02020603050405020304" pitchFamily="18" charset="0"/>
                <a:cs typeface="Times New Roman" panose="02020603050405020304" pitchFamily="18" charset="0"/>
              </a:rPr>
              <a:t>, three Cl</a:t>
            </a:r>
            <a:r>
              <a:rPr lang="en-IN" sz="2000" b="1" baseline="30000" dirty="0">
                <a:solidFill>
                  <a:srgbClr val="002060"/>
                </a:solidFill>
                <a:latin typeface="Times New Roman" panose="02020603050405020304" pitchFamily="18" charset="0"/>
                <a:cs typeface="Times New Roman" panose="02020603050405020304" pitchFamily="18" charset="0"/>
              </a:rPr>
              <a:t>- </a:t>
            </a:r>
            <a:r>
              <a:rPr lang="en-IN" sz="2000" b="1" dirty="0">
                <a:solidFill>
                  <a:srgbClr val="002060"/>
                </a:solidFill>
                <a:latin typeface="Times New Roman" panose="02020603050405020304" pitchFamily="18" charset="0"/>
                <a:cs typeface="Times New Roman" panose="02020603050405020304" pitchFamily="18" charset="0"/>
              </a:rPr>
              <a:t> ions do not acts as primary valency. Due to absence of Cl</a:t>
            </a:r>
            <a:r>
              <a:rPr lang="en-IN" sz="2000" b="1" baseline="30000" dirty="0">
                <a:solidFill>
                  <a:srgbClr val="002060"/>
                </a:solidFill>
                <a:latin typeface="Times New Roman" panose="02020603050405020304" pitchFamily="18" charset="0"/>
                <a:cs typeface="Times New Roman" panose="02020603050405020304" pitchFamily="18" charset="0"/>
              </a:rPr>
              <a:t>- </a:t>
            </a:r>
            <a:r>
              <a:rPr lang="en-IN" sz="2000" b="1" dirty="0">
                <a:solidFill>
                  <a:srgbClr val="002060"/>
                </a:solidFill>
                <a:latin typeface="Times New Roman" panose="02020603050405020304" pitchFamily="18" charset="0"/>
                <a:cs typeface="Times New Roman" panose="02020603050405020304" pitchFamily="18" charset="0"/>
              </a:rPr>
              <a:t> ion as primary valency Cl</a:t>
            </a:r>
            <a:r>
              <a:rPr lang="en-IN" sz="2000" b="1" baseline="30000" dirty="0">
                <a:solidFill>
                  <a:srgbClr val="002060"/>
                </a:solidFill>
                <a:latin typeface="Times New Roman" panose="02020603050405020304" pitchFamily="18" charset="0"/>
                <a:cs typeface="Times New Roman" panose="02020603050405020304" pitchFamily="18" charset="0"/>
              </a:rPr>
              <a:t>- </a:t>
            </a:r>
            <a:r>
              <a:rPr lang="en-IN" sz="2000" b="1" dirty="0">
                <a:solidFill>
                  <a:srgbClr val="002060"/>
                </a:solidFill>
                <a:latin typeface="Times New Roman" panose="02020603050405020304" pitchFamily="18" charset="0"/>
                <a:cs typeface="Times New Roman" panose="02020603050405020304" pitchFamily="18" charset="0"/>
              </a:rPr>
              <a:t>is not ionic hence AgCl precipitate is not obtained. So that three NH</a:t>
            </a:r>
            <a:r>
              <a:rPr lang="en-IN" sz="2000" b="1" baseline="-25000" dirty="0">
                <a:solidFill>
                  <a:srgbClr val="002060"/>
                </a:solidFill>
                <a:latin typeface="Times New Roman" panose="02020603050405020304" pitchFamily="18" charset="0"/>
                <a:cs typeface="Times New Roman" panose="02020603050405020304" pitchFamily="18" charset="0"/>
              </a:rPr>
              <a:t>3 </a:t>
            </a:r>
            <a:r>
              <a:rPr lang="en-IN" sz="2000" b="1" dirty="0">
                <a:solidFill>
                  <a:srgbClr val="002060"/>
                </a:solidFill>
                <a:latin typeface="Times New Roman" panose="02020603050405020304" pitchFamily="18" charset="0"/>
                <a:cs typeface="Times New Roman" panose="02020603050405020304" pitchFamily="18" charset="0"/>
              </a:rPr>
              <a:t>and three Cl</a:t>
            </a:r>
            <a:r>
              <a:rPr lang="en-IN" sz="2000" b="1" baseline="30000" dirty="0">
                <a:solidFill>
                  <a:srgbClr val="002060"/>
                </a:solidFill>
                <a:latin typeface="Times New Roman" panose="02020603050405020304" pitchFamily="18" charset="0"/>
                <a:cs typeface="Times New Roman" panose="02020603050405020304" pitchFamily="18" charset="0"/>
              </a:rPr>
              <a:t>- </a:t>
            </a:r>
            <a:r>
              <a:rPr lang="en-IN" sz="2000" b="1" dirty="0">
                <a:solidFill>
                  <a:srgbClr val="002060"/>
                </a:solidFill>
                <a:latin typeface="Times New Roman" panose="02020603050405020304" pitchFamily="18" charset="0"/>
                <a:cs typeface="Times New Roman" panose="02020603050405020304" pitchFamily="18" charset="0"/>
              </a:rPr>
              <a:t> ion acts as secondary valencies. Therefore structure of co-ordinate complex is [CoCl</a:t>
            </a:r>
            <a:r>
              <a:rPr lang="en-IN" sz="2000" b="1" baseline="-25000" dirty="0">
                <a:solidFill>
                  <a:srgbClr val="002060"/>
                </a:solidFill>
                <a:latin typeface="Times New Roman" panose="02020603050405020304" pitchFamily="18" charset="0"/>
                <a:cs typeface="Times New Roman" panose="02020603050405020304" pitchFamily="18" charset="0"/>
              </a:rPr>
              <a:t>3 </a:t>
            </a:r>
            <a:r>
              <a:rPr lang="en-IN" sz="2000" b="1" dirty="0">
                <a:solidFill>
                  <a:srgbClr val="002060"/>
                </a:solidFill>
                <a:latin typeface="Times New Roman" panose="02020603050405020304" pitchFamily="18" charset="0"/>
                <a:cs typeface="Times New Roman" panose="02020603050405020304" pitchFamily="18" charset="0"/>
              </a:rPr>
              <a:t>(NH</a:t>
            </a:r>
            <a:r>
              <a:rPr lang="en-IN" sz="2000" b="1" baseline="-25000" dirty="0">
                <a:solidFill>
                  <a:srgbClr val="002060"/>
                </a:solidFill>
                <a:latin typeface="Times New Roman" panose="02020603050405020304" pitchFamily="18" charset="0"/>
                <a:cs typeface="Times New Roman" panose="02020603050405020304" pitchFamily="18" charset="0"/>
              </a:rPr>
              <a:t>3</a:t>
            </a:r>
            <a:r>
              <a:rPr lang="en-IN" sz="2000" b="1" dirty="0">
                <a:solidFill>
                  <a:srgbClr val="002060"/>
                </a:solidFill>
                <a:latin typeface="Times New Roman" panose="02020603050405020304" pitchFamily="18" charset="0"/>
                <a:cs typeface="Times New Roman" panose="02020603050405020304" pitchFamily="18" charset="0"/>
              </a:rPr>
              <a:t>)</a:t>
            </a:r>
            <a:r>
              <a:rPr lang="en-IN" sz="2000" b="1" baseline="-25000" dirty="0">
                <a:solidFill>
                  <a:srgbClr val="002060"/>
                </a:solidFill>
                <a:latin typeface="Times New Roman" panose="02020603050405020304" pitchFamily="18" charset="0"/>
                <a:cs typeface="Times New Roman" panose="02020603050405020304" pitchFamily="18" charset="0"/>
              </a:rPr>
              <a:t>3</a:t>
            </a:r>
            <a:r>
              <a:rPr lang="en-IN" sz="2000" b="1" dirty="0">
                <a:solidFill>
                  <a:srgbClr val="002060"/>
                </a:solidFill>
                <a:latin typeface="Times New Roman" panose="02020603050405020304" pitchFamily="18" charset="0"/>
                <a:cs typeface="Times New Roman" panose="02020603050405020304" pitchFamily="18" charset="0"/>
              </a:rPr>
              <a:t>]  </a:t>
            </a:r>
          </a:p>
          <a:p>
            <a:pPr marL="285750" indent="-285750">
              <a:lnSpc>
                <a:spcPct val="200000"/>
              </a:lnSpc>
              <a:buFont typeface="Arial" panose="020B0604020202020204" pitchFamily="34" charset="0"/>
              <a:buChar char="•"/>
              <a:tabLst>
                <a:tab pos="594360" algn="l"/>
              </a:tabLst>
            </a:pPr>
            <a:r>
              <a:rPr lang="en-IN" sz="2000" b="1" dirty="0">
                <a:solidFill>
                  <a:srgbClr val="002060"/>
                </a:solidFill>
                <a:latin typeface="Times New Roman" panose="02020603050405020304" pitchFamily="18" charset="0"/>
                <a:cs typeface="Times New Roman" panose="02020603050405020304" pitchFamily="18" charset="0"/>
              </a:rPr>
              <a:t>Primary valencies represented by dotted line.</a:t>
            </a:r>
          </a:p>
          <a:p>
            <a:pPr marL="285750" indent="-285750">
              <a:lnSpc>
                <a:spcPct val="200000"/>
              </a:lnSpc>
              <a:buFont typeface="Arial" panose="020B0604020202020204" pitchFamily="34" charset="0"/>
              <a:buChar char="•"/>
              <a:tabLst>
                <a:tab pos="594360" algn="l"/>
              </a:tabLst>
            </a:pPr>
            <a:r>
              <a:rPr lang="en-IN" sz="2000" b="1" dirty="0">
                <a:solidFill>
                  <a:srgbClr val="002060"/>
                </a:solidFill>
                <a:latin typeface="Times New Roman" panose="02020603050405020304" pitchFamily="18" charset="0"/>
                <a:cs typeface="Times New Roman" panose="02020603050405020304" pitchFamily="18" charset="0"/>
              </a:rPr>
              <a:t>Secondary valencies represented by solid line with arrow.</a:t>
            </a:r>
          </a:p>
        </p:txBody>
      </p:sp>
      <p:graphicFrame>
        <p:nvGraphicFramePr>
          <p:cNvPr id="14" name="Object 13">
            <a:extLst>
              <a:ext uri="{FF2B5EF4-FFF2-40B4-BE49-F238E27FC236}">
                <a16:creationId xmlns:a16="http://schemas.microsoft.com/office/drawing/2014/main" id="{06EAD8B0-65B6-4097-9E90-7760FBBB29AD}"/>
              </a:ext>
            </a:extLst>
          </p:cNvPr>
          <p:cNvGraphicFramePr>
            <a:graphicFrameLocks noChangeAspect="1"/>
          </p:cNvGraphicFramePr>
          <p:nvPr>
            <p:extLst>
              <p:ext uri="{D42A27DB-BD31-4B8C-83A1-F6EECF244321}">
                <p14:modId xmlns:p14="http://schemas.microsoft.com/office/powerpoint/2010/main" val="3521626465"/>
              </p:ext>
            </p:extLst>
          </p:nvPr>
        </p:nvGraphicFramePr>
        <p:xfrm>
          <a:off x="1407886" y="928801"/>
          <a:ext cx="9928225" cy="1204912"/>
        </p:xfrm>
        <a:graphic>
          <a:graphicData uri="http://schemas.openxmlformats.org/presentationml/2006/ole">
            <mc:AlternateContent xmlns:mc="http://schemas.openxmlformats.org/markup-compatibility/2006">
              <mc:Choice xmlns:v="urn:schemas-microsoft-com:vml" Requires="v">
                <p:oleObj spid="_x0000_s6197" name="Document" r:id="rId5" imgW="10677694" imgH="1302184" progId="Word.Document.12">
                  <p:embed/>
                </p:oleObj>
              </mc:Choice>
              <mc:Fallback>
                <p:oleObj name="Document" r:id="rId5" imgW="10677694" imgH="1302184" progId="Word.Document.12">
                  <p:embed/>
                  <p:pic>
                    <p:nvPicPr>
                      <p:cNvPr id="14" name="Object 13">
                        <a:extLst>
                          <a:ext uri="{FF2B5EF4-FFF2-40B4-BE49-F238E27FC236}">
                            <a16:creationId xmlns:a16="http://schemas.microsoft.com/office/drawing/2014/main" id="{06EAD8B0-65B6-4097-9E90-7760FBBB29AD}"/>
                          </a:ext>
                        </a:extLst>
                      </p:cNvPr>
                      <p:cNvPicPr/>
                      <p:nvPr/>
                    </p:nvPicPr>
                    <p:blipFill>
                      <a:blip r:embed="rId6"/>
                      <a:stretch>
                        <a:fillRect/>
                      </a:stretch>
                    </p:blipFill>
                    <p:spPr>
                      <a:xfrm>
                        <a:off x="1407886" y="928801"/>
                        <a:ext cx="9928225" cy="1204912"/>
                      </a:xfrm>
                      <a:prstGeom prst="rect">
                        <a:avLst/>
                      </a:prstGeom>
                    </p:spPr>
                  </p:pic>
                </p:oleObj>
              </mc:Fallback>
            </mc:AlternateContent>
          </a:graphicData>
        </a:graphic>
      </p:graphicFrame>
      <p:sp>
        <p:nvSpPr>
          <p:cNvPr id="5" name="TextBox 4">
            <a:extLst>
              <a:ext uri="{FF2B5EF4-FFF2-40B4-BE49-F238E27FC236}">
                <a16:creationId xmlns:a16="http://schemas.microsoft.com/office/drawing/2014/main" id="{D93F6B4E-4DC5-4173-BE3F-485703661B85}"/>
              </a:ext>
            </a:extLst>
          </p:cNvPr>
          <p:cNvSpPr txBox="1"/>
          <p:nvPr/>
        </p:nvSpPr>
        <p:spPr>
          <a:xfrm>
            <a:off x="1559712" y="870003"/>
            <a:ext cx="508000" cy="400110"/>
          </a:xfrm>
          <a:prstGeom prst="rect">
            <a:avLst/>
          </a:prstGeom>
          <a:noFill/>
        </p:spPr>
        <p:txBody>
          <a:bodyPr wrap="square" rtlCol="0">
            <a:spAutoFit/>
          </a:bodyPr>
          <a:lstStyle/>
          <a:p>
            <a:r>
              <a:rPr lang="en-US" sz="2000" b="1" dirty="0">
                <a:solidFill>
                  <a:srgbClr val="002060"/>
                </a:solidFill>
                <a:latin typeface="Times New Roman" panose="02020603050405020304" pitchFamily="18" charset="0"/>
                <a:cs typeface="Times New Roman" panose="02020603050405020304" pitchFamily="18" charset="0"/>
              </a:rPr>
              <a:t>4.</a:t>
            </a:r>
          </a:p>
        </p:txBody>
      </p:sp>
      <p:pic>
        <p:nvPicPr>
          <p:cNvPr id="6" name="Picture 5">
            <a:extLst>
              <a:ext uri="{FF2B5EF4-FFF2-40B4-BE49-F238E27FC236}">
                <a16:creationId xmlns:a16="http://schemas.microsoft.com/office/drawing/2014/main" id="{CEB001B9-D405-4413-B2C0-AA60B31DC379}"/>
              </a:ext>
            </a:extLst>
          </p:cNvPr>
          <p:cNvPicPr>
            <a:picLocks noChangeAspect="1"/>
          </p:cNvPicPr>
          <p:nvPr/>
        </p:nvPicPr>
        <p:blipFill>
          <a:blip r:embed="rId7">
            <a:duotone>
              <a:prstClr val="black"/>
              <a:srgbClr val="FF0066">
                <a:tint val="45000"/>
                <a:satMod val="400000"/>
              </a:srgbClr>
            </a:duotone>
          </a:blip>
          <a:stretch>
            <a:fillRect/>
          </a:stretch>
        </p:blipFill>
        <p:spPr>
          <a:xfrm>
            <a:off x="8138048" y="2133713"/>
            <a:ext cx="3198063" cy="2662468"/>
          </a:xfrm>
          <a:prstGeom prst="rect">
            <a:avLst/>
          </a:prstGeom>
        </p:spPr>
      </p:pic>
    </p:spTree>
    <p:extLst>
      <p:ext uri="{BB962C8B-B14F-4D97-AF65-F5344CB8AC3E}">
        <p14:creationId xmlns:p14="http://schemas.microsoft.com/office/powerpoint/2010/main" val="2023178433"/>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E03DB0E-0E1C-42A2-8BE7-10688D959DF5}"/>
              </a:ext>
            </a:extLst>
          </p:cNvPr>
          <p:cNvSpPr/>
          <p:nvPr/>
        </p:nvSpPr>
        <p:spPr>
          <a:xfrm>
            <a:off x="942474" y="1032336"/>
            <a:ext cx="10728158" cy="1938992"/>
          </a:xfrm>
          <a:prstGeom prst="rect">
            <a:avLst/>
          </a:prstGeom>
        </p:spPr>
        <p:txBody>
          <a:bodyPr wrap="square">
            <a:spAutoFit/>
          </a:bodyPr>
          <a:lstStyle/>
          <a:p>
            <a:r>
              <a:rPr lang="en-IN" sz="2000" b="1" dirty="0">
                <a:solidFill>
                  <a:srgbClr val="FF0000"/>
                </a:solidFill>
                <a:latin typeface="Times New Roman" panose="02020603050405020304" pitchFamily="18" charset="0"/>
                <a:cs typeface="Times New Roman" panose="02020603050405020304" pitchFamily="18" charset="0"/>
              </a:rPr>
              <a:t>Explain: [CoCl</a:t>
            </a:r>
            <a:r>
              <a:rPr lang="en-IN" sz="2000" b="1" baseline="-25000" dirty="0">
                <a:solidFill>
                  <a:srgbClr val="FF0000"/>
                </a:solidFill>
                <a:latin typeface="Times New Roman" panose="02020603050405020304" pitchFamily="18" charset="0"/>
                <a:cs typeface="Times New Roman" panose="02020603050405020304" pitchFamily="18" charset="0"/>
              </a:rPr>
              <a:t>3</a:t>
            </a:r>
            <a:r>
              <a:rPr lang="en-IN" sz="2000" b="1" dirty="0">
                <a:solidFill>
                  <a:srgbClr val="FF0000"/>
                </a:solidFill>
                <a:latin typeface="Times New Roman" panose="02020603050405020304" pitchFamily="18" charset="0"/>
                <a:cs typeface="Times New Roman" panose="02020603050405020304" pitchFamily="18" charset="0"/>
              </a:rPr>
              <a:t>(NH</a:t>
            </a:r>
            <a:r>
              <a:rPr lang="en-IN" sz="2000" b="1" baseline="-25000" dirty="0">
                <a:solidFill>
                  <a:srgbClr val="FF0000"/>
                </a:solidFill>
                <a:latin typeface="Times New Roman" panose="02020603050405020304" pitchFamily="18" charset="0"/>
                <a:cs typeface="Times New Roman" panose="02020603050405020304" pitchFamily="18" charset="0"/>
              </a:rPr>
              <a:t>3</a:t>
            </a:r>
            <a:r>
              <a:rPr lang="en-IN" sz="2000" b="1" dirty="0">
                <a:solidFill>
                  <a:srgbClr val="FF0000"/>
                </a:solidFill>
                <a:latin typeface="Times New Roman" panose="02020603050405020304" pitchFamily="18" charset="0"/>
                <a:cs typeface="Times New Roman" panose="02020603050405020304" pitchFamily="18" charset="0"/>
              </a:rPr>
              <a:t>)</a:t>
            </a:r>
            <a:r>
              <a:rPr lang="en-IN" sz="2000" b="1" baseline="-25000" dirty="0">
                <a:solidFill>
                  <a:srgbClr val="FF0000"/>
                </a:solidFill>
                <a:latin typeface="Times New Roman" panose="02020603050405020304" pitchFamily="18" charset="0"/>
                <a:cs typeface="Times New Roman" panose="02020603050405020304" pitchFamily="18" charset="0"/>
              </a:rPr>
              <a:t>3</a:t>
            </a:r>
            <a:r>
              <a:rPr lang="en-IN" sz="2000" b="1" dirty="0">
                <a:solidFill>
                  <a:srgbClr val="FF0000"/>
                </a:solidFill>
                <a:latin typeface="Times New Roman" panose="02020603050405020304" pitchFamily="18" charset="0"/>
                <a:cs typeface="Times New Roman" panose="02020603050405020304" pitchFamily="18" charset="0"/>
              </a:rPr>
              <a:t>] is non-electrolyte while [CoCl</a:t>
            </a:r>
            <a:r>
              <a:rPr lang="en-IN" sz="2000" b="1" baseline="-25000" dirty="0">
                <a:solidFill>
                  <a:srgbClr val="FF0000"/>
                </a:solidFill>
                <a:latin typeface="Times New Roman" panose="02020603050405020304" pitchFamily="18" charset="0"/>
                <a:cs typeface="Times New Roman" panose="02020603050405020304" pitchFamily="18" charset="0"/>
              </a:rPr>
              <a:t>2</a:t>
            </a:r>
            <a:r>
              <a:rPr lang="en-IN" sz="2000" b="1" dirty="0">
                <a:solidFill>
                  <a:srgbClr val="FF0000"/>
                </a:solidFill>
                <a:latin typeface="Times New Roman" panose="02020603050405020304" pitchFamily="18" charset="0"/>
                <a:cs typeface="Times New Roman" panose="02020603050405020304" pitchFamily="18" charset="0"/>
              </a:rPr>
              <a:t>(NH</a:t>
            </a:r>
            <a:r>
              <a:rPr lang="en-IN" sz="2000" b="1" baseline="-25000" dirty="0">
                <a:solidFill>
                  <a:srgbClr val="FF0000"/>
                </a:solidFill>
                <a:latin typeface="Times New Roman" panose="02020603050405020304" pitchFamily="18" charset="0"/>
                <a:cs typeface="Times New Roman" panose="02020603050405020304" pitchFamily="18" charset="0"/>
              </a:rPr>
              <a:t>3</a:t>
            </a:r>
            <a:r>
              <a:rPr lang="en-IN" sz="2000" b="1" dirty="0">
                <a:solidFill>
                  <a:srgbClr val="FF0000"/>
                </a:solidFill>
                <a:latin typeface="Times New Roman" panose="02020603050405020304" pitchFamily="18" charset="0"/>
                <a:cs typeface="Times New Roman" panose="02020603050405020304" pitchFamily="18" charset="0"/>
              </a:rPr>
              <a:t>)</a:t>
            </a:r>
            <a:r>
              <a:rPr lang="en-IN" sz="2000" b="1" baseline="-25000" dirty="0">
                <a:solidFill>
                  <a:srgbClr val="FF0000"/>
                </a:solidFill>
                <a:latin typeface="Times New Roman" panose="02020603050405020304" pitchFamily="18" charset="0"/>
                <a:cs typeface="Times New Roman" panose="02020603050405020304" pitchFamily="18" charset="0"/>
              </a:rPr>
              <a:t>4</a:t>
            </a:r>
            <a:r>
              <a:rPr lang="en-IN" sz="2000" b="1" dirty="0">
                <a:solidFill>
                  <a:srgbClr val="FF0000"/>
                </a:solidFill>
                <a:latin typeface="Times New Roman" panose="02020603050405020304" pitchFamily="18" charset="0"/>
                <a:cs typeface="Times New Roman" panose="02020603050405020304" pitchFamily="18" charset="0"/>
              </a:rPr>
              <a:t>]Cl is electrolyte- </a:t>
            </a:r>
          </a:p>
          <a:p>
            <a:r>
              <a:rPr lang="en-IN" sz="2000" b="1" dirty="0">
                <a:solidFill>
                  <a:srgbClr val="FF0000"/>
                </a:solidFill>
                <a:latin typeface="Times New Roman" panose="02020603050405020304" pitchFamily="18" charset="0"/>
                <a:cs typeface="Times New Roman" panose="02020603050405020304" pitchFamily="18" charset="0"/>
              </a:rPr>
              <a:t>Answer:</a:t>
            </a:r>
            <a:r>
              <a:rPr lang="en-IN" sz="2000" b="1" dirty="0">
                <a:solidFill>
                  <a:srgbClr val="002060"/>
                </a:solidFill>
                <a:latin typeface="Times New Roman" panose="02020603050405020304" pitchFamily="18" charset="0"/>
                <a:cs typeface="Times New Roman" panose="02020603050405020304" pitchFamily="18" charset="0"/>
              </a:rPr>
              <a:t> [CoCl</a:t>
            </a:r>
            <a:r>
              <a:rPr lang="en-IN" sz="2000" b="1" baseline="-25000" dirty="0">
                <a:solidFill>
                  <a:srgbClr val="002060"/>
                </a:solidFill>
                <a:latin typeface="Times New Roman" panose="02020603050405020304" pitchFamily="18" charset="0"/>
                <a:cs typeface="Times New Roman" panose="02020603050405020304" pitchFamily="18" charset="0"/>
              </a:rPr>
              <a:t>3</a:t>
            </a:r>
            <a:r>
              <a:rPr lang="en-IN" sz="2000" b="1" dirty="0">
                <a:solidFill>
                  <a:srgbClr val="002060"/>
                </a:solidFill>
                <a:latin typeface="Times New Roman" panose="02020603050405020304" pitchFamily="18" charset="0"/>
                <a:cs typeface="Times New Roman" panose="02020603050405020304" pitchFamily="18" charset="0"/>
              </a:rPr>
              <a:t>(NH</a:t>
            </a:r>
            <a:r>
              <a:rPr lang="en-IN" sz="2000" b="1" baseline="-25000" dirty="0">
                <a:solidFill>
                  <a:srgbClr val="002060"/>
                </a:solidFill>
                <a:latin typeface="Times New Roman" panose="02020603050405020304" pitchFamily="18" charset="0"/>
                <a:cs typeface="Times New Roman" panose="02020603050405020304" pitchFamily="18" charset="0"/>
              </a:rPr>
              <a:t>3</a:t>
            </a:r>
            <a:r>
              <a:rPr lang="en-IN" sz="2000" b="1" dirty="0">
                <a:solidFill>
                  <a:srgbClr val="002060"/>
                </a:solidFill>
                <a:latin typeface="Times New Roman" panose="02020603050405020304" pitchFamily="18" charset="0"/>
                <a:cs typeface="Times New Roman" panose="02020603050405020304" pitchFamily="18" charset="0"/>
              </a:rPr>
              <a:t>)</a:t>
            </a:r>
            <a:r>
              <a:rPr lang="en-IN" sz="2000" b="1" baseline="-25000" dirty="0">
                <a:solidFill>
                  <a:srgbClr val="002060"/>
                </a:solidFill>
                <a:latin typeface="Times New Roman" panose="02020603050405020304" pitchFamily="18" charset="0"/>
                <a:cs typeface="Times New Roman" panose="02020603050405020304" pitchFamily="18" charset="0"/>
              </a:rPr>
              <a:t>3</a:t>
            </a:r>
            <a:r>
              <a:rPr lang="en-IN" sz="2000" b="1" dirty="0">
                <a:solidFill>
                  <a:srgbClr val="002060"/>
                </a:solidFill>
                <a:latin typeface="Times New Roman" panose="02020603050405020304" pitchFamily="18" charset="0"/>
                <a:cs typeface="Times New Roman" panose="02020603050405020304" pitchFamily="18" charset="0"/>
              </a:rPr>
              <a:t>] is non-electrolyte because [CoCl</a:t>
            </a:r>
            <a:r>
              <a:rPr lang="en-IN" sz="2000" b="1" baseline="-25000" dirty="0">
                <a:solidFill>
                  <a:srgbClr val="002060"/>
                </a:solidFill>
                <a:latin typeface="Times New Roman" panose="02020603050405020304" pitchFamily="18" charset="0"/>
                <a:cs typeface="Times New Roman" panose="02020603050405020304" pitchFamily="18" charset="0"/>
              </a:rPr>
              <a:t>3</a:t>
            </a:r>
            <a:r>
              <a:rPr lang="en-IN" sz="2000" b="1" dirty="0">
                <a:solidFill>
                  <a:srgbClr val="002060"/>
                </a:solidFill>
                <a:latin typeface="Times New Roman" panose="02020603050405020304" pitchFamily="18" charset="0"/>
                <a:cs typeface="Times New Roman" panose="02020603050405020304" pitchFamily="18" charset="0"/>
              </a:rPr>
              <a:t>(NH</a:t>
            </a:r>
            <a:r>
              <a:rPr lang="en-IN" sz="2000" b="1" baseline="-25000" dirty="0">
                <a:solidFill>
                  <a:srgbClr val="002060"/>
                </a:solidFill>
                <a:latin typeface="Times New Roman" panose="02020603050405020304" pitchFamily="18" charset="0"/>
                <a:cs typeface="Times New Roman" panose="02020603050405020304" pitchFamily="18" charset="0"/>
              </a:rPr>
              <a:t>3</a:t>
            </a:r>
            <a:r>
              <a:rPr lang="en-IN" sz="2000" b="1" dirty="0">
                <a:solidFill>
                  <a:srgbClr val="002060"/>
                </a:solidFill>
                <a:latin typeface="Times New Roman" panose="02020603050405020304" pitchFamily="18" charset="0"/>
                <a:cs typeface="Times New Roman" panose="02020603050405020304" pitchFamily="18" charset="0"/>
              </a:rPr>
              <a:t>)</a:t>
            </a:r>
            <a:r>
              <a:rPr lang="en-IN" sz="2000" b="1" baseline="-25000" dirty="0">
                <a:solidFill>
                  <a:srgbClr val="002060"/>
                </a:solidFill>
                <a:latin typeface="Times New Roman" panose="02020603050405020304" pitchFamily="18" charset="0"/>
                <a:cs typeface="Times New Roman" panose="02020603050405020304" pitchFamily="18" charset="0"/>
              </a:rPr>
              <a:t>3</a:t>
            </a:r>
            <a:r>
              <a:rPr lang="en-IN" sz="2000" b="1" dirty="0">
                <a:solidFill>
                  <a:srgbClr val="002060"/>
                </a:solidFill>
                <a:latin typeface="Times New Roman" panose="02020603050405020304" pitchFamily="18" charset="0"/>
                <a:cs typeface="Times New Roman" panose="02020603050405020304" pitchFamily="18" charset="0"/>
              </a:rPr>
              <a:t>] co-ordinate complex/compound is non-ionic (neutral) complex which will not ionize in solution hence it is non-electrolyte. </a:t>
            </a:r>
          </a:p>
          <a:p>
            <a:r>
              <a:rPr lang="en-IN" sz="2000" b="1" dirty="0">
                <a:solidFill>
                  <a:srgbClr val="002060"/>
                </a:solidFill>
                <a:latin typeface="Times New Roman" panose="02020603050405020304" pitchFamily="18" charset="0"/>
                <a:cs typeface="Times New Roman" panose="02020603050405020304" pitchFamily="18" charset="0"/>
              </a:rPr>
              <a:t>While [CoCl</a:t>
            </a:r>
            <a:r>
              <a:rPr lang="en-IN" sz="2000" b="1" baseline="-25000" dirty="0">
                <a:solidFill>
                  <a:srgbClr val="002060"/>
                </a:solidFill>
                <a:latin typeface="Times New Roman" panose="02020603050405020304" pitchFamily="18" charset="0"/>
                <a:cs typeface="Times New Roman" panose="02020603050405020304" pitchFamily="18" charset="0"/>
              </a:rPr>
              <a:t>2</a:t>
            </a:r>
            <a:r>
              <a:rPr lang="en-IN" sz="2000" b="1" dirty="0">
                <a:solidFill>
                  <a:srgbClr val="002060"/>
                </a:solidFill>
                <a:latin typeface="Times New Roman" panose="02020603050405020304" pitchFamily="18" charset="0"/>
                <a:cs typeface="Times New Roman" panose="02020603050405020304" pitchFamily="18" charset="0"/>
              </a:rPr>
              <a:t>(NH</a:t>
            </a:r>
            <a:r>
              <a:rPr lang="en-IN" sz="2000" b="1" baseline="-25000" dirty="0">
                <a:solidFill>
                  <a:srgbClr val="002060"/>
                </a:solidFill>
                <a:latin typeface="Times New Roman" panose="02020603050405020304" pitchFamily="18" charset="0"/>
                <a:cs typeface="Times New Roman" panose="02020603050405020304" pitchFamily="18" charset="0"/>
              </a:rPr>
              <a:t>3</a:t>
            </a:r>
            <a:r>
              <a:rPr lang="en-IN" sz="2000" b="1" dirty="0">
                <a:solidFill>
                  <a:srgbClr val="002060"/>
                </a:solidFill>
                <a:latin typeface="Times New Roman" panose="02020603050405020304" pitchFamily="18" charset="0"/>
                <a:cs typeface="Times New Roman" panose="02020603050405020304" pitchFamily="18" charset="0"/>
              </a:rPr>
              <a:t>)</a:t>
            </a:r>
            <a:r>
              <a:rPr lang="en-IN" sz="2000" b="1" baseline="-25000" dirty="0">
                <a:solidFill>
                  <a:srgbClr val="002060"/>
                </a:solidFill>
                <a:latin typeface="Times New Roman" panose="02020603050405020304" pitchFamily="18" charset="0"/>
                <a:cs typeface="Times New Roman" panose="02020603050405020304" pitchFamily="18" charset="0"/>
              </a:rPr>
              <a:t>4</a:t>
            </a:r>
            <a:r>
              <a:rPr lang="en-IN" sz="2000" b="1" dirty="0">
                <a:solidFill>
                  <a:srgbClr val="002060"/>
                </a:solidFill>
                <a:latin typeface="Times New Roman" panose="02020603050405020304" pitchFamily="18" charset="0"/>
                <a:cs typeface="Times New Roman" panose="02020603050405020304" pitchFamily="18" charset="0"/>
              </a:rPr>
              <a:t>]Cl is electrolyte because it ionize in water gives cationic complex ion [CoCl</a:t>
            </a:r>
            <a:r>
              <a:rPr lang="en-IN" sz="2000" b="1" baseline="-25000" dirty="0">
                <a:solidFill>
                  <a:srgbClr val="002060"/>
                </a:solidFill>
                <a:latin typeface="Times New Roman" panose="02020603050405020304" pitchFamily="18" charset="0"/>
                <a:cs typeface="Times New Roman" panose="02020603050405020304" pitchFamily="18" charset="0"/>
              </a:rPr>
              <a:t>2</a:t>
            </a:r>
            <a:r>
              <a:rPr lang="en-IN" sz="2000" b="1" dirty="0">
                <a:solidFill>
                  <a:srgbClr val="002060"/>
                </a:solidFill>
                <a:latin typeface="Times New Roman" panose="02020603050405020304" pitchFamily="18" charset="0"/>
                <a:cs typeface="Times New Roman" panose="02020603050405020304" pitchFamily="18" charset="0"/>
              </a:rPr>
              <a:t>(NH</a:t>
            </a:r>
            <a:r>
              <a:rPr lang="en-IN" sz="2000" b="1" baseline="-25000" dirty="0">
                <a:solidFill>
                  <a:srgbClr val="002060"/>
                </a:solidFill>
                <a:latin typeface="Times New Roman" panose="02020603050405020304" pitchFamily="18" charset="0"/>
                <a:cs typeface="Times New Roman" panose="02020603050405020304" pitchFamily="18" charset="0"/>
              </a:rPr>
              <a:t>3</a:t>
            </a:r>
            <a:r>
              <a:rPr lang="en-IN" sz="2000" b="1" dirty="0">
                <a:solidFill>
                  <a:srgbClr val="002060"/>
                </a:solidFill>
                <a:latin typeface="Times New Roman" panose="02020603050405020304" pitchFamily="18" charset="0"/>
                <a:cs typeface="Times New Roman" panose="02020603050405020304" pitchFamily="18" charset="0"/>
              </a:rPr>
              <a:t>)</a:t>
            </a:r>
            <a:r>
              <a:rPr lang="en-IN" sz="2000" b="1" baseline="-25000" dirty="0">
                <a:solidFill>
                  <a:srgbClr val="002060"/>
                </a:solidFill>
                <a:latin typeface="Times New Roman" panose="02020603050405020304" pitchFamily="18" charset="0"/>
                <a:cs typeface="Times New Roman" panose="02020603050405020304" pitchFamily="18" charset="0"/>
              </a:rPr>
              <a:t>4</a:t>
            </a:r>
            <a:r>
              <a:rPr lang="en-IN" sz="2000" b="1" dirty="0">
                <a:solidFill>
                  <a:srgbClr val="002060"/>
                </a:solidFill>
                <a:latin typeface="Times New Roman" panose="02020603050405020304" pitchFamily="18" charset="0"/>
                <a:cs typeface="Times New Roman" panose="02020603050405020304" pitchFamily="18" charset="0"/>
              </a:rPr>
              <a:t>]</a:t>
            </a:r>
            <a:r>
              <a:rPr lang="en-IN" sz="2000" b="1" baseline="30000" dirty="0">
                <a:solidFill>
                  <a:srgbClr val="002060"/>
                </a:solidFill>
                <a:latin typeface="Times New Roman" panose="02020603050405020304" pitchFamily="18" charset="0"/>
                <a:cs typeface="Times New Roman" panose="02020603050405020304" pitchFamily="18" charset="0"/>
              </a:rPr>
              <a:t>+</a:t>
            </a:r>
            <a:r>
              <a:rPr lang="en-IN" sz="2000" b="1" dirty="0">
                <a:solidFill>
                  <a:srgbClr val="002060"/>
                </a:solidFill>
                <a:latin typeface="Times New Roman" panose="02020603050405020304" pitchFamily="18" charset="0"/>
                <a:cs typeface="Times New Roman" panose="02020603050405020304" pitchFamily="18" charset="0"/>
              </a:rPr>
              <a:t> and one Cl</a:t>
            </a:r>
            <a:r>
              <a:rPr lang="en-IN" sz="2000" b="1" baseline="30000" dirty="0">
                <a:solidFill>
                  <a:srgbClr val="002060"/>
                </a:solidFill>
                <a:latin typeface="Times New Roman" panose="02020603050405020304" pitchFamily="18" charset="0"/>
                <a:cs typeface="Times New Roman" panose="02020603050405020304" pitchFamily="18" charset="0"/>
              </a:rPr>
              <a:t>-</a:t>
            </a:r>
            <a:r>
              <a:rPr lang="en-IN" sz="2000" b="1" dirty="0">
                <a:solidFill>
                  <a:srgbClr val="002060"/>
                </a:solidFill>
                <a:latin typeface="Times New Roman" panose="02020603050405020304" pitchFamily="18" charset="0"/>
                <a:cs typeface="Times New Roman" panose="02020603050405020304" pitchFamily="18" charset="0"/>
              </a:rPr>
              <a:t> anion hence it is electrolyte. The ionization reaction is represented as</a:t>
            </a:r>
          </a:p>
          <a:p>
            <a:r>
              <a:rPr lang="en-IN" sz="2000" b="1" dirty="0">
                <a:solidFill>
                  <a:srgbClr val="002060"/>
                </a:solidFill>
                <a:latin typeface="Times New Roman" panose="02020603050405020304" pitchFamily="18" charset="0"/>
                <a:cs typeface="Times New Roman" panose="02020603050405020304" pitchFamily="18" charset="0"/>
              </a:rPr>
              <a:t>[CoCl</a:t>
            </a:r>
            <a:r>
              <a:rPr lang="en-IN" sz="2000" b="1" baseline="-25000" dirty="0">
                <a:solidFill>
                  <a:srgbClr val="002060"/>
                </a:solidFill>
                <a:latin typeface="Times New Roman" panose="02020603050405020304" pitchFamily="18" charset="0"/>
                <a:cs typeface="Times New Roman" panose="02020603050405020304" pitchFamily="18" charset="0"/>
              </a:rPr>
              <a:t>2</a:t>
            </a:r>
            <a:r>
              <a:rPr lang="en-IN" sz="2000" b="1" dirty="0">
                <a:solidFill>
                  <a:srgbClr val="002060"/>
                </a:solidFill>
                <a:latin typeface="Times New Roman" panose="02020603050405020304" pitchFamily="18" charset="0"/>
                <a:cs typeface="Times New Roman" panose="02020603050405020304" pitchFamily="18" charset="0"/>
              </a:rPr>
              <a:t>(NH</a:t>
            </a:r>
            <a:r>
              <a:rPr lang="en-IN" sz="2000" b="1" baseline="-25000" dirty="0">
                <a:solidFill>
                  <a:srgbClr val="002060"/>
                </a:solidFill>
                <a:latin typeface="Times New Roman" panose="02020603050405020304" pitchFamily="18" charset="0"/>
                <a:cs typeface="Times New Roman" panose="02020603050405020304" pitchFamily="18" charset="0"/>
              </a:rPr>
              <a:t>3</a:t>
            </a:r>
            <a:r>
              <a:rPr lang="en-IN" sz="2000" b="1" dirty="0">
                <a:solidFill>
                  <a:srgbClr val="002060"/>
                </a:solidFill>
                <a:latin typeface="Times New Roman" panose="02020603050405020304" pitchFamily="18" charset="0"/>
                <a:cs typeface="Times New Roman" panose="02020603050405020304" pitchFamily="18" charset="0"/>
              </a:rPr>
              <a:t>)</a:t>
            </a:r>
            <a:r>
              <a:rPr lang="en-IN" sz="2000" b="1" baseline="-25000" dirty="0">
                <a:solidFill>
                  <a:srgbClr val="002060"/>
                </a:solidFill>
                <a:latin typeface="Times New Roman" panose="02020603050405020304" pitchFamily="18" charset="0"/>
                <a:cs typeface="Times New Roman" panose="02020603050405020304" pitchFamily="18" charset="0"/>
              </a:rPr>
              <a:t>4</a:t>
            </a:r>
            <a:r>
              <a:rPr lang="en-IN" sz="2000" b="1" dirty="0">
                <a:solidFill>
                  <a:srgbClr val="002060"/>
                </a:solidFill>
                <a:latin typeface="Times New Roman" panose="02020603050405020304" pitchFamily="18" charset="0"/>
                <a:cs typeface="Times New Roman" panose="02020603050405020304" pitchFamily="18" charset="0"/>
              </a:rPr>
              <a:t>]Cl =======   [CoCl</a:t>
            </a:r>
            <a:r>
              <a:rPr lang="en-IN" sz="2000" b="1" baseline="-25000" dirty="0">
                <a:solidFill>
                  <a:srgbClr val="002060"/>
                </a:solidFill>
                <a:latin typeface="Times New Roman" panose="02020603050405020304" pitchFamily="18" charset="0"/>
                <a:cs typeface="Times New Roman" panose="02020603050405020304" pitchFamily="18" charset="0"/>
              </a:rPr>
              <a:t>2</a:t>
            </a:r>
            <a:r>
              <a:rPr lang="en-IN" sz="2000" b="1" dirty="0">
                <a:solidFill>
                  <a:srgbClr val="002060"/>
                </a:solidFill>
                <a:latin typeface="Times New Roman" panose="02020603050405020304" pitchFamily="18" charset="0"/>
                <a:cs typeface="Times New Roman" panose="02020603050405020304" pitchFamily="18" charset="0"/>
              </a:rPr>
              <a:t>(NH</a:t>
            </a:r>
            <a:r>
              <a:rPr lang="en-IN" sz="2000" b="1" baseline="-25000" dirty="0">
                <a:solidFill>
                  <a:srgbClr val="002060"/>
                </a:solidFill>
                <a:latin typeface="Times New Roman" panose="02020603050405020304" pitchFamily="18" charset="0"/>
                <a:cs typeface="Times New Roman" panose="02020603050405020304" pitchFamily="18" charset="0"/>
              </a:rPr>
              <a:t>3</a:t>
            </a:r>
            <a:r>
              <a:rPr lang="en-IN" sz="2000" b="1" dirty="0">
                <a:solidFill>
                  <a:srgbClr val="002060"/>
                </a:solidFill>
                <a:latin typeface="Times New Roman" panose="02020603050405020304" pitchFamily="18" charset="0"/>
                <a:cs typeface="Times New Roman" panose="02020603050405020304" pitchFamily="18" charset="0"/>
              </a:rPr>
              <a:t>)</a:t>
            </a:r>
            <a:r>
              <a:rPr lang="en-IN" sz="2000" b="1" baseline="-25000" dirty="0">
                <a:solidFill>
                  <a:srgbClr val="002060"/>
                </a:solidFill>
                <a:latin typeface="Times New Roman" panose="02020603050405020304" pitchFamily="18" charset="0"/>
                <a:cs typeface="Times New Roman" panose="02020603050405020304" pitchFamily="18" charset="0"/>
              </a:rPr>
              <a:t>4</a:t>
            </a:r>
            <a:r>
              <a:rPr lang="en-IN" sz="2000" b="1" dirty="0">
                <a:solidFill>
                  <a:srgbClr val="002060"/>
                </a:solidFill>
                <a:latin typeface="Times New Roman" panose="02020603050405020304" pitchFamily="18" charset="0"/>
                <a:cs typeface="Times New Roman" panose="02020603050405020304" pitchFamily="18" charset="0"/>
              </a:rPr>
              <a:t>]</a:t>
            </a:r>
            <a:r>
              <a:rPr lang="en-IN" sz="2000" b="1" baseline="30000" dirty="0">
                <a:solidFill>
                  <a:srgbClr val="002060"/>
                </a:solidFill>
                <a:latin typeface="Times New Roman" panose="02020603050405020304" pitchFamily="18" charset="0"/>
                <a:cs typeface="Times New Roman" panose="02020603050405020304" pitchFamily="18" charset="0"/>
              </a:rPr>
              <a:t>+   </a:t>
            </a:r>
            <a:r>
              <a:rPr lang="en-IN" sz="2000" b="1" dirty="0">
                <a:solidFill>
                  <a:srgbClr val="002060"/>
                </a:solidFill>
                <a:latin typeface="Times New Roman" panose="02020603050405020304" pitchFamily="18" charset="0"/>
                <a:cs typeface="Times New Roman" panose="02020603050405020304" pitchFamily="18" charset="0"/>
              </a:rPr>
              <a:t>+ Cl</a:t>
            </a:r>
            <a:r>
              <a:rPr lang="en-IN" sz="2000" b="1" baseline="30000" dirty="0">
                <a:solidFill>
                  <a:srgbClr val="002060"/>
                </a:solidFill>
                <a:latin typeface="Times New Roman" panose="02020603050405020304" pitchFamily="18" charset="0"/>
                <a:cs typeface="Times New Roman" panose="02020603050405020304" pitchFamily="18" charset="0"/>
              </a:rPr>
              <a:t>-</a:t>
            </a:r>
            <a:r>
              <a:rPr lang="en-IN" sz="2000" b="1" dirty="0">
                <a:solidFill>
                  <a:srgbClr val="002060"/>
                </a:solidFill>
                <a:latin typeface="Times New Roman" panose="02020603050405020304" pitchFamily="18" charset="0"/>
                <a:cs typeface="Times New Roman" panose="02020603050405020304" pitchFamily="18" charset="0"/>
              </a:rPr>
              <a:t> </a:t>
            </a:r>
          </a:p>
        </p:txBody>
      </p:sp>
      <p:sp>
        <p:nvSpPr>
          <p:cNvPr id="8" name="Rectangle 7">
            <a:extLst>
              <a:ext uri="{FF2B5EF4-FFF2-40B4-BE49-F238E27FC236}">
                <a16:creationId xmlns:a16="http://schemas.microsoft.com/office/drawing/2014/main" id="{BA3DE4CA-176E-49FA-95BD-766823B33BB9}"/>
              </a:ext>
            </a:extLst>
          </p:cNvPr>
          <p:cNvSpPr/>
          <p:nvPr/>
        </p:nvSpPr>
        <p:spPr>
          <a:xfrm>
            <a:off x="942474" y="3578895"/>
            <a:ext cx="10487526" cy="2246769"/>
          </a:xfrm>
          <a:prstGeom prst="rect">
            <a:avLst/>
          </a:prstGeom>
        </p:spPr>
        <p:txBody>
          <a:bodyPr wrap="square">
            <a:spAutoFit/>
          </a:bodyPr>
          <a:lstStyle/>
          <a:p>
            <a:r>
              <a:rPr lang="en-IN" sz="2000" b="1" dirty="0">
                <a:solidFill>
                  <a:srgbClr val="FF0000"/>
                </a:solidFill>
                <a:latin typeface="Times New Roman" panose="02020603050405020304" pitchFamily="18" charset="0"/>
                <a:cs typeface="Times New Roman" panose="02020603050405020304" pitchFamily="18" charset="0"/>
              </a:rPr>
              <a:t>Explain: [Pt(NH</a:t>
            </a:r>
            <a:r>
              <a:rPr lang="en-IN" sz="2000" b="1" baseline="-25000" dirty="0">
                <a:solidFill>
                  <a:srgbClr val="FF0000"/>
                </a:solidFill>
                <a:latin typeface="Times New Roman" panose="02020603050405020304" pitchFamily="18" charset="0"/>
                <a:cs typeface="Times New Roman" panose="02020603050405020304" pitchFamily="18" charset="0"/>
              </a:rPr>
              <a:t>3</a:t>
            </a:r>
            <a:r>
              <a:rPr lang="en-IN" sz="2000" b="1" dirty="0">
                <a:solidFill>
                  <a:srgbClr val="FF0000"/>
                </a:solidFill>
                <a:latin typeface="Times New Roman" panose="02020603050405020304" pitchFamily="18" charset="0"/>
                <a:cs typeface="Times New Roman" panose="02020603050405020304" pitchFamily="18" charset="0"/>
              </a:rPr>
              <a:t>)</a:t>
            </a:r>
            <a:r>
              <a:rPr lang="en-IN" sz="2000" b="1" baseline="-25000" dirty="0">
                <a:solidFill>
                  <a:srgbClr val="FF0000"/>
                </a:solidFill>
                <a:latin typeface="Times New Roman" panose="02020603050405020304" pitchFamily="18" charset="0"/>
                <a:cs typeface="Times New Roman" panose="02020603050405020304" pitchFamily="18" charset="0"/>
              </a:rPr>
              <a:t>2</a:t>
            </a:r>
            <a:r>
              <a:rPr lang="en-IN" sz="2000" b="1" dirty="0">
                <a:solidFill>
                  <a:srgbClr val="FF0000"/>
                </a:solidFill>
                <a:latin typeface="Times New Roman" panose="02020603050405020304" pitchFamily="18" charset="0"/>
                <a:cs typeface="Times New Roman" panose="02020603050405020304" pitchFamily="18" charset="0"/>
              </a:rPr>
              <a:t>Cl</a:t>
            </a:r>
            <a:r>
              <a:rPr lang="en-IN" sz="2000" b="1" baseline="-25000" dirty="0">
                <a:solidFill>
                  <a:srgbClr val="FF0000"/>
                </a:solidFill>
                <a:latin typeface="Times New Roman" panose="02020603050405020304" pitchFamily="18" charset="0"/>
                <a:cs typeface="Times New Roman" panose="02020603050405020304" pitchFamily="18" charset="0"/>
              </a:rPr>
              <a:t>4</a:t>
            </a:r>
            <a:r>
              <a:rPr lang="en-IN" sz="2000" b="1" dirty="0">
                <a:solidFill>
                  <a:srgbClr val="FF0000"/>
                </a:solidFill>
                <a:latin typeface="Times New Roman" panose="02020603050405020304" pitchFamily="18" charset="0"/>
                <a:cs typeface="Times New Roman" panose="02020603050405020304" pitchFamily="18" charset="0"/>
              </a:rPr>
              <a:t>] is non-electrolyte while [Pt(NH</a:t>
            </a:r>
            <a:r>
              <a:rPr lang="en-IN" sz="2000" b="1" baseline="-25000" dirty="0">
                <a:solidFill>
                  <a:srgbClr val="FF0000"/>
                </a:solidFill>
                <a:latin typeface="Times New Roman" panose="02020603050405020304" pitchFamily="18" charset="0"/>
                <a:cs typeface="Times New Roman" panose="02020603050405020304" pitchFamily="18" charset="0"/>
              </a:rPr>
              <a:t>3</a:t>
            </a:r>
            <a:r>
              <a:rPr lang="en-IN" sz="2000" b="1" dirty="0">
                <a:solidFill>
                  <a:srgbClr val="FF0000"/>
                </a:solidFill>
                <a:latin typeface="Times New Roman" panose="02020603050405020304" pitchFamily="18" charset="0"/>
                <a:cs typeface="Times New Roman" panose="02020603050405020304" pitchFamily="18" charset="0"/>
              </a:rPr>
              <a:t>)</a:t>
            </a:r>
            <a:r>
              <a:rPr lang="en-IN" sz="2000" b="1" baseline="-25000" dirty="0">
                <a:solidFill>
                  <a:srgbClr val="FF0000"/>
                </a:solidFill>
                <a:latin typeface="Times New Roman" panose="02020603050405020304" pitchFamily="18" charset="0"/>
                <a:cs typeface="Times New Roman" panose="02020603050405020304" pitchFamily="18" charset="0"/>
              </a:rPr>
              <a:t>5</a:t>
            </a:r>
            <a:r>
              <a:rPr lang="en-IN" sz="2000" b="1" dirty="0">
                <a:solidFill>
                  <a:srgbClr val="FF0000"/>
                </a:solidFill>
                <a:latin typeface="Times New Roman" panose="02020603050405020304" pitchFamily="18" charset="0"/>
                <a:cs typeface="Times New Roman" panose="02020603050405020304" pitchFamily="18" charset="0"/>
              </a:rPr>
              <a:t>Cl]Cl</a:t>
            </a:r>
            <a:r>
              <a:rPr lang="en-IN" sz="2000" b="1" baseline="-25000" dirty="0">
                <a:solidFill>
                  <a:srgbClr val="FF0000"/>
                </a:solidFill>
                <a:latin typeface="Times New Roman" panose="02020603050405020304" pitchFamily="18" charset="0"/>
                <a:cs typeface="Times New Roman" panose="02020603050405020304" pitchFamily="18" charset="0"/>
              </a:rPr>
              <a:t>3</a:t>
            </a:r>
            <a:r>
              <a:rPr lang="en-IN" sz="2000" b="1" dirty="0">
                <a:solidFill>
                  <a:srgbClr val="FF0000"/>
                </a:solidFill>
                <a:latin typeface="Times New Roman" panose="02020603050405020304" pitchFamily="18" charset="0"/>
                <a:cs typeface="Times New Roman" panose="02020603050405020304" pitchFamily="18" charset="0"/>
              </a:rPr>
              <a:t> is electrolyte- </a:t>
            </a:r>
          </a:p>
          <a:p>
            <a:r>
              <a:rPr lang="en-IN" sz="2000" b="1" dirty="0">
                <a:solidFill>
                  <a:srgbClr val="FF0000"/>
                </a:solidFill>
                <a:latin typeface="Times New Roman" panose="02020603050405020304" pitchFamily="18" charset="0"/>
                <a:cs typeface="Times New Roman" panose="02020603050405020304" pitchFamily="18" charset="0"/>
              </a:rPr>
              <a:t>Answer: </a:t>
            </a:r>
            <a:r>
              <a:rPr lang="en-IN" sz="2000" b="1" dirty="0">
                <a:solidFill>
                  <a:srgbClr val="002060"/>
                </a:solidFill>
                <a:latin typeface="Times New Roman" panose="02020603050405020304" pitchFamily="18" charset="0"/>
                <a:cs typeface="Times New Roman" panose="02020603050405020304" pitchFamily="18" charset="0"/>
              </a:rPr>
              <a:t>[Pt(NH</a:t>
            </a:r>
            <a:r>
              <a:rPr lang="en-IN" sz="2000" b="1" baseline="-25000" dirty="0">
                <a:solidFill>
                  <a:srgbClr val="002060"/>
                </a:solidFill>
                <a:latin typeface="Times New Roman" panose="02020603050405020304" pitchFamily="18" charset="0"/>
                <a:cs typeface="Times New Roman" panose="02020603050405020304" pitchFamily="18" charset="0"/>
              </a:rPr>
              <a:t>3</a:t>
            </a:r>
            <a:r>
              <a:rPr lang="en-IN" sz="2000" b="1" dirty="0">
                <a:solidFill>
                  <a:srgbClr val="002060"/>
                </a:solidFill>
                <a:latin typeface="Times New Roman" panose="02020603050405020304" pitchFamily="18" charset="0"/>
                <a:cs typeface="Times New Roman" panose="02020603050405020304" pitchFamily="18" charset="0"/>
              </a:rPr>
              <a:t>)</a:t>
            </a:r>
            <a:r>
              <a:rPr lang="en-IN" sz="2000" b="1" baseline="-25000" dirty="0">
                <a:solidFill>
                  <a:srgbClr val="002060"/>
                </a:solidFill>
                <a:latin typeface="Times New Roman" panose="02020603050405020304" pitchFamily="18" charset="0"/>
                <a:cs typeface="Times New Roman" panose="02020603050405020304" pitchFamily="18" charset="0"/>
              </a:rPr>
              <a:t>2</a:t>
            </a:r>
            <a:r>
              <a:rPr lang="en-IN" sz="2000" b="1" dirty="0">
                <a:solidFill>
                  <a:srgbClr val="002060"/>
                </a:solidFill>
                <a:latin typeface="Times New Roman" panose="02020603050405020304" pitchFamily="18" charset="0"/>
                <a:cs typeface="Times New Roman" panose="02020603050405020304" pitchFamily="18" charset="0"/>
              </a:rPr>
              <a:t>Cl</a:t>
            </a:r>
            <a:r>
              <a:rPr lang="en-IN" sz="2000" b="1" baseline="-25000" dirty="0">
                <a:solidFill>
                  <a:srgbClr val="002060"/>
                </a:solidFill>
                <a:latin typeface="Times New Roman" panose="02020603050405020304" pitchFamily="18" charset="0"/>
                <a:cs typeface="Times New Roman" panose="02020603050405020304" pitchFamily="18" charset="0"/>
              </a:rPr>
              <a:t>4</a:t>
            </a:r>
            <a:r>
              <a:rPr lang="en-IN" sz="2000" b="1" dirty="0">
                <a:solidFill>
                  <a:srgbClr val="002060"/>
                </a:solidFill>
                <a:latin typeface="Times New Roman" panose="02020603050405020304" pitchFamily="18" charset="0"/>
                <a:cs typeface="Times New Roman" panose="02020603050405020304" pitchFamily="18" charset="0"/>
              </a:rPr>
              <a:t>] is non-electrolyte because [Pt(NH</a:t>
            </a:r>
            <a:r>
              <a:rPr lang="en-IN" sz="2000" b="1" baseline="-25000" dirty="0">
                <a:solidFill>
                  <a:srgbClr val="002060"/>
                </a:solidFill>
                <a:latin typeface="Times New Roman" panose="02020603050405020304" pitchFamily="18" charset="0"/>
                <a:cs typeface="Times New Roman" panose="02020603050405020304" pitchFamily="18" charset="0"/>
              </a:rPr>
              <a:t>3</a:t>
            </a:r>
            <a:r>
              <a:rPr lang="en-IN" sz="2000" b="1" dirty="0">
                <a:solidFill>
                  <a:srgbClr val="002060"/>
                </a:solidFill>
                <a:latin typeface="Times New Roman" panose="02020603050405020304" pitchFamily="18" charset="0"/>
                <a:cs typeface="Times New Roman" panose="02020603050405020304" pitchFamily="18" charset="0"/>
              </a:rPr>
              <a:t>)</a:t>
            </a:r>
            <a:r>
              <a:rPr lang="en-IN" sz="2000" b="1" baseline="-25000" dirty="0">
                <a:solidFill>
                  <a:srgbClr val="002060"/>
                </a:solidFill>
                <a:latin typeface="Times New Roman" panose="02020603050405020304" pitchFamily="18" charset="0"/>
                <a:cs typeface="Times New Roman" panose="02020603050405020304" pitchFamily="18" charset="0"/>
              </a:rPr>
              <a:t>2</a:t>
            </a:r>
            <a:r>
              <a:rPr lang="en-IN" sz="2000" b="1" dirty="0">
                <a:solidFill>
                  <a:srgbClr val="002060"/>
                </a:solidFill>
                <a:latin typeface="Times New Roman" panose="02020603050405020304" pitchFamily="18" charset="0"/>
                <a:cs typeface="Times New Roman" panose="02020603050405020304" pitchFamily="18" charset="0"/>
              </a:rPr>
              <a:t>Cl</a:t>
            </a:r>
            <a:r>
              <a:rPr lang="en-IN" sz="2000" b="1" baseline="-25000" dirty="0">
                <a:solidFill>
                  <a:srgbClr val="002060"/>
                </a:solidFill>
                <a:latin typeface="Times New Roman" panose="02020603050405020304" pitchFamily="18" charset="0"/>
                <a:cs typeface="Times New Roman" panose="02020603050405020304" pitchFamily="18" charset="0"/>
              </a:rPr>
              <a:t>4</a:t>
            </a:r>
            <a:r>
              <a:rPr lang="en-IN" sz="2000" b="1" dirty="0">
                <a:solidFill>
                  <a:srgbClr val="002060"/>
                </a:solidFill>
                <a:latin typeface="Times New Roman" panose="02020603050405020304" pitchFamily="18" charset="0"/>
                <a:cs typeface="Times New Roman" panose="02020603050405020304" pitchFamily="18" charset="0"/>
              </a:rPr>
              <a:t>] compound is non-ionic (neutral) complex which will not ionize in solution hence it is non-electrolyte. </a:t>
            </a:r>
          </a:p>
          <a:p>
            <a:r>
              <a:rPr lang="en-IN" sz="2000" b="1" dirty="0">
                <a:solidFill>
                  <a:srgbClr val="002060"/>
                </a:solidFill>
                <a:latin typeface="Times New Roman" panose="02020603050405020304" pitchFamily="18" charset="0"/>
                <a:cs typeface="Times New Roman" panose="02020603050405020304" pitchFamily="18" charset="0"/>
              </a:rPr>
              <a:t>while [Pt(NH</a:t>
            </a:r>
            <a:r>
              <a:rPr lang="en-IN" sz="2000" b="1" baseline="-25000" dirty="0">
                <a:solidFill>
                  <a:srgbClr val="002060"/>
                </a:solidFill>
                <a:latin typeface="Times New Roman" panose="02020603050405020304" pitchFamily="18" charset="0"/>
                <a:cs typeface="Times New Roman" panose="02020603050405020304" pitchFamily="18" charset="0"/>
              </a:rPr>
              <a:t>3</a:t>
            </a:r>
            <a:r>
              <a:rPr lang="en-IN" sz="2000" b="1" dirty="0">
                <a:solidFill>
                  <a:srgbClr val="002060"/>
                </a:solidFill>
                <a:latin typeface="Times New Roman" panose="02020603050405020304" pitchFamily="18" charset="0"/>
                <a:cs typeface="Times New Roman" panose="02020603050405020304" pitchFamily="18" charset="0"/>
              </a:rPr>
              <a:t>)</a:t>
            </a:r>
            <a:r>
              <a:rPr lang="en-IN" sz="2000" b="1" baseline="-25000" dirty="0">
                <a:solidFill>
                  <a:srgbClr val="002060"/>
                </a:solidFill>
                <a:latin typeface="Times New Roman" panose="02020603050405020304" pitchFamily="18" charset="0"/>
                <a:cs typeface="Times New Roman" panose="02020603050405020304" pitchFamily="18" charset="0"/>
              </a:rPr>
              <a:t>5</a:t>
            </a:r>
            <a:r>
              <a:rPr lang="en-IN" sz="2000" b="1" dirty="0">
                <a:solidFill>
                  <a:srgbClr val="002060"/>
                </a:solidFill>
                <a:latin typeface="Times New Roman" panose="02020603050405020304" pitchFamily="18" charset="0"/>
                <a:cs typeface="Times New Roman" panose="02020603050405020304" pitchFamily="18" charset="0"/>
              </a:rPr>
              <a:t>Cl]Cl</a:t>
            </a:r>
            <a:r>
              <a:rPr lang="en-IN" sz="2000" b="1" baseline="-25000" dirty="0">
                <a:solidFill>
                  <a:srgbClr val="002060"/>
                </a:solidFill>
                <a:latin typeface="Times New Roman" panose="02020603050405020304" pitchFamily="18" charset="0"/>
                <a:cs typeface="Times New Roman" panose="02020603050405020304" pitchFamily="18" charset="0"/>
              </a:rPr>
              <a:t>3</a:t>
            </a:r>
            <a:r>
              <a:rPr lang="en-IN" sz="2000" b="1" dirty="0">
                <a:solidFill>
                  <a:srgbClr val="002060"/>
                </a:solidFill>
                <a:latin typeface="Times New Roman" panose="02020603050405020304" pitchFamily="18" charset="0"/>
                <a:cs typeface="Times New Roman" panose="02020603050405020304" pitchFamily="18" charset="0"/>
              </a:rPr>
              <a:t> is electrolyte because it ionize in water gives cationic complex ion [Pt(NH</a:t>
            </a:r>
            <a:r>
              <a:rPr lang="en-IN" sz="2000" b="1" baseline="-25000" dirty="0">
                <a:solidFill>
                  <a:srgbClr val="002060"/>
                </a:solidFill>
                <a:latin typeface="Times New Roman" panose="02020603050405020304" pitchFamily="18" charset="0"/>
                <a:cs typeface="Times New Roman" panose="02020603050405020304" pitchFamily="18" charset="0"/>
              </a:rPr>
              <a:t>3</a:t>
            </a:r>
            <a:r>
              <a:rPr lang="en-IN" sz="2000" b="1" dirty="0">
                <a:solidFill>
                  <a:srgbClr val="002060"/>
                </a:solidFill>
                <a:latin typeface="Times New Roman" panose="02020603050405020304" pitchFamily="18" charset="0"/>
                <a:cs typeface="Times New Roman" panose="02020603050405020304" pitchFamily="18" charset="0"/>
              </a:rPr>
              <a:t>)</a:t>
            </a:r>
            <a:r>
              <a:rPr lang="en-IN" sz="2000" b="1" baseline="-25000" dirty="0">
                <a:solidFill>
                  <a:srgbClr val="002060"/>
                </a:solidFill>
                <a:latin typeface="Times New Roman" panose="02020603050405020304" pitchFamily="18" charset="0"/>
                <a:cs typeface="Times New Roman" panose="02020603050405020304" pitchFamily="18" charset="0"/>
              </a:rPr>
              <a:t>5</a:t>
            </a:r>
            <a:r>
              <a:rPr lang="en-IN" sz="2000" b="1" dirty="0">
                <a:solidFill>
                  <a:srgbClr val="002060"/>
                </a:solidFill>
                <a:latin typeface="Times New Roman" panose="02020603050405020304" pitchFamily="18" charset="0"/>
                <a:cs typeface="Times New Roman" panose="02020603050405020304" pitchFamily="18" charset="0"/>
              </a:rPr>
              <a:t>Cl]</a:t>
            </a:r>
            <a:r>
              <a:rPr lang="en-IN" sz="2000" b="1" baseline="30000" dirty="0">
                <a:solidFill>
                  <a:srgbClr val="002060"/>
                </a:solidFill>
                <a:latin typeface="Times New Roman" panose="02020603050405020304" pitchFamily="18" charset="0"/>
                <a:cs typeface="Times New Roman" panose="02020603050405020304" pitchFamily="18" charset="0"/>
              </a:rPr>
              <a:t>3+</a:t>
            </a:r>
            <a:r>
              <a:rPr lang="en-IN" sz="2000" b="1" dirty="0">
                <a:solidFill>
                  <a:srgbClr val="002060"/>
                </a:solidFill>
                <a:latin typeface="Times New Roman" panose="02020603050405020304" pitchFamily="18" charset="0"/>
                <a:cs typeface="Times New Roman" panose="02020603050405020304" pitchFamily="18" charset="0"/>
              </a:rPr>
              <a:t>  and three Cl</a:t>
            </a:r>
            <a:r>
              <a:rPr lang="en-IN" sz="2000" b="1" baseline="30000" dirty="0">
                <a:solidFill>
                  <a:srgbClr val="002060"/>
                </a:solidFill>
                <a:latin typeface="Times New Roman" panose="02020603050405020304" pitchFamily="18" charset="0"/>
                <a:cs typeface="Times New Roman" panose="02020603050405020304" pitchFamily="18" charset="0"/>
              </a:rPr>
              <a:t>-</a:t>
            </a:r>
            <a:r>
              <a:rPr lang="en-IN" sz="2000" b="1" dirty="0">
                <a:solidFill>
                  <a:srgbClr val="002060"/>
                </a:solidFill>
                <a:latin typeface="Times New Roman" panose="02020603050405020304" pitchFamily="18" charset="0"/>
                <a:cs typeface="Times New Roman" panose="02020603050405020304" pitchFamily="18" charset="0"/>
              </a:rPr>
              <a:t> anions hence it is electrolyte. The ionization reaction is represented as</a:t>
            </a:r>
          </a:p>
          <a:p>
            <a:r>
              <a:rPr lang="en-IN" sz="2000" b="1" dirty="0">
                <a:solidFill>
                  <a:srgbClr val="002060"/>
                </a:solidFill>
                <a:latin typeface="Times New Roman" panose="02020603050405020304" pitchFamily="18" charset="0"/>
                <a:cs typeface="Times New Roman" panose="02020603050405020304" pitchFamily="18" charset="0"/>
              </a:rPr>
              <a:t>[Pt(NH</a:t>
            </a:r>
            <a:r>
              <a:rPr lang="en-IN" sz="2000" b="1" baseline="-25000" dirty="0">
                <a:solidFill>
                  <a:srgbClr val="002060"/>
                </a:solidFill>
                <a:latin typeface="Times New Roman" panose="02020603050405020304" pitchFamily="18" charset="0"/>
                <a:cs typeface="Times New Roman" panose="02020603050405020304" pitchFamily="18" charset="0"/>
              </a:rPr>
              <a:t>3</a:t>
            </a:r>
            <a:r>
              <a:rPr lang="en-IN" sz="2000" b="1" dirty="0">
                <a:solidFill>
                  <a:srgbClr val="002060"/>
                </a:solidFill>
                <a:latin typeface="Times New Roman" panose="02020603050405020304" pitchFamily="18" charset="0"/>
                <a:cs typeface="Times New Roman" panose="02020603050405020304" pitchFamily="18" charset="0"/>
              </a:rPr>
              <a:t>)</a:t>
            </a:r>
            <a:r>
              <a:rPr lang="en-IN" sz="2000" b="1" baseline="-25000" dirty="0">
                <a:solidFill>
                  <a:srgbClr val="002060"/>
                </a:solidFill>
                <a:latin typeface="Times New Roman" panose="02020603050405020304" pitchFamily="18" charset="0"/>
                <a:cs typeface="Times New Roman" panose="02020603050405020304" pitchFamily="18" charset="0"/>
              </a:rPr>
              <a:t>5</a:t>
            </a:r>
            <a:r>
              <a:rPr lang="en-IN" sz="2000" b="1" dirty="0">
                <a:solidFill>
                  <a:srgbClr val="002060"/>
                </a:solidFill>
                <a:latin typeface="Times New Roman" panose="02020603050405020304" pitchFamily="18" charset="0"/>
                <a:cs typeface="Times New Roman" panose="02020603050405020304" pitchFamily="18" charset="0"/>
              </a:rPr>
              <a:t>Cl]Cl</a:t>
            </a:r>
            <a:r>
              <a:rPr lang="en-IN" sz="2000" b="1" baseline="-25000" dirty="0">
                <a:solidFill>
                  <a:srgbClr val="002060"/>
                </a:solidFill>
                <a:latin typeface="Times New Roman" panose="02020603050405020304" pitchFamily="18" charset="0"/>
                <a:cs typeface="Times New Roman" panose="02020603050405020304" pitchFamily="18" charset="0"/>
              </a:rPr>
              <a:t>3</a:t>
            </a:r>
            <a:r>
              <a:rPr lang="en-IN" sz="2000" b="1" dirty="0">
                <a:solidFill>
                  <a:srgbClr val="002060"/>
                </a:solidFill>
                <a:latin typeface="Times New Roman" panose="02020603050405020304" pitchFamily="18" charset="0"/>
                <a:cs typeface="Times New Roman" panose="02020603050405020304" pitchFamily="18" charset="0"/>
              </a:rPr>
              <a:t> =======  [Pt(NH</a:t>
            </a:r>
            <a:r>
              <a:rPr lang="en-IN" sz="2000" b="1" baseline="-25000" dirty="0">
                <a:solidFill>
                  <a:srgbClr val="002060"/>
                </a:solidFill>
                <a:latin typeface="Times New Roman" panose="02020603050405020304" pitchFamily="18" charset="0"/>
                <a:cs typeface="Times New Roman" panose="02020603050405020304" pitchFamily="18" charset="0"/>
              </a:rPr>
              <a:t>3</a:t>
            </a:r>
            <a:r>
              <a:rPr lang="en-IN" sz="2000" b="1" dirty="0">
                <a:solidFill>
                  <a:srgbClr val="002060"/>
                </a:solidFill>
                <a:latin typeface="Times New Roman" panose="02020603050405020304" pitchFamily="18" charset="0"/>
                <a:cs typeface="Times New Roman" panose="02020603050405020304" pitchFamily="18" charset="0"/>
              </a:rPr>
              <a:t>)</a:t>
            </a:r>
            <a:r>
              <a:rPr lang="en-IN" sz="2000" b="1" baseline="-25000" dirty="0">
                <a:solidFill>
                  <a:srgbClr val="002060"/>
                </a:solidFill>
                <a:latin typeface="Times New Roman" panose="02020603050405020304" pitchFamily="18" charset="0"/>
                <a:cs typeface="Times New Roman" panose="02020603050405020304" pitchFamily="18" charset="0"/>
              </a:rPr>
              <a:t>5</a:t>
            </a:r>
            <a:r>
              <a:rPr lang="en-IN" sz="2000" b="1" dirty="0">
                <a:solidFill>
                  <a:srgbClr val="002060"/>
                </a:solidFill>
                <a:latin typeface="Times New Roman" panose="02020603050405020304" pitchFamily="18" charset="0"/>
                <a:cs typeface="Times New Roman" panose="02020603050405020304" pitchFamily="18" charset="0"/>
              </a:rPr>
              <a:t>Cl]</a:t>
            </a:r>
            <a:r>
              <a:rPr lang="en-IN" sz="2000" b="1" baseline="30000" dirty="0">
                <a:solidFill>
                  <a:srgbClr val="002060"/>
                </a:solidFill>
                <a:latin typeface="Times New Roman" panose="02020603050405020304" pitchFamily="18" charset="0"/>
                <a:cs typeface="Times New Roman" panose="02020603050405020304" pitchFamily="18" charset="0"/>
              </a:rPr>
              <a:t> 3+</a:t>
            </a:r>
            <a:r>
              <a:rPr lang="en-IN" sz="2000" b="1" dirty="0">
                <a:solidFill>
                  <a:srgbClr val="002060"/>
                </a:solidFill>
                <a:latin typeface="Times New Roman" panose="02020603050405020304" pitchFamily="18" charset="0"/>
                <a:cs typeface="Times New Roman" panose="02020603050405020304" pitchFamily="18" charset="0"/>
              </a:rPr>
              <a:t> +  3Cl</a:t>
            </a:r>
            <a:r>
              <a:rPr lang="en-IN" sz="2000" b="1" baseline="30000" dirty="0">
                <a:solidFill>
                  <a:srgbClr val="002060"/>
                </a:solidFill>
                <a:latin typeface="Times New Roman" panose="02020603050405020304" pitchFamily="18" charset="0"/>
                <a:cs typeface="Times New Roman" panose="02020603050405020304" pitchFamily="18" charset="0"/>
              </a:rPr>
              <a:t> -</a:t>
            </a:r>
            <a:endParaRPr lang="en-IN" sz="2000" b="1"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30009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1000"/>
                                        <p:tgtEl>
                                          <p:spTgt spid="3">
                                            <p:txEl>
                                              <p:pRg st="3" end="3"/>
                                            </p:txEl>
                                          </p:spTgt>
                                        </p:tgtEl>
                                      </p:cBhvr>
                                    </p:animEffect>
                                    <p:anim calcmode="lin" valueType="num">
                                      <p:cBhvr>
                                        <p:cTn id="2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nodeType="clickEffect">
                                  <p:stCondLst>
                                    <p:cond delay="0"/>
                                  </p:stCondLst>
                                  <p:childTnLst>
                                    <p:set>
                                      <p:cBhvr>
                                        <p:cTn id="28" dur="1" fill="hold">
                                          <p:stCondLst>
                                            <p:cond delay="0"/>
                                          </p:stCondLst>
                                        </p:cTn>
                                        <p:tgtEl>
                                          <p:spTgt spid="8">
                                            <p:txEl>
                                              <p:pRg st="0" end="0"/>
                                            </p:txEl>
                                          </p:spTgt>
                                        </p:tgtEl>
                                        <p:attrNameLst>
                                          <p:attrName>style.visibility</p:attrName>
                                        </p:attrNameLst>
                                      </p:cBhvr>
                                      <p:to>
                                        <p:strVal val="visible"/>
                                      </p:to>
                                    </p:set>
                                    <p:animEffect transition="in" filter="fade">
                                      <p:cBhvr>
                                        <p:cTn id="29" dur="1000"/>
                                        <p:tgtEl>
                                          <p:spTgt spid="8">
                                            <p:txEl>
                                              <p:pRg st="0" end="0"/>
                                            </p:txEl>
                                          </p:spTgt>
                                        </p:tgtEl>
                                      </p:cBhvr>
                                    </p:animEffect>
                                    <p:anim calcmode="lin" valueType="num">
                                      <p:cBhvr>
                                        <p:cTn id="30"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31" dur="1000" fill="hold"/>
                                        <p:tgtEl>
                                          <p:spTgt spid="8">
                                            <p:txEl>
                                              <p:pRg st="0" end="0"/>
                                            </p:txEl>
                                          </p:spTgt>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8">
                                            <p:txEl>
                                              <p:pRg st="1" end="1"/>
                                            </p:txEl>
                                          </p:spTgt>
                                        </p:tgtEl>
                                        <p:attrNameLst>
                                          <p:attrName>style.visibility</p:attrName>
                                        </p:attrNameLst>
                                      </p:cBhvr>
                                      <p:to>
                                        <p:strVal val="visible"/>
                                      </p:to>
                                    </p:set>
                                    <p:animEffect transition="in" filter="fade">
                                      <p:cBhvr>
                                        <p:cTn id="34" dur="1000"/>
                                        <p:tgtEl>
                                          <p:spTgt spid="8">
                                            <p:txEl>
                                              <p:pRg st="1" end="1"/>
                                            </p:txEl>
                                          </p:spTgt>
                                        </p:tgtEl>
                                      </p:cBhvr>
                                    </p:animEffect>
                                    <p:anim calcmode="lin" valueType="num">
                                      <p:cBhvr>
                                        <p:cTn id="35" dur="10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36" dur="1000" fill="hold"/>
                                        <p:tgtEl>
                                          <p:spTgt spid="8">
                                            <p:txEl>
                                              <p:pRg st="1" end="1"/>
                                            </p:txEl>
                                          </p:spTgt>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0"/>
                                  </p:stCondLst>
                                  <p:childTnLst>
                                    <p:set>
                                      <p:cBhvr>
                                        <p:cTn id="38" dur="1" fill="hold">
                                          <p:stCondLst>
                                            <p:cond delay="0"/>
                                          </p:stCondLst>
                                        </p:cTn>
                                        <p:tgtEl>
                                          <p:spTgt spid="8">
                                            <p:txEl>
                                              <p:pRg st="2" end="2"/>
                                            </p:txEl>
                                          </p:spTgt>
                                        </p:tgtEl>
                                        <p:attrNameLst>
                                          <p:attrName>style.visibility</p:attrName>
                                        </p:attrNameLst>
                                      </p:cBhvr>
                                      <p:to>
                                        <p:strVal val="visible"/>
                                      </p:to>
                                    </p:set>
                                    <p:animEffect transition="in" filter="fade">
                                      <p:cBhvr>
                                        <p:cTn id="39" dur="1000"/>
                                        <p:tgtEl>
                                          <p:spTgt spid="8">
                                            <p:txEl>
                                              <p:pRg st="2" end="2"/>
                                            </p:txEl>
                                          </p:spTgt>
                                        </p:tgtEl>
                                      </p:cBhvr>
                                    </p:animEffect>
                                    <p:anim calcmode="lin" valueType="num">
                                      <p:cBhvr>
                                        <p:cTn id="40" dur="1000" fill="hold"/>
                                        <p:tgtEl>
                                          <p:spTgt spid="8">
                                            <p:txEl>
                                              <p:pRg st="2" end="2"/>
                                            </p:txEl>
                                          </p:spTgt>
                                        </p:tgtEl>
                                        <p:attrNameLst>
                                          <p:attrName>ppt_x</p:attrName>
                                        </p:attrNameLst>
                                      </p:cBhvr>
                                      <p:tavLst>
                                        <p:tav tm="0">
                                          <p:val>
                                            <p:strVal val="#ppt_x"/>
                                          </p:val>
                                        </p:tav>
                                        <p:tav tm="100000">
                                          <p:val>
                                            <p:strVal val="#ppt_x"/>
                                          </p:val>
                                        </p:tav>
                                      </p:tavLst>
                                    </p:anim>
                                    <p:anim calcmode="lin" valueType="num">
                                      <p:cBhvr>
                                        <p:cTn id="41" dur="1000" fill="hold"/>
                                        <p:tgtEl>
                                          <p:spTgt spid="8">
                                            <p:txEl>
                                              <p:pRg st="2" end="2"/>
                                            </p:txEl>
                                          </p:spTgt>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0"/>
                                  </p:stCondLst>
                                  <p:childTnLst>
                                    <p:set>
                                      <p:cBhvr>
                                        <p:cTn id="43" dur="1" fill="hold">
                                          <p:stCondLst>
                                            <p:cond delay="0"/>
                                          </p:stCondLst>
                                        </p:cTn>
                                        <p:tgtEl>
                                          <p:spTgt spid="8">
                                            <p:txEl>
                                              <p:pRg st="3" end="3"/>
                                            </p:txEl>
                                          </p:spTgt>
                                        </p:tgtEl>
                                        <p:attrNameLst>
                                          <p:attrName>style.visibility</p:attrName>
                                        </p:attrNameLst>
                                      </p:cBhvr>
                                      <p:to>
                                        <p:strVal val="visible"/>
                                      </p:to>
                                    </p:set>
                                    <p:animEffect transition="in" filter="fade">
                                      <p:cBhvr>
                                        <p:cTn id="44" dur="1000"/>
                                        <p:tgtEl>
                                          <p:spTgt spid="8">
                                            <p:txEl>
                                              <p:pRg st="3" end="3"/>
                                            </p:txEl>
                                          </p:spTgt>
                                        </p:tgtEl>
                                      </p:cBhvr>
                                    </p:animEffect>
                                    <p:anim calcmode="lin" valueType="num">
                                      <p:cBhvr>
                                        <p:cTn id="45" dur="1000" fill="hold"/>
                                        <p:tgtEl>
                                          <p:spTgt spid="8">
                                            <p:txEl>
                                              <p:pRg st="3" end="3"/>
                                            </p:txEl>
                                          </p:spTgt>
                                        </p:tgtEl>
                                        <p:attrNameLst>
                                          <p:attrName>ppt_x</p:attrName>
                                        </p:attrNameLst>
                                      </p:cBhvr>
                                      <p:tavLst>
                                        <p:tav tm="0">
                                          <p:val>
                                            <p:strVal val="#ppt_x"/>
                                          </p:val>
                                        </p:tav>
                                        <p:tav tm="100000">
                                          <p:val>
                                            <p:strVal val="#ppt_x"/>
                                          </p:val>
                                        </p:tav>
                                      </p:tavLst>
                                    </p:anim>
                                    <p:anim calcmode="lin" valueType="num">
                                      <p:cBhvr>
                                        <p:cTn id="46" dur="1000" fill="hold"/>
                                        <p:tgtEl>
                                          <p:spTgt spid="8">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6">
            <a:extLst>
              <a:ext uri="{FF2B5EF4-FFF2-40B4-BE49-F238E27FC236}">
                <a16:creationId xmlns:a16="http://schemas.microsoft.com/office/drawing/2014/main" id="{60E11A60-8D39-4695-9029-676D535673DF}"/>
              </a:ext>
            </a:extLst>
          </p:cNvPr>
          <p:cNvGraphicFramePr>
            <a:graphicFrameLocks noGrp="1"/>
          </p:cNvGraphicFramePr>
          <p:nvPr>
            <p:ph sz="half" idx="1"/>
            <p:extLst>
              <p:ext uri="{D42A27DB-BD31-4B8C-83A1-F6EECF244321}">
                <p14:modId xmlns:p14="http://schemas.microsoft.com/office/powerpoint/2010/main" val="1238337895"/>
              </p:ext>
            </p:extLst>
          </p:nvPr>
        </p:nvGraphicFramePr>
        <p:xfrm>
          <a:off x="842213" y="452227"/>
          <a:ext cx="11129210" cy="6388040"/>
        </p:xfrm>
        <a:graphic>
          <a:graphicData uri="http://schemas.openxmlformats.org/drawingml/2006/table">
            <a:tbl>
              <a:tblPr firstRow="1" bandRow="1">
                <a:tableStyleId>{BDBED569-4797-4DF1-A0F4-6AAB3CD982D8}</a:tableStyleId>
              </a:tblPr>
              <a:tblGrid>
                <a:gridCol w="5564605">
                  <a:extLst>
                    <a:ext uri="{9D8B030D-6E8A-4147-A177-3AD203B41FA5}">
                      <a16:colId xmlns:a16="http://schemas.microsoft.com/office/drawing/2014/main" val="3380849580"/>
                    </a:ext>
                  </a:extLst>
                </a:gridCol>
                <a:gridCol w="5564605">
                  <a:extLst>
                    <a:ext uri="{9D8B030D-6E8A-4147-A177-3AD203B41FA5}">
                      <a16:colId xmlns:a16="http://schemas.microsoft.com/office/drawing/2014/main" val="2053742570"/>
                    </a:ext>
                  </a:extLst>
                </a:gridCol>
              </a:tblGrid>
              <a:tr h="370840">
                <a:tc>
                  <a:txBody>
                    <a:bodyPr/>
                    <a:lstStyle/>
                    <a:p>
                      <a:pPr marL="0" marR="0" algn="ctr" defTabSz="457200" rtl="0" eaLnBrk="1" latinLnBrk="0" hangingPunct="1">
                        <a:lnSpc>
                          <a:spcPct val="115000"/>
                        </a:lnSpc>
                        <a:spcBef>
                          <a:spcPts val="0"/>
                        </a:spcBef>
                        <a:spcAft>
                          <a:spcPts val="0"/>
                        </a:spcAft>
                        <a:tabLst>
                          <a:tab pos="594360" algn="l"/>
                        </a:tabLst>
                      </a:pPr>
                      <a:r>
                        <a:rPr lang="en-US" sz="2000" b="1" kern="1200" dirty="0">
                          <a:solidFill>
                            <a:srgbClr val="FF0000"/>
                          </a:solidFill>
                          <a:latin typeface="Times New Roman" panose="02020603050405020304" pitchFamily="18" charset="0"/>
                          <a:cs typeface="Times New Roman" panose="02020603050405020304" pitchFamily="18" charset="0"/>
                        </a:rPr>
                        <a:t>Primary valency</a:t>
                      </a:r>
                      <a:endParaRPr lang="en-US" sz="2000" b="1" kern="1200" dirty="0">
                        <a:solidFill>
                          <a:srgbClr val="FF0000"/>
                        </a:solidFill>
                        <a:latin typeface="Times New Roman" panose="02020603050405020304" pitchFamily="18" charset="0"/>
                        <a:ea typeface="+mn-ea"/>
                        <a:cs typeface="Times New Roman" panose="02020603050405020304" pitchFamily="18" charset="0"/>
                      </a:endParaRPr>
                    </a:p>
                  </a:txBody>
                  <a:tcPr marL="68580" marR="68580" marT="0" marB="0"/>
                </a:tc>
                <a:tc>
                  <a:txBody>
                    <a:bodyPr/>
                    <a:lstStyle/>
                    <a:p>
                      <a:pPr marL="0" marR="0" algn="ctr" defTabSz="457200" rtl="0" eaLnBrk="1" latinLnBrk="0" hangingPunct="1">
                        <a:lnSpc>
                          <a:spcPct val="115000"/>
                        </a:lnSpc>
                        <a:spcBef>
                          <a:spcPts val="0"/>
                        </a:spcBef>
                        <a:spcAft>
                          <a:spcPts val="0"/>
                        </a:spcAft>
                        <a:tabLst>
                          <a:tab pos="594360" algn="l"/>
                        </a:tabLst>
                      </a:pPr>
                      <a:r>
                        <a:rPr lang="en-US" sz="2000" b="1" kern="1200" dirty="0">
                          <a:solidFill>
                            <a:srgbClr val="FF0000"/>
                          </a:solidFill>
                          <a:latin typeface="Times New Roman" panose="02020603050405020304" pitchFamily="18" charset="0"/>
                          <a:cs typeface="Times New Roman" panose="02020603050405020304" pitchFamily="18" charset="0"/>
                        </a:rPr>
                        <a:t>Secondary valency</a:t>
                      </a:r>
                      <a:endParaRPr lang="en-US" sz="2000" b="1" kern="1200" dirty="0">
                        <a:solidFill>
                          <a:srgbClr val="FF0000"/>
                        </a:solidFill>
                        <a:latin typeface="Times New Roman" panose="02020603050405020304" pitchFamily="18" charset="0"/>
                        <a:ea typeface="+mn-ea"/>
                        <a:cs typeface="Times New Roman" panose="02020603050405020304" pitchFamily="18" charset="0"/>
                      </a:endParaRPr>
                    </a:p>
                  </a:txBody>
                  <a:tcPr marL="68580" marR="68580" marT="0" marB="0"/>
                </a:tc>
                <a:extLst>
                  <a:ext uri="{0D108BD9-81ED-4DB2-BD59-A6C34878D82A}">
                    <a16:rowId xmlns:a16="http://schemas.microsoft.com/office/drawing/2014/main" val="298404601"/>
                  </a:ext>
                </a:extLst>
              </a:tr>
              <a:tr h="370840">
                <a:tc>
                  <a:txBody>
                    <a:bodyPr/>
                    <a:lstStyle/>
                    <a:p>
                      <a:pPr marL="0" marR="0" algn="l" defTabSz="457200" rtl="0" eaLnBrk="1" latinLnBrk="0" hangingPunct="1">
                        <a:lnSpc>
                          <a:spcPct val="150000"/>
                        </a:lnSpc>
                        <a:spcBef>
                          <a:spcPts val="0"/>
                        </a:spcBef>
                        <a:spcAft>
                          <a:spcPts val="0"/>
                        </a:spcAft>
                        <a:tabLst>
                          <a:tab pos="594360" algn="l"/>
                        </a:tabLst>
                      </a:pPr>
                      <a:r>
                        <a:rPr lang="en-US" sz="2000" b="1" kern="1200" dirty="0">
                          <a:solidFill>
                            <a:srgbClr val="002060"/>
                          </a:solidFill>
                          <a:latin typeface="Times New Roman" panose="02020603050405020304" pitchFamily="18" charset="0"/>
                          <a:cs typeface="Times New Roman" panose="02020603050405020304" pitchFamily="18" charset="0"/>
                        </a:rPr>
                        <a:t>The primary valencies of central metal atom/ion are satisfied by negative ions (ligands such as Cl</a:t>
                      </a:r>
                      <a:r>
                        <a:rPr lang="en-US" sz="2000" b="1" kern="1200" baseline="30000" dirty="0">
                          <a:solidFill>
                            <a:srgbClr val="002060"/>
                          </a:solidFill>
                          <a:latin typeface="Times New Roman" panose="02020603050405020304" pitchFamily="18" charset="0"/>
                          <a:cs typeface="Times New Roman" panose="02020603050405020304" pitchFamily="18" charset="0"/>
                        </a:rPr>
                        <a:t>-</a:t>
                      </a:r>
                      <a:r>
                        <a:rPr lang="en-US" sz="2000" b="1" kern="1200" dirty="0">
                          <a:solidFill>
                            <a:srgbClr val="002060"/>
                          </a:solidFill>
                          <a:latin typeface="Times New Roman" panose="02020603050405020304" pitchFamily="18" charset="0"/>
                          <a:cs typeface="Times New Roman" panose="02020603050405020304" pitchFamily="18" charset="0"/>
                        </a:rPr>
                        <a:t> Br</a:t>
                      </a:r>
                      <a:r>
                        <a:rPr lang="en-US" sz="2000" b="1" kern="1200" baseline="30000" dirty="0">
                          <a:solidFill>
                            <a:srgbClr val="002060"/>
                          </a:solidFill>
                          <a:latin typeface="Times New Roman" panose="02020603050405020304" pitchFamily="18" charset="0"/>
                          <a:cs typeface="Times New Roman" panose="02020603050405020304" pitchFamily="18" charset="0"/>
                        </a:rPr>
                        <a:t>-</a:t>
                      </a:r>
                      <a:r>
                        <a:rPr lang="en-US" sz="2000" b="1" kern="1200" dirty="0">
                          <a:solidFill>
                            <a:srgbClr val="002060"/>
                          </a:solidFill>
                          <a:latin typeface="Times New Roman" panose="02020603050405020304" pitchFamily="18" charset="0"/>
                          <a:cs typeface="Times New Roman" panose="02020603050405020304" pitchFamily="18" charset="0"/>
                        </a:rPr>
                        <a:t> , CN</a:t>
                      </a:r>
                      <a:r>
                        <a:rPr lang="en-US" sz="2000" b="1" kern="1200" baseline="30000" dirty="0">
                          <a:solidFill>
                            <a:srgbClr val="002060"/>
                          </a:solidFill>
                          <a:latin typeface="Times New Roman" panose="02020603050405020304" pitchFamily="18" charset="0"/>
                          <a:cs typeface="Times New Roman" panose="02020603050405020304" pitchFamily="18" charset="0"/>
                        </a:rPr>
                        <a:t>-</a:t>
                      </a:r>
                      <a:r>
                        <a:rPr lang="en-US" sz="2000" b="1" kern="1200" dirty="0">
                          <a:solidFill>
                            <a:srgbClr val="002060"/>
                          </a:solidFill>
                          <a:latin typeface="Times New Roman" panose="02020603050405020304" pitchFamily="18" charset="0"/>
                          <a:cs typeface="Times New Roman" panose="02020603050405020304" pitchFamily="18" charset="0"/>
                        </a:rPr>
                        <a:t>, SCN</a:t>
                      </a:r>
                      <a:r>
                        <a:rPr lang="en-US" sz="2000" b="1" kern="1200" baseline="30000" dirty="0">
                          <a:solidFill>
                            <a:srgbClr val="002060"/>
                          </a:solidFill>
                          <a:latin typeface="Times New Roman" panose="02020603050405020304" pitchFamily="18" charset="0"/>
                          <a:cs typeface="Times New Roman" panose="02020603050405020304" pitchFamily="18" charset="0"/>
                        </a:rPr>
                        <a:t>-</a:t>
                      </a:r>
                      <a:r>
                        <a:rPr lang="en-US" sz="2000" b="1" kern="1200" dirty="0">
                          <a:solidFill>
                            <a:srgbClr val="002060"/>
                          </a:solidFill>
                          <a:latin typeface="Times New Roman" panose="02020603050405020304" pitchFamily="18" charset="0"/>
                          <a:cs typeface="Times New Roman" panose="02020603050405020304" pitchFamily="18" charset="0"/>
                        </a:rPr>
                        <a:t>, NO</a:t>
                      </a:r>
                      <a:r>
                        <a:rPr lang="en-US" sz="2000" b="1" kern="1200" baseline="-25000" dirty="0">
                          <a:solidFill>
                            <a:srgbClr val="002060"/>
                          </a:solidFill>
                          <a:latin typeface="Times New Roman" panose="02020603050405020304" pitchFamily="18" charset="0"/>
                          <a:cs typeface="Times New Roman" panose="02020603050405020304" pitchFamily="18" charset="0"/>
                        </a:rPr>
                        <a:t>2</a:t>
                      </a:r>
                      <a:r>
                        <a:rPr lang="en-US" sz="2000" b="1" kern="1200" baseline="30000" dirty="0">
                          <a:solidFill>
                            <a:srgbClr val="002060"/>
                          </a:solidFill>
                          <a:latin typeface="Times New Roman" panose="02020603050405020304" pitchFamily="18" charset="0"/>
                          <a:cs typeface="Times New Roman" panose="02020603050405020304" pitchFamily="18" charset="0"/>
                        </a:rPr>
                        <a:t>-</a:t>
                      </a:r>
                      <a:r>
                        <a:rPr lang="en-US" sz="2000" b="1" kern="1200" dirty="0">
                          <a:solidFill>
                            <a:srgbClr val="002060"/>
                          </a:solidFill>
                          <a:latin typeface="Times New Roman" panose="02020603050405020304" pitchFamily="18" charset="0"/>
                          <a:cs typeface="Times New Roman" panose="02020603050405020304" pitchFamily="18" charset="0"/>
                        </a:rPr>
                        <a:t>, NH</a:t>
                      </a:r>
                      <a:r>
                        <a:rPr lang="en-US" sz="2000" b="1" kern="1200" baseline="-25000" dirty="0">
                          <a:solidFill>
                            <a:srgbClr val="002060"/>
                          </a:solidFill>
                          <a:latin typeface="Times New Roman" panose="02020603050405020304" pitchFamily="18" charset="0"/>
                          <a:cs typeface="Times New Roman" panose="02020603050405020304" pitchFamily="18" charset="0"/>
                        </a:rPr>
                        <a:t>2</a:t>
                      </a:r>
                      <a:r>
                        <a:rPr lang="en-US" sz="2000" b="1" kern="1200" baseline="30000" dirty="0">
                          <a:solidFill>
                            <a:srgbClr val="002060"/>
                          </a:solidFill>
                          <a:latin typeface="Times New Roman" panose="02020603050405020304" pitchFamily="18" charset="0"/>
                          <a:cs typeface="Times New Roman" panose="02020603050405020304" pitchFamily="18" charset="0"/>
                        </a:rPr>
                        <a:t>-</a:t>
                      </a:r>
                      <a:r>
                        <a:rPr lang="en-US" sz="2000" b="1" kern="1200" dirty="0">
                          <a:solidFill>
                            <a:srgbClr val="002060"/>
                          </a:solidFill>
                          <a:latin typeface="Times New Roman" panose="02020603050405020304" pitchFamily="18" charset="0"/>
                          <a:cs typeface="Times New Roman" panose="02020603050405020304" pitchFamily="18" charset="0"/>
                        </a:rPr>
                        <a:t> etc.)</a:t>
                      </a:r>
                    </a:p>
                    <a:p>
                      <a:pPr marL="0" marR="0" algn="l" defTabSz="457200" rtl="0" eaLnBrk="1" latinLnBrk="0" hangingPunct="1">
                        <a:lnSpc>
                          <a:spcPct val="150000"/>
                        </a:lnSpc>
                        <a:spcBef>
                          <a:spcPts val="0"/>
                        </a:spcBef>
                        <a:spcAft>
                          <a:spcPts val="0"/>
                        </a:spcAft>
                        <a:tabLst>
                          <a:tab pos="594360" algn="l"/>
                        </a:tabLst>
                      </a:pPr>
                      <a:r>
                        <a:rPr lang="en-US" sz="2000" b="1" kern="1200" dirty="0">
                          <a:solidFill>
                            <a:srgbClr val="002060"/>
                          </a:solidFill>
                          <a:latin typeface="Times New Roman" panose="02020603050405020304" pitchFamily="18" charset="0"/>
                          <a:cs typeface="Times New Roman" panose="02020603050405020304" pitchFamily="18" charset="0"/>
                        </a:rPr>
                        <a:t> </a:t>
                      </a:r>
                      <a:endParaRPr lang="en-US" sz="2000" b="1" kern="1200" dirty="0">
                        <a:solidFill>
                          <a:srgbClr val="002060"/>
                        </a:solidFill>
                        <a:latin typeface="Times New Roman" panose="02020603050405020304" pitchFamily="18" charset="0"/>
                        <a:ea typeface="+mn-ea"/>
                        <a:cs typeface="Times New Roman" panose="02020603050405020304" pitchFamily="18" charset="0"/>
                      </a:endParaRPr>
                    </a:p>
                  </a:txBody>
                  <a:tcPr marL="68580" marR="68580" marT="0" marB="0"/>
                </a:tc>
                <a:tc>
                  <a:txBody>
                    <a:bodyPr/>
                    <a:lstStyle/>
                    <a:p>
                      <a:pPr marL="0" marR="0" algn="l" defTabSz="457200" rtl="0" eaLnBrk="1" latinLnBrk="0" hangingPunct="1">
                        <a:lnSpc>
                          <a:spcPct val="150000"/>
                        </a:lnSpc>
                        <a:spcBef>
                          <a:spcPts val="0"/>
                        </a:spcBef>
                        <a:spcAft>
                          <a:spcPts val="0"/>
                        </a:spcAft>
                        <a:tabLst>
                          <a:tab pos="594360" algn="l"/>
                        </a:tabLst>
                      </a:pPr>
                      <a:r>
                        <a:rPr lang="en-US" sz="2000" b="1" kern="1200" dirty="0">
                          <a:solidFill>
                            <a:srgbClr val="002060"/>
                          </a:solidFill>
                          <a:latin typeface="Times New Roman" panose="02020603050405020304" pitchFamily="18" charset="0"/>
                          <a:cs typeface="Times New Roman" panose="02020603050405020304" pitchFamily="18" charset="0"/>
                        </a:rPr>
                        <a:t>Secondary valencies of central metal atom/ion are satisfied either by negative ions /groups (ligands such as </a:t>
                      </a:r>
                      <a:r>
                        <a:rPr lang="en-US" sz="2000" b="1" kern="1200">
                          <a:solidFill>
                            <a:srgbClr val="002060"/>
                          </a:solidFill>
                          <a:latin typeface="Times New Roman" panose="02020603050405020304" pitchFamily="18" charset="0"/>
                          <a:cs typeface="Times New Roman" panose="02020603050405020304" pitchFamily="18" charset="0"/>
                        </a:rPr>
                        <a:t>Cl</a:t>
                      </a:r>
                      <a:r>
                        <a:rPr lang="en-US" sz="2000" b="1" kern="1200" baseline="30000">
                          <a:solidFill>
                            <a:srgbClr val="002060"/>
                          </a:solidFill>
                          <a:latin typeface="Times New Roman" panose="02020603050405020304" pitchFamily="18" charset="0"/>
                          <a:cs typeface="Times New Roman" panose="02020603050405020304" pitchFamily="18" charset="0"/>
                        </a:rPr>
                        <a:t>-</a:t>
                      </a:r>
                      <a:r>
                        <a:rPr lang="en-US" sz="2000" b="1" kern="1200">
                          <a:solidFill>
                            <a:srgbClr val="002060"/>
                          </a:solidFill>
                          <a:latin typeface="Times New Roman" panose="02020603050405020304" pitchFamily="18" charset="0"/>
                          <a:cs typeface="Times New Roman" panose="02020603050405020304" pitchFamily="18" charset="0"/>
                        </a:rPr>
                        <a:t> , Br</a:t>
                      </a:r>
                      <a:r>
                        <a:rPr lang="en-US" sz="2000" b="1" kern="1200" baseline="30000">
                          <a:solidFill>
                            <a:srgbClr val="002060"/>
                          </a:solidFill>
                          <a:latin typeface="Times New Roman" panose="02020603050405020304" pitchFamily="18" charset="0"/>
                          <a:cs typeface="Times New Roman" panose="02020603050405020304" pitchFamily="18" charset="0"/>
                        </a:rPr>
                        <a:t>-</a:t>
                      </a:r>
                      <a:r>
                        <a:rPr lang="en-US" sz="2000" b="1" kern="1200">
                          <a:solidFill>
                            <a:srgbClr val="002060"/>
                          </a:solidFill>
                          <a:latin typeface="Times New Roman" panose="02020603050405020304" pitchFamily="18" charset="0"/>
                          <a:cs typeface="Times New Roman" panose="02020603050405020304" pitchFamily="18" charset="0"/>
                        </a:rPr>
                        <a:t> </a:t>
                      </a:r>
                      <a:r>
                        <a:rPr lang="en-US" sz="2000" b="1" kern="1200" dirty="0">
                          <a:solidFill>
                            <a:srgbClr val="002060"/>
                          </a:solidFill>
                          <a:latin typeface="Times New Roman" panose="02020603050405020304" pitchFamily="18" charset="0"/>
                          <a:cs typeface="Times New Roman" panose="02020603050405020304" pitchFamily="18" charset="0"/>
                        </a:rPr>
                        <a:t>, CN</a:t>
                      </a:r>
                      <a:r>
                        <a:rPr lang="en-US" sz="2000" b="1" kern="1200" baseline="30000" dirty="0">
                          <a:solidFill>
                            <a:srgbClr val="002060"/>
                          </a:solidFill>
                          <a:latin typeface="Times New Roman" panose="02020603050405020304" pitchFamily="18" charset="0"/>
                          <a:cs typeface="Times New Roman" panose="02020603050405020304" pitchFamily="18" charset="0"/>
                        </a:rPr>
                        <a:t>-</a:t>
                      </a:r>
                      <a:r>
                        <a:rPr lang="en-US" sz="2000" b="1" kern="1200" dirty="0">
                          <a:solidFill>
                            <a:srgbClr val="002060"/>
                          </a:solidFill>
                          <a:latin typeface="Times New Roman" panose="02020603050405020304" pitchFamily="18" charset="0"/>
                          <a:cs typeface="Times New Roman" panose="02020603050405020304" pitchFamily="18" charset="0"/>
                        </a:rPr>
                        <a:t>, SCN</a:t>
                      </a:r>
                      <a:r>
                        <a:rPr lang="en-US" sz="2000" b="1" kern="1200" baseline="30000" dirty="0">
                          <a:solidFill>
                            <a:srgbClr val="002060"/>
                          </a:solidFill>
                          <a:latin typeface="Times New Roman" panose="02020603050405020304" pitchFamily="18" charset="0"/>
                          <a:cs typeface="Times New Roman" panose="02020603050405020304" pitchFamily="18" charset="0"/>
                        </a:rPr>
                        <a:t>-</a:t>
                      </a:r>
                      <a:r>
                        <a:rPr lang="en-US" sz="2000" b="1" kern="1200" dirty="0">
                          <a:solidFill>
                            <a:srgbClr val="002060"/>
                          </a:solidFill>
                          <a:latin typeface="Times New Roman" panose="02020603050405020304" pitchFamily="18" charset="0"/>
                          <a:cs typeface="Times New Roman" panose="02020603050405020304" pitchFamily="18" charset="0"/>
                        </a:rPr>
                        <a:t>, NO</a:t>
                      </a:r>
                      <a:r>
                        <a:rPr lang="en-US" sz="2000" b="1" kern="1200" baseline="-25000" dirty="0">
                          <a:solidFill>
                            <a:srgbClr val="002060"/>
                          </a:solidFill>
                          <a:latin typeface="Times New Roman" panose="02020603050405020304" pitchFamily="18" charset="0"/>
                          <a:cs typeface="Times New Roman" panose="02020603050405020304" pitchFamily="18" charset="0"/>
                        </a:rPr>
                        <a:t>2</a:t>
                      </a:r>
                      <a:r>
                        <a:rPr lang="en-US" sz="2000" b="1" kern="1200" baseline="30000" dirty="0">
                          <a:solidFill>
                            <a:srgbClr val="002060"/>
                          </a:solidFill>
                          <a:latin typeface="Times New Roman" panose="02020603050405020304" pitchFamily="18" charset="0"/>
                          <a:cs typeface="Times New Roman" panose="02020603050405020304" pitchFamily="18" charset="0"/>
                        </a:rPr>
                        <a:t>-</a:t>
                      </a:r>
                      <a:r>
                        <a:rPr lang="en-US" sz="2000" b="1" kern="1200" dirty="0">
                          <a:solidFill>
                            <a:srgbClr val="002060"/>
                          </a:solidFill>
                          <a:latin typeface="Times New Roman" panose="02020603050405020304" pitchFamily="18" charset="0"/>
                          <a:cs typeface="Times New Roman" panose="02020603050405020304" pitchFamily="18" charset="0"/>
                        </a:rPr>
                        <a:t>, NH</a:t>
                      </a:r>
                      <a:r>
                        <a:rPr lang="en-US" sz="2000" b="1" kern="1200" baseline="-25000" dirty="0">
                          <a:solidFill>
                            <a:srgbClr val="002060"/>
                          </a:solidFill>
                          <a:latin typeface="Times New Roman" panose="02020603050405020304" pitchFamily="18" charset="0"/>
                          <a:cs typeface="Times New Roman" panose="02020603050405020304" pitchFamily="18" charset="0"/>
                        </a:rPr>
                        <a:t>2</a:t>
                      </a:r>
                      <a:r>
                        <a:rPr lang="en-US" sz="2000" b="1" kern="1200" baseline="30000" dirty="0">
                          <a:solidFill>
                            <a:srgbClr val="002060"/>
                          </a:solidFill>
                          <a:latin typeface="Times New Roman" panose="02020603050405020304" pitchFamily="18" charset="0"/>
                          <a:cs typeface="Times New Roman" panose="02020603050405020304" pitchFamily="18" charset="0"/>
                        </a:rPr>
                        <a:t>-</a:t>
                      </a:r>
                      <a:r>
                        <a:rPr lang="en-US" sz="2000" b="1" kern="1200" dirty="0">
                          <a:solidFill>
                            <a:srgbClr val="002060"/>
                          </a:solidFill>
                          <a:latin typeface="Times New Roman" panose="02020603050405020304" pitchFamily="18" charset="0"/>
                          <a:cs typeface="Times New Roman" panose="02020603050405020304" pitchFamily="18" charset="0"/>
                        </a:rPr>
                        <a:t>  etc.) or by neutral molecules (ligands such as H</a:t>
                      </a:r>
                      <a:r>
                        <a:rPr lang="en-US" sz="2000" b="1" kern="1200" baseline="-25000" dirty="0">
                          <a:solidFill>
                            <a:srgbClr val="002060"/>
                          </a:solidFill>
                          <a:latin typeface="Times New Roman" panose="02020603050405020304" pitchFamily="18" charset="0"/>
                          <a:cs typeface="Times New Roman" panose="02020603050405020304" pitchFamily="18" charset="0"/>
                        </a:rPr>
                        <a:t>2</a:t>
                      </a:r>
                      <a:r>
                        <a:rPr lang="en-US" sz="2000" b="1" kern="1200" dirty="0">
                          <a:solidFill>
                            <a:srgbClr val="002060"/>
                          </a:solidFill>
                          <a:latin typeface="Times New Roman" panose="02020603050405020304" pitchFamily="18" charset="0"/>
                          <a:cs typeface="Times New Roman" panose="02020603050405020304" pitchFamily="18" charset="0"/>
                        </a:rPr>
                        <a:t>O, NH</a:t>
                      </a:r>
                      <a:r>
                        <a:rPr lang="en-US" sz="2000" b="1" kern="1200" baseline="-25000" dirty="0">
                          <a:solidFill>
                            <a:srgbClr val="002060"/>
                          </a:solidFill>
                          <a:latin typeface="Times New Roman" panose="02020603050405020304" pitchFamily="18" charset="0"/>
                          <a:cs typeface="Times New Roman" panose="02020603050405020304" pitchFamily="18" charset="0"/>
                        </a:rPr>
                        <a:t>3</a:t>
                      </a:r>
                      <a:r>
                        <a:rPr lang="en-US" sz="2000" b="1" kern="1200" dirty="0">
                          <a:solidFill>
                            <a:srgbClr val="002060"/>
                          </a:solidFill>
                          <a:latin typeface="Times New Roman" panose="02020603050405020304" pitchFamily="18" charset="0"/>
                          <a:cs typeface="Times New Roman" panose="02020603050405020304" pitchFamily="18" charset="0"/>
                        </a:rPr>
                        <a:t>, Pyridine </a:t>
                      </a:r>
                      <a:r>
                        <a:rPr lang="en-US" sz="2000" b="1" kern="1200">
                          <a:solidFill>
                            <a:srgbClr val="002060"/>
                          </a:solidFill>
                          <a:latin typeface="Times New Roman" panose="02020603050405020304" pitchFamily="18" charset="0"/>
                          <a:cs typeface="Times New Roman" panose="02020603050405020304" pitchFamily="18" charset="0"/>
                        </a:rPr>
                        <a:t>etc.)</a:t>
                      </a:r>
                      <a:endParaRPr lang="en-US" sz="2000" b="1" kern="1200" dirty="0">
                        <a:solidFill>
                          <a:srgbClr val="002060"/>
                        </a:solidFill>
                        <a:latin typeface="Times New Roman" panose="02020603050405020304" pitchFamily="18" charset="0"/>
                        <a:ea typeface="+mn-ea"/>
                        <a:cs typeface="Times New Roman" panose="02020603050405020304" pitchFamily="18" charset="0"/>
                      </a:endParaRPr>
                    </a:p>
                  </a:txBody>
                  <a:tcPr marL="68580" marR="68580" marT="0" marB="0"/>
                </a:tc>
                <a:extLst>
                  <a:ext uri="{0D108BD9-81ED-4DB2-BD59-A6C34878D82A}">
                    <a16:rowId xmlns:a16="http://schemas.microsoft.com/office/drawing/2014/main" val="3342304259"/>
                  </a:ext>
                </a:extLst>
              </a:tr>
              <a:tr h="370840">
                <a:tc>
                  <a:txBody>
                    <a:bodyPr/>
                    <a:lstStyle/>
                    <a:p>
                      <a:pPr marL="0" marR="0" algn="l" defTabSz="457200" rtl="0" eaLnBrk="1" latinLnBrk="0" hangingPunct="1">
                        <a:lnSpc>
                          <a:spcPct val="150000"/>
                        </a:lnSpc>
                        <a:spcBef>
                          <a:spcPts val="0"/>
                        </a:spcBef>
                        <a:spcAft>
                          <a:spcPts val="0"/>
                        </a:spcAft>
                        <a:tabLst>
                          <a:tab pos="594360" algn="l"/>
                        </a:tabLst>
                      </a:pPr>
                      <a:r>
                        <a:rPr lang="en-US" sz="2000" b="1" kern="1200" dirty="0">
                          <a:solidFill>
                            <a:srgbClr val="002060"/>
                          </a:solidFill>
                          <a:latin typeface="Times New Roman" panose="02020603050405020304" pitchFamily="18" charset="0"/>
                          <a:cs typeface="Times New Roman" panose="02020603050405020304" pitchFamily="18" charset="0"/>
                        </a:rPr>
                        <a:t>It represent second co-ordination sphere.</a:t>
                      </a:r>
                      <a:endParaRPr lang="en-US" sz="2000" b="1" kern="1200" dirty="0">
                        <a:solidFill>
                          <a:srgbClr val="002060"/>
                        </a:solidFill>
                        <a:latin typeface="Times New Roman" panose="02020603050405020304" pitchFamily="18" charset="0"/>
                        <a:ea typeface="+mn-ea"/>
                        <a:cs typeface="Times New Roman" panose="02020603050405020304" pitchFamily="18" charset="0"/>
                      </a:endParaRPr>
                    </a:p>
                  </a:txBody>
                  <a:tcPr marL="68580" marR="68580" marT="0" marB="0"/>
                </a:tc>
                <a:tc>
                  <a:txBody>
                    <a:bodyPr/>
                    <a:lstStyle/>
                    <a:p>
                      <a:pPr marL="0" marR="0" algn="l" defTabSz="457200" rtl="0" eaLnBrk="1" latinLnBrk="0" hangingPunct="1">
                        <a:lnSpc>
                          <a:spcPct val="150000"/>
                        </a:lnSpc>
                        <a:spcBef>
                          <a:spcPts val="0"/>
                        </a:spcBef>
                        <a:spcAft>
                          <a:spcPts val="0"/>
                        </a:spcAft>
                        <a:tabLst>
                          <a:tab pos="594360" algn="l"/>
                        </a:tabLst>
                      </a:pPr>
                      <a:r>
                        <a:rPr lang="en-US" sz="2000" b="1" kern="1200" dirty="0">
                          <a:solidFill>
                            <a:srgbClr val="002060"/>
                          </a:solidFill>
                          <a:latin typeface="Times New Roman" panose="02020603050405020304" pitchFamily="18" charset="0"/>
                          <a:cs typeface="Times New Roman" panose="02020603050405020304" pitchFamily="18" charset="0"/>
                        </a:rPr>
                        <a:t>It represent first co-ordination sphere.</a:t>
                      </a:r>
                      <a:endParaRPr lang="en-US" sz="2000" b="1" kern="1200" dirty="0">
                        <a:solidFill>
                          <a:srgbClr val="002060"/>
                        </a:solidFill>
                        <a:latin typeface="Times New Roman" panose="02020603050405020304" pitchFamily="18" charset="0"/>
                        <a:ea typeface="+mn-ea"/>
                        <a:cs typeface="Times New Roman" panose="02020603050405020304" pitchFamily="18" charset="0"/>
                      </a:endParaRPr>
                    </a:p>
                  </a:txBody>
                  <a:tcPr marL="68580" marR="68580" marT="0" marB="0"/>
                </a:tc>
                <a:extLst>
                  <a:ext uri="{0D108BD9-81ED-4DB2-BD59-A6C34878D82A}">
                    <a16:rowId xmlns:a16="http://schemas.microsoft.com/office/drawing/2014/main" val="2024442274"/>
                  </a:ext>
                </a:extLst>
              </a:tr>
              <a:tr h="370840">
                <a:tc>
                  <a:txBody>
                    <a:bodyPr/>
                    <a:lstStyle/>
                    <a:p>
                      <a:pPr marL="0" marR="0" algn="l" defTabSz="457200" rtl="0" eaLnBrk="1" latinLnBrk="0" hangingPunct="1">
                        <a:lnSpc>
                          <a:spcPct val="150000"/>
                        </a:lnSpc>
                        <a:spcBef>
                          <a:spcPts val="0"/>
                        </a:spcBef>
                        <a:spcAft>
                          <a:spcPts val="0"/>
                        </a:spcAft>
                        <a:tabLst>
                          <a:tab pos="594360" algn="l"/>
                        </a:tabLst>
                      </a:pPr>
                      <a:r>
                        <a:rPr lang="en-US" sz="2000" b="1" kern="1200" dirty="0">
                          <a:solidFill>
                            <a:srgbClr val="002060"/>
                          </a:solidFill>
                          <a:latin typeface="Times New Roman" panose="02020603050405020304" pitchFamily="18" charset="0"/>
                          <a:cs typeface="Times New Roman" panose="02020603050405020304" pitchFamily="18" charset="0"/>
                        </a:rPr>
                        <a:t>It involves formation of ionic bond in the co-ordination complex compounds.</a:t>
                      </a:r>
                      <a:endParaRPr lang="en-US" sz="2000" b="1" kern="1200" dirty="0">
                        <a:solidFill>
                          <a:srgbClr val="002060"/>
                        </a:solidFill>
                        <a:latin typeface="Times New Roman" panose="02020603050405020304" pitchFamily="18" charset="0"/>
                        <a:ea typeface="+mn-ea"/>
                        <a:cs typeface="Times New Roman" panose="02020603050405020304" pitchFamily="18" charset="0"/>
                      </a:endParaRPr>
                    </a:p>
                  </a:txBody>
                  <a:tcPr marL="68580" marR="68580" marT="0" marB="0"/>
                </a:tc>
                <a:tc>
                  <a:txBody>
                    <a:bodyPr/>
                    <a:lstStyle/>
                    <a:p>
                      <a:pPr marL="0" marR="0" algn="l" defTabSz="457200" rtl="0" eaLnBrk="1" latinLnBrk="0" hangingPunct="1">
                        <a:lnSpc>
                          <a:spcPct val="150000"/>
                        </a:lnSpc>
                        <a:spcBef>
                          <a:spcPts val="0"/>
                        </a:spcBef>
                        <a:spcAft>
                          <a:spcPts val="0"/>
                        </a:spcAft>
                        <a:tabLst>
                          <a:tab pos="594360" algn="l"/>
                        </a:tabLst>
                      </a:pPr>
                      <a:r>
                        <a:rPr lang="en-US" sz="2000" b="1" kern="1200" dirty="0">
                          <a:solidFill>
                            <a:srgbClr val="002060"/>
                          </a:solidFill>
                          <a:latin typeface="Times New Roman" panose="02020603050405020304" pitchFamily="18" charset="0"/>
                          <a:cs typeface="Times New Roman" panose="02020603050405020304" pitchFamily="18" charset="0"/>
                        </a:rPr>
                        <a:t>It involves formation of co-ordinate bond in the co-ordination complex compounds.</a:t>
                      </a:r>
                      <a:endParaRPr lang="en-US" sz="2000" b="1" kern="1200" dirty="0">
                        <a:solidFill>
                          <a:srgbClr val="002060"/>
                        </a:solidFill>
                        <a:latin typeface="Times New Roman" panose="02020603050405020304" pitchFamily="18" charset="0"/>
                        <a:ea typeface="+mn-ea"/>
                        <a:cs typeface="Times New Roman" panose="02020603050405020304" pitchFamily="18" charset="0"/>
                      </a:endParaRPr>
                    </a:p>
                  </a:txBody>
                  <a:tcPr marL="68580" marR="68580" marT="0" marB="0"/>
                </a:tc>
                <a:extLst>
                  <a:ext uri="{0D108BD9-81ED-4DB2-BD59-A6C34878D82A}">
                    <a16:rowId xmlns:a16="http://schemas.microsoft.com/office/drawing/2014/main" val="2860771520"/>
                  </a:ext>
                </a:extLst>
              </a:tr>
              <a:tr h="370840">
                <a:tc>
                  <a:txBody>
                    <a:bodyPr/>
                    <a:lstStyle/>
                    <a:p>
                      <a:pPr marL="0" marR="0" algn="l" defTabSz="457200" rtl="0" eaLnBrk="1" latinLnBrk="0" hangingPunct="1">
                        <a:lnSpc>
                          <a:spcPct val="150000"/>
                        </a:lnSpc>
                        <a:spcBef>
                          <a:spcPts val="0"/>
                        </a:spcBef>
                        <a:spcAft>
                          <a:spcPts val="0"/>
                        </a:spcAft>
                        <a:tabLst>
                          <a:tab pos="594360" algn="l"/>
                        </a:tabLst>
                      </a:pPr>
                      <a:r>
                        <a:rPr lang="en-US" sz="2000" b="1" kern="1200" dirty="0">
                          <a:solidFill>
                            <a:srgbClr val="002060"/>
                          </a:solidFill>
                          <a:latin typeface="Times New Roman" panose="02020603050405020304" pitchFamily="18" charset="0"/>
                          <a:cs typeface="Times New Roman" panose="02020603050405020304" pitchFamily="18" charset="0"/>
                        </a:rPr>
                        <a:t>It is non-directional.</a:t>
                      </a:r>
                      <a:endParaRPr lang="en-US" sz="2000" b="1" kern="1200" dirty="0">
                        <a:solidFill>
                          <a:srgbClr val="002060"/>
                        </a:solidFill>
                        <a:latin typeface="Times New Roman" panose="02020603050405020304" pitchFamily="18" charset="0"/>
                        <a:ea typeface="+mn-ea"/>
                        <a:cs typeface="Times New Roman" panose="02020603050405020304" pitchFamily="18" charset="0"/>
                      </a:endParaRPr>
                    </a:p>
                  </a:txBody>
                  <a:tcPr marL="68580" marR="68580" marT="0" marB="0"/>
                </a:tc>
                <a:tc>
                  <a:txBody>
                    <a:bodyPr/>
                    <a:lstStyle/>
                    <a:p>
                      <a:pPr marL="0" marR="0" algn="l" defTabSz="457200" rtl="0" eaLnBrk="1" latinLnBrk="0" hangingPunct="1">
                        <a:lnSpc>
                          <a:spcPct val="150000"/>
                        </a:lnSpc>
                        <a:spcBef>
                          <a:spcPts val="0"/>
                        </a:spcBef>
                        <a:spcAft>
                          <a:spcPts val="0"/>
                        </a:spcAft>
                        <a:tabLst>
                          <a:tab pos="594360" algn="l"/>
                        </a:tabLst>
                      </a:pPr>
                      <a:r>
                        <a:rPr lang="en-US" sz="2000" b="1" kern="1200" dirty="0">
                          <a:solidFill>
                            <a:srgbClr val="002060"/>
                          </a:solidFill>
                          <a:latin typeface="Times New Roman" panose="02020603050405020304" pitchFamily="18" charset="0"/>
                          <a:cs typeface="Times New Roman" panose="02020603050405020304" pitchFamily="18" charset="0"/>
                        </a:rPr>
                        <a:t>It is directional.</a:t>
                      </a:r>
                      <a:endParaRPr lang="en-US" sz="2000" b="1" kern="1200" dirty="0">
                        <a:solidFill>
                          <a:srgbClr val="002060"/>
                        </a:solidFill>
                        <a:latin typeface="Times New Roman" panose="02020603050405020304" pitchFamily="18" charset="0"/>
                        <a:ea typeface="+mn-ea"/>
                        <a:cs typeface="Times New Roman" panose="02020603050405020304" pitchFamily="18" charset="0"/>
                      </a:endParaRPr>
                    </a:p>
                  </a:txBody>
                  <a:tcPr marL="68580" marR="68580" marT="0" marB="0"/>
                </a:tc>
                <a:extLst>
                  <a:ext uri="{0D108BD9-81ED-4DB2-BD59-A6C34878D82A}">
                    <a16:rowId xmlns:a16="http://schemas.microsoft.com/office/drawing/2014/main" val="3921878879"/>
                  </a:ext>
                </a:extLst>
              </a:tr>
              <a:tr h="370840">
                <a:tc>
                  <a:txBody>
                    <a:bodyPr/>
                    <a:lstStyle/>
                    <a:p>
                      <a:pPr marL="0" marR="0" algn="l" defTabSz="457200" rtl="0" eaLnBrk="1" latinLnBrk="0" hangingPunct="1">
                        <a:lnSpc>
                          <a:spcPct val="150000"/>
                        </a:lnSpc>
                        <a:spcBef>
                          <a:spcPts val="0"/>
                        </a:spcBef>
                        <a:spcAft>
                          <a:spcPts val="0"/>
                        </a:spcAft>
                        <a:tabLst>
                          <a:tab pos="594360" algn="l"/>
                        </a:tabLst>
                      </a:pPr>
                      <a:r>
                        <a:rPr lang="en-US" sz="2000" b="1" kern="1200" dirty="0">
                          <a:solidFill>
                            <a:srgbClr val="002060"/>
                          </a:solidFill>
                          <a:latin typeface="Times New Roman" panose="02020603050405020304" pitchFamily="18" charset="0"/>
                          <a:cs typeface="Times New Roman" panose="02020603050405020304" pitchFamily="18" charset="0"/>
                        </a:rPr>
                        <a:t>It is ionizable.</a:t>
                      </a:r>
                      <a:endParaRPr lang="en-US" sz="2000" b="1" kern="1200" dirty="0">
                        <a:solidFill>
                          <a:srgbClr val="002060"/>
                        </a:solidFill>
                        <a:latin typeface="Times New Roman" panose="02020603050405020304" pitchFamily="18" charset="0"/>
                        <a:ea typeface="+mn-ea"/>
                        <a:cs typeface="Times New Roman" panose="02020603050405020304" pitchFamily="18" charset="0"/>
                      </a:endParaRPr>
                    </a:p>
                  </a:txBody>
                  <a:tcPr marL="68580" marR="68580" marT="0" marB="0"/>
                </a:tc>
                <a:tc>
                  <a:txBody>
                    <a:bodyPr/>
                    <a:lstStyle/>
                    <a:p>
                      <a:pPr marL="0" marR="0" algn="l" defTabSz="457200" rtl="0" eaLnBrk="1" latinLnBrk="0" hangingPunct="1">
                        <a:lnSpc>
                          <a:spcPct val="150000"/>
                        </a:lnSpc>
                        <a:spcBef>
                          <a:spcPts val="0"/>
                        </a:spcBef>
                        <a:spcAft>
                          <a:spcPts val="0"/>
                        </a:spcAft>
                        <a:tabLst>
                          <a:tab pos="594360" algn="l"/>
                        </a:tabLst>
                      </a:pPr>
                      <a:r>
                        <a:rPr lang="en-US" sz="2000" b="1" kern="1200" dirty="0">
                          <a:solidFill>
                            <a:srgbClr val="002060"/>
                          </a:solidFill>
                          <a:latin typeface="Times New Roman" panose="02020603050405020304" pitchFamily="18" charset="0"/>
                          <a:cs typeface="Times New Roman" panose="02020603050405020304" pitchFamily="18" charset="0"/>
                        </a:rPr>
                        <a:t>It is non-ionizable.</a:t>
                      </a:r>
                      <a:endParaRPr lang="en-US" sz="2000" b="1" kern="1200" dirty="0">
                        <a:solidFill>
                          <a:srgbClr val="002060"/>
                        </a:solidFill>
                        <a:latin typeface="Times New Roman" panose="02020603050405020304" pitchFamily="18" charset="0"/>
                        <a:ea typeface="+mn-ea"/>
                        <a:cs typeface="Times New Roman" panose="02020603050405020304" pitchFamily="18" charset="0"/>
                      </a:endParaRPr>
                    </a:p>
                  </a:txBody>
                  <a:tcPr marL="68580" marR="68580" marT="0" marB="0"/>
                </a:tc>
                <a:extLst>
                  <a:ext uri="{0D108BD9-81ED-4DB2-BD59-A6C34878D82A}">
                    <a16:rowId xmlns:a16="http://schemas.microsoft.com/office/drawing/2014/main" val="3364415470"/>
                  </a:ext>
                </a:extLst>
              </a:tr>
              <a:tr h="370840">
                <a:tc>
                  <a:txBody>
                    <a:bodyPr/>
                    <a:lstStyle/>
                    <a:p>
                      <a:pPr marL="0" marR="0" algn="l" defTabSz="457200" rtl="0" eaLnBrk="1" latinLnBrk="0" hangingPunct="1">
                        <a:lnSpc>
                          <a:spcPct val="150000"/>
                        </a:lnSpc>
                        <a:spcBef>
                          <a:spcPts val="0"/>
                        </a:spcBef>
                        <a:spcAft>
                          <a:spcPts val="0"/>
                        </a:spcAft>
                        <a:tabLst>
                          <a:tab pos="594360" algn="l"/>
                        </a:tabLst>
                      </a:pPr>
                      <a:r>
                        <a:rPr lang="en-US" sz="2000" b="1" kern="1200" dirty="0">
                          <a:solidFill>
                            <a:srgbClr val="002060"/>
                          </a:solidFill>
                          <a:latin typeface="Times New Roman" panose="02020603050405020304" pitchFamily="18" charset="0"/>
                          <a:cs typeface="Times New Roman" panose="02020603050405020304" pitchFamily="18" charset="0"/>
                        </a:rPr>
                        <a:t>It gives idea about  oxidation state of central metal atom/ion</a:t>
                      </a:r>
                      <a:endParaRPr lang="en-US" sz="2000" b="1" kern="1200" dirty="0">
                        <a:solidFill>
                          <a:srgbClr val="002060"/>
                        </a:solidFill>
                        <a:latin typeface="Times New Roman" panose="02020603050405020304" pitchFamily="18" charset="0"/>
                        <a:ea typeface="+mn-ea"/>
                        <a:cs typeface="Times New Roman" panose="02020603050405020304" pitchFamily="18" charset="0"/>
                      </a:endParaRPr>
                    </a:p>
                  </a:txBody>
                  <a:tcPr marL="68580" marR="68580" marT="0" marB="0"/>
                </a:tc>
                <a:tc>
                  <a:txBody>
                    <a:bodyPr/>
                    <a:lstStyle/>
                    <a:p>
                      <a:pPr marL="0" marR="0" algn="l" defTabSz="457200" rtl="0" eaLnBrk="1" latinLnBrk="0" hangingPunct="1">
                        <a:lnSpc>
                          <a:spcPct val="150000"/>
                        </a:lnSpc>
                        <a:spcBef>
                          <a:spcPts val="0"/>
                        </a:spcBef>
                        <a:spcAft>
                          <a:spcPts val="0"/>
                        </a:spcAft>
                        <a:tabLst>
                          <a:tab pos="594360" algn="l"/>
                        </a:tabLst>
                      </a:pPr>
                      <a:r>
                        <a:rPr lang="en-US" sz="2000" b="1" kern="1200" dirty="0">
                          <a:solidFill>
                            <a:srgbClr val="002060"/>
                          </a:solidFill>
                          <a:latin typeface="Times New Roman" panose="02020603050405020304" pitchFamily="18" charset="0"/>
                          <a:cs typeface="Times New Roman" panose="02020603050405020304" pitchFamily="18" charset="0"/>
                        </a:rPr>
                        <a:t>It gives idea about  co-ordination number of central metal atom/ion</a:t>
                      </a:r>
                      <a:endParaRPr lang="en-US" sz="2000" b="1" kern="1200" dirty="0">
                        <a:solidFill>
                          <a:srgbClr val="002060"/>
                        </a:solidFill>
                        <a:latin typeface="Times New Roman" panose="02020603050405020304" pitchFamily="18" charset="0"/>
                        <a:ea typeface="+mn-ea"/>
                        <a:cs typeface="Times New Roman" panose="02020603050405020304" pitchFamily="18" charset="0"/>
                      </a:endParaRPr>
                    </a:p>
                  </a:txBody>
                  <a:tcPr marL="68580" marR="68580" marT="0" marB="0"/>
                </a:tc>
                <a:extLst>
                  <a:ext uri="{0D108BD9-81ED-4DB2-BD59-A6C34878D82A}">
                    <a16:rowId xmlns:a16="http://schemas.microsoft.com/office/drawing/2014/main" val="1314465601"/>
                  </a:ext>
                </a:extLst>
              </a:tr>
              <a:tr h="370840">
                <a:tc>
                  <a:txBody>
                    <a:bodyPr/>
                    <a:lstStyle/>
                    <a:p>
                      <a:pPr marL="0" marR="0" algn="l" defTabSz="457200" rtl="0" eaLnBrk="1" latinLnBrk="0" hangingPunct="1">
                        <a:lnSpc>
                          <a:spcPct val="150000"/>
                        </a:lnSpc>
                        <a:spcBef>
                          <a:spcPts val="0"/>
                        </a:spcBef>
                        <a:spcAft>
                          <a:spcPts val="0"/>
                        </a:spcAft>
                        <a:tabLst>
                          <a:tab pos="594360" algn="l"/>
                        </a:tabLst>
                      </a:pPr>
                      <a:r>
                        <a:rPr lang="en-US" sz="2000" b="1" kern="1200">
                          <a:solidFill>
                            <a:srgbClr val="002060"/>
                          </a:solidFill>
                          <a:latin typeface="Times New Roman" panose="02020603050405020304" pitchFamily="18" charset="0"/>
                          <a:cs typeface="Times New Roman" panose="02020603050405020304" pitchFamily="18" charset="0"/>
                        </a:rPr>
                        <a:t>Its magnitude is charge on complex ion in the co-ordination complex compounds.</a:t>
                      </a:r>
                      <a:endParaRPr lang="en-US" sz="2000" b="1" kern="1200">
                        <a:solidFill>
                          <a:srgbClr val="002060"/>
                        </a:solidFill>
                        <a:latin typeface="Times New Roman" panose="02020603050405020304" pitchFamily="18" charset="0"/>
                        <a:ea typeface="+mn-ea"/>
                        <a:cs typeface="Times New Roman" panose="02020603050405020304" pitchFamily="18" charset="0"/>
                      </a:endParaRPr>
                    </a:p>
                  </a:txBody>
                  <a:tcPr marL="68580" marR="68580" marT="0" marB="0"/>
                </a:tc>
                <a:tc>
                  <a:txBody>
                    <a:bodyPr/>
                    <a:lstStyle/>
                    <a:p>
                      <a:pPr marL="0" marR="0" algn="l" defTabSz="457200" rtl="0" eaLnBrk="1" latinLnBrk="0" hangingPunct="1">
                        <a:lnSpc>
                          <a:spcPct val="150000"/>
                        </a:lnSpc>
                        <a:spcBef>
                          <a:spcPts val="0"/>
                        </a:spcBef>
                        <a:spcAft>
                          <a:spcPts val="0"/>
                        </a:spcAft>
                        <a:tabLst>
                          <a:tab pos="594360" algn="l"/>
                        </a:tabLst>
                      </a:pPr>
                      <a:r>
                        <a:rPr lang="en-US" sz="2000" b="1" kern="1200" dirty="0">
                          <a:solidFill>
                            <a:srgbClr val="002060"/>
                          </a:solidFill>
                          <a:latin typeface="Times New Roman" panose="02020603050405020304" pitchFamily="18" charset="0"/>
                          <a:cs typeface="Times New Roman" panose="02020603050405020304" pitchFamily="18" charset="0"/>
                        </a:rPr>
                        <a:t>Its magnitude is number of co-ordinate bonds formed in the co-ordination compounds.</a:t>
                      </a:r>
                      <a:endParaRPr lang="en-US" sz="2000" b="1" kern="1200" dirty="0">
                        <a:solidFill>
                          <a:srgbClr val="002060"/>
                        </a:solidFill>
                        <a:latin typeface="Times New Roman" panose="02020603050405020304" pitchFamily="18" charset="0"/>
                        <a:ea typeface="+mn-ea"/>
                        <a:cs typeface="Times New Roman" panose="02020603050405020304" pitchFamily="18" charset="0"/>
                      </a:endParaRPr>
                    </a:p>
                  </a:txBody>
                  <a:tcPr marL="68580" marR="68580" marT="0" marB="0"/>
                </a:tc>
                <a:extLst>
                  <a:ext uri="{0D108BD9-81ED-4DB2-BD59-A6C34878D82A}">
                    <a16:rowId xmlns:a16="http://schemas.microsoft.com/office/drawing/2014/main" val="2552509027"/>
                  </a:ext>
                </a:extLst>
              </a:tr>
            </a:tbl>
          </a:graphicData>
        </a:graphic>
      </p:graphicFrame>
      <p:sp>
        <p:nvSpPr>
          <p:cNvPr id="7" name="Title 1">
            <a:extLst>
              <a:ext uri="{FF2B5EF4-FFF2-40B4-BE49-F238E27FC236}">
                <a16:creationId xmlns:a16="http://schemas.microsoft.com/office/drawing/2014/main" id="{01FC07B6-6C4D-4709-95CA-C25B201C4D01}"/>
              </a:ext>
            </a:extLst>
          </p:cNvPr>
          <p:cNvSpPr>
            <a:spLocks noGrp="1"/>
          </p:cNvSpPr>
          <p:nvPr>
            <p:ph type="title"/>
          </p:nvPr>
        </p:nvSpPr>
        <p:spPr>
          <a:xfrm>
            <a:off x="842213" y="33660"/>
            <a:ext cx="10924673" cy="502791"/>
          </a:xfrm>
        </p:spPr>
        <p:txBody>
          <a:bodyPr>
            <a:normAutofit fontScale="90000"/>
          </a:bodyPr>
          <a:lstStyle/>
          <a:p>
            <a:pPr algn="ctr">
              <a:lnSpc>
                <a:spcPct val="100000"/>
              </a:lnSpc>
            </a:pPr>
            <a:r>
              <a:rPr lang="en-IN" sz="2400" b="1" cap="none" spc="300" dirty="0">
                <a:solidFill>
                  <a:srgbClr val="FF0000"/>
                </a:solidFill>
                <a:latin typeface="Times New Roman" panose="02020603050405020304" pitchFamily="18" charset="0"/>
                <a:cs typeface="Times New Roman" panose="02020603050405020304" pitchFamily="18" charset="0"/>
              </a:rPr>
              <a:t>Difference</a:t>
            </a:r>
            <a:r>
              <a:rPr lang="en-IN" sz="2800" b="1" cap="none" spc="300" dirty="0">
                <a:solidFill>
                  <a:srgbClr val="FF0000"/>
                </a:solidFill>
                <a:latin typeface="Times New Roman" panose="02020603050405020304" pitchFamily="18" charset="0"/>
                <a:cs typeface="Times New Roman" panose="02020603050405020304" pitchFamily="18" charset="0"/>
              </a:rPr>
              <a:t> between </a:t>
            </a:r>
            <a:r>
              <a:rPr lang="en-US" sz="2800" b="1" cap="none" spc="300" dirty="0">
                <a:solidFill>
                  <a:srgbClr val="FF0000"/>
                </a:solidFill>
                <a:latin typeface="Times New Roman" panose="02020603050405020304" pitchFamily="18" charset="0"/>
                <a:cs typeface="Times New Roman" panose="02020603050405020304" pitchFamily="18" charset="0"/>
              </a:rPr>
              <a:t>primary valency  and primary valency </a:t>
            </a:r>
            <a:r>
              <a:rPr lang="en-IN" sz="2800" b="1" cap="none" spc="300" dirty="0">
                <a:solidFill>
                  <a:srgbClr val="FF0000"/>
                </a:solidFill>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708987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02E41F3-0896-4998-A5CE-09065912CEC1}"/>
              </a:ext>
            </a:extLst>
          </p:cNvPr>
          <p:cNvSpPr/>
          <p:nvPr/>
        </p:nvSpPr>
        <p:spPr>
          <a:xfrm>
            <a:off x="1818773" y="1648444"/>
            <a:ext cx="7712242" cy="2491516"/>
          </a:xfrm>
          <a:prstGeom prst="rect">
            <a:avLst/>
          </a:prstGeom>
        </p:spPr>
        <p:txBody>
          <a:bodyPr wrap="square">
            <a:spAutoFit/>
          </a:bodyPr>
          <a:lstStyle/>
          <a:p>
            <a:pPr algn="just">
              <a:lnSpc>
                <a:spcPct val="160000"/>
              </a:lnSpc>
              <a:tabLst>
                <a:tab pos="594360" algn="l"/>
              </a:tabLst>
            </a:pPr>
            <a:r>
              <a:rPr lang="en-US" sz="2000" b="1" dirty="0">
                <a:solidFill>
                  <a:srgbClr val="002060"/>
                </a:solidFill>
                <a:latin typeface="Times New Roman" panose="02020603050405020304" pitchFamily="18" charset="0"/>
                <a:cs typeface="Times New Roman" panose="02020603050405020304" pitchFamily="18" charset="0"/>
              </a:rPr>
              <a:t>Werner further attempted to find out and predict the shapes (geometrical arrangement) of the co-ordination complex compounds. The geometrical arrangement of coordinated ligands around the central metal atom/ion causes </a:t>
            </a:r>
            <a:r>
              <a:rPr lang="en-US" sz="2000" b="1" dirty="0">
                <a:solidFill>
                  <a:srgbClr val="FF0066"/>
                </a:solidFill>
                <a:latin typeface="Times New Roman" panose="02020603050405020304" pitchFamily="18" charset="0"/>
                <a:cs typeface="Times New Roman" panose="02020603050405020304" pitchFamily="18" charset="0"/>
              </a:rPr>
              <a:t>optical and geometrical isomerism </a:t>
            </a:r>
            <a:r>
              <a:rPr lang="en-US" sz="2000" b="1" dirty="0">
                <a:solidFill>
                  <a:srgbClr val="002060"/>
                </a:solidFill>
                <a:latin typeface="Times New Roman" panose="02020603050405020304" pitchFamily="18" charset="0"/>
                <a:cs typeface="Times New Roman" panose="02020603050405020304" pitchFamily="18" charset="0"/>
              </a:rPr>
              <a:t>of the co-ordination complex compounds. </a:t>
            </a:r>
          </a:p>
        </p:txBody>
      </p:sp>
      <p:sp>
        <p:nvSpPr>
          <p:cNvPr id="4" name="Title 2">
            <a:extLst>
              <a:ext uri="{FF2B5EF4-FFF2-40B4-BE49-F238E27FC236}">
                <a16:creationId xmlns:a16="http://schemas.microsoft.com/office/drawing/2014/main" id="{3FA3A719-7D0E-4B36-9B28-BA15FB2EB632}"/>
              </a:ext>
            </a:extLst>
          </p:cNvPr>
          <p:cNvSpPr>
            <a:spLocks noGrp="1"/>
          </p:cNvSpPr>
          <p:nvPr>
            <p:ph type="title"/>
          </p:nvPr>
        </p:nvSpPr>
        <p:spPr>
          <a:xfrm>
            <a:off x="3172326" y="707441"/>
            <a:ext cx="5005137" cy="495717"/>
          </a:xfrm>
        </p:spPr>
        <p:txBody>
          <a:bodyPr>
            <a:normAutofit/>
          </a:bodyPr>
          <a:lstStyle/>
          <a:p>
            <a:pPr algn="ctr"/>
            <a:r>
              <a:rPr lang="en-IN" sz="2200" b="1" cap="none" dirty="0">
                <a:solidFill>
                  <a:srgbClr val="FF0000"/>
                </a:solidFill>
                <a:latin typeface="Times New Roman" panose="02020603050405020304" pitchFamily="18" charset="0"/>
                <a:cs typeface="Times New Roman" panose="02020603050405020304" pitchFamily="18" charset="0"/>
              </a:rPr>
              <a:t>Werner theory and isomerism</a:t>
            </a:r>
            <a:endParaRPr lang="en-US" sz="2200" b="1" cap="none"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106568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5F3DE3A8-D078-4ADB-8C4E-DF73E6DD9894}"/>
              </a:ext>
            </a:extLst>
          </p:cNvPr>
          <p:cNvSpPr>
            <a:spLocks noGrp="1"/>
          </p:cNvSpPr>
          <p:nvPr>
            <p:ph idx="1"/>
          </p:nvPr>
        </p:nvSpPr>
        <p:spPr>
          <a:xfrm>
            <a:off x="998620" y="1347549"/>
            <a:ext cx="6220328" cy="5522496"/>
          </a:xfrm>
        </p:spPr>
        <p:txBody>
          <a:bodyPr>
            <a:normAutofit fontScale="25000" lnSpcReduction="20000"/>
          </a:bodyPr>
          <a:lstStyle/>
          <a:p>
            <a:pPr marL="0" indent="0" defTabSz="457200">
              <a:lnSpc>
                <a:spcPct val="180000"/>
              </a:lnSpc>
              <a:buNone/>
              <a:tabLst>
                <a:tab pos="594360" algn="l"/>
              </a:tabLst>
            </a:pPr>
            <a:r>
              <a:rPr lang="en-US" sz="8000" b="1" dirty="0">
                <a:solidFill>
                  <a:srgbClr val="002060"/>
                </a:solidFill>
                <a:latin typeface="Times New Roman" panose="02020603050405020304" pitchFamily="18" charset="0"/>
                <a:cs typeface="Times New Roman" panose="02020603050405020304" pitchFamily="18" charset="0"/>
              </a:rPr>
              <a:t>According to Werner’s co-ordination theory, the co-ordination complex compounds with co-ordination number six shows three possible structures such as </a:t>
            </a:r>
          </a:p>
          <a:p>
            <a:pPr marL="0" indent="0" defTabSz="457200">
              <a:lnSpc>
                <a:spcPct val="180000"/>
              </a:lnSpc>
              <a:buNone/>
              <a:tabLst>
                <a:tab pos="594360" algn="l"/>
              </a:tabLst>
            </a:pPr>
            <a:r>
              <a:rPr lang="en-US" sz="8000" b="1" dirty="0">
                <a:solidFill>
                  <a:srgbClr val="002060"/>
                </a:solidFill>
                <a:latin typeface="Times New Roman" panose="02020603050405020304" pitchFamily="18" charset="0"/>
                <a:cs typeface="Times New Roman" panose="02020603050405020304" pitchFamily="18" charset="0"/>
              </a:rPr>
              <a:t>1) Planar hexagonal</a:t>
            </a:r>
          </a:p>
          <a:p>
            <a:pPr marL="0" indent="0" defTabSz="457200">
              <a:lnSpc>
                <a:spcPct val="180000"/>
              </a:lnSpc>
              <a:buNone/>
              <a:tabLst>
                <a:tab pos="594360" algn="l"/>
              </a:tabLst>
            </a:pPr>
            <a:r>
              <a:rPr lang="en-US" sz="8000" b="1" dirty="0">
                <a:solidFill>
                  <a:srgbClr val="002060"/>
                </a:solidFill>
                <a:latin typeface="Times New Roman" panose="02020603050405020304" pitchFamily="18" charset="0"/>
                <a:cs typeface="Times New Roman" panose="02020603050405020304" pitchFamily="18" charset="0"/>
              </a:rPr>
              <a:t>2) Trigonal Prism</a:t>
            </a:r>
          </a:p>
          <a:p>
            <a:pPr marL="0" indent="0" defTabSz="457200">
              <a:lnSpc>
                <a:spcPct val="180000"/>
              </a:lnSpc>
              <a:buNone/>
              <a:tabLst>
                <a:tab pos="594360" algn="l"/>
              </a:tabLst>
            </a:pPr>
            <a:r>
              <a:rPr lang="en-US" sz="8000" b="1" dirty="0">
                <a:solidFill>
                  <a:srgbClr val="002060"/>
                </a:solidFill>
                <a:latin typeface="Times New Roman" panose="02020603050405020304" pitchFamily="18" charset="0"/>
                <a:cs typeface="Times New Roman" panose="02020603050405020304" pitchFamily="18" charset="0"/>
              </a:rPr>
              <a:t>3) Octahedral </a:t>
            </a:r>
          </a:p>
          <a:p>
            <a:pPr marL="0" indent="0" defTabSz="457200">
              <a:lnSpc>
                <a:spcPct val="180000"/>
              </a:lnSpc>
              <a:buNone/>
              <a:tabLst>
                <a:tab pos="594360" algn="l"/>
              </a:tabLst>
            </a:pPr>
            <a:r>
              <a:rPr lang="en-US" sz="8000" b="1" dirty="0">
                <a:solidFill>
                  <a:srgbClr val="002060"/>
                </a:solidFill>
                <a:latin typeface="Times New Roman" panose="02020603050405020304" pitchFamily="18" charset="0"/>
                <a:cs typeface="Times New Roman" panose="02020603050405020304" pitchFamily="18" charset="0"/>
              </a:rPr>
              <a:t>The number of predicted and actually found structures for co-ordination complexes having CN= 6 is </a:t>
            </a:r>
          </a:p>
          <a:p>
            <a:pPr marL="0" indent="0" defTabSz="457200">
              <a:lnSpc>
                <a:spcPct val="180000"/>
              </a:lnSpc>
              <a:buNone/>
              <a:tabLst>
                <a:tab pos="594360" algn="l"/>
              </a:tabLst>
            </a:pPr>
            <a:r>
              <a:rPr lang="en-US" sz="8000" b="1" dirty="0">
                <a:solidFill>
                  <a:srgbClr val="002060"/>
                </a:solidFill>
                <a:latin typeface="Times New Roman" panose="02020603050405020304" pitchFamily="18" charset="0"/>
                <a:cs typeface="Times New Roman" panose="02020603050405020304" pitchFamily="18" charset="0"/>
              </a:rPr>
              <a:t>given in the following table </a:t>
            </a:r>
          </a:p>
          <a:p>
            <a:pPr marL="0" indent="0" defTabSz="457200">
              <a:lnSpc>
                <a:spcPct val="160000"/>
              </a:lnSpc>
              <a:spcBef>
                <a:spcPts val="0"/>
              </a:spcBef>
              <a:buNone/>
              <a:tabLst>
                <a:tab pos="594360" algn="l"/>
              </a:tabLst>
            </a:pPr>
            <a:endParaRPr lang="en-US" sz="2000" b="1" dirty="0">
              <a:solidFill>
                <a:srgbClr val="002060"/>
              </a:solidFill>
              <a:latin typeface="Times New Roman" panose="02020603050405020304" pitchFamily="18" charset="0"/>
              <a:cs typeface="Times New Roman" panose="02020603050405020304" pitchFamily="18" charset="0"/>
            </a:endParaRPr>
          </a:p>
        </p:txBody>
      </p:sp>
      <p:pic>
        <p:nvPicPr>
          <p:cNvPr id="7" name="Picture 6">
            <a:extLst>
              <a:ext uri="{FF2B5EF4-FFF2-40B4-BE49-F238E27FC236}">
                <a16:creationId xmlns:a16="http://schemas.microsoft.com/office/drawing/2014/main" id="{363D219D-C922-485B-AA45-19ACF9EA38D6}"/>
              </a:ext>
            </a:extLst>
          </p:cNvPr>
          <p:cNvPicPr>
            <a:picLocks noChangeAspect="1"/>
          </p:cNvPicPr>
          <p:nvPr/>
        </p:nvPicPr>
        <p:blipFill>
          <a:blip r:embed="rId2">
            <a:duotone>
              <a:prstClr val="black"/>
              <a:srgbClr val="FF0066">
                <a:tint val="45000"/>
                <a:satMod val="400000"/>
              </a:srgbClr>
            </a:duotone>
          </a:blip>
          <a:stretch>
            <a:fillRect/>
          </a:stretch>
        </p:blipFill>
        <p:spPr>
          <a:xfrm>
            <a:off x="8771021" y="0"/>
            <a:ext cx="1773922" cy="2036579"/>
          </a:xfrm>
          <a:prstGeom prst="rect">
            <a:avLst/>
          </a:prstGeom>
        </p:spPr>
      </p:pic>
      <p:pic>
        <p:nvPicPr>
          <p:cNvPr id="8" name="Picture 7">
            <a:extLst>
              <a:ext uri="{FF2B5EF4-FFF2-40B4-BE49-F238E27FC236}">
                <a16:creationId xmlns:a16="http://schemas.microsoft.com/office/drawing/2014/main" id="{EDB65C2B-29A2-454F-9BA3-37BD02051634}"/>
              </a:ext>
            </a:extLst>
          </p:cNvPr>
          <p:cNvPicPr>
            <a:picLocks noChangeAspect="1"/>
          </p:cNvPicPr>
          <p:nvPr/>
        </p:nvPicPr>
        <p:blipFill>
          <a:blip r:embed="rId3">
            <a:duotone>
              <a:prstClr val="black"/>
              <a:schemeClr val="tx2">
                <a:lumMod val="50000"/>
                <a:lumOff val="50000"/>
                <a:tint val="45000"/>
                <a:satMod val="400000"/>
              </a:schemeClr>
            </a:duotone>
          </a:blip>
          <a:stretch>
            <a:fillRect/>
          </a:stretch>
        </p:blipFill>
        <p:spPr>
          <a:xfrm>
            <a:off x="8771021" y="2398678"/>
            <a:ext cx="1773922" cy="2036579"/>
          </a:xfrm>
          <a:prstGeom prst="rect">
            <a:avLst/>
          </a:prstGeom>
        </p:spPr>
      </p:pic>
      <p:pic>
        <p:nvPicPr>
          <p:cNvPr id="9" name="Picture 8">
            <a:extLst>
              <a:ext uri="{FF2B5EF4-FFF2-40B4-BE49-F238E27FC236}">
                <a16:creationId xmlns:a16="http://schemas.microsoft.com/office/drawing/2014/main" id="{2F2D3CAC-A874-49FE-928C-90D98E51A3AA}"/>
              </a:ext>
            </a:extLst>
          </p:cNvPr>
          <p:cNvPicPr>
            <a:picLocks noChangeAspect="1"/>
          </p:cNvPicPr>
          <p:nvPr/>
        </p:nvPicPr>
        <p:blipFill>
          <a:blip r:embed="rId4">
            <a:duotone>
              <a:prstClr val="black"/>
              <a:schemeClr val="accent3">
                <a:tint val="45000"/>
                <a:satMod val="400000"/>
              </a:schemeClr>
            </a:duotone>
          </a:blip>
          <a:stretch>
            <a:fillRect/>
          </a:stretch>
        </p:blipFill>
        <p:spPr>
          <a:xfrm>
            <a:off x="8771021" y="4660616"/>
            <a:ext cx="1864895" cy="2036579"/>
          </a:xfrm>
          <a:prstGeom prst="rect">
            <a:avLst/>
          </a:prstGeom>
        </p:spPr>
      </p:pic>
      <p:sp>
        <p:nvSpPr>
          <p:cNvPr id="10" name="Rectangle 9">
            <a:extLst>
              <a:ext uri="{FF2B5EF4-FFF2-40B4-BE49-F238E27FC236}">
                <a16:creationId xmlns:a16="http://schemas.microsoft.com/office/drawing/2014/main" id="{36675FEA-A41C-49CD-AD3C-B9CA55D7B7F0}"/>
              </a:ext>
            </a:extLst>
          </p:cNvPr>
          <p:cNvSpPr/>
          <p:nvPr/>
        </p:nvSpPr>
        <p:spPr>
          <a:xfrm>
            <a:off x="998620" y="711189"/>
            <a:ext cx="6042232" cy="400110"/>
          </a:xfrm>
          <a:prstGeom prst="rect">
            <a:avLst/>
          </a:prstGeom>
        </p:spPr>
        <p:txBody>
          <a:bodyPr wrap="none">
            <a:spAutoFit/>
          </a:bodyPr>
          <a:lstStyle/>
          <a:p>
            <a:r>
              <a:rPr lang="en-IN" sz="2000" b="1" dirty="0">
                <a:solidFill>
                  <a:srgbClr val="FF0000"/>
                </a:solidFill>
                <a:latin typeface="Times New Roman" panose="02020603050405020304" pitchFamily="18" charset="0"/>
                <a:cs typeface="Times New Roman" panose="02020603050405020304" pitchFamily="18" charset="0"/>
              </a:rPr>
              <a:t>A] Complexes with co-ordination number Six (CN=6) </a:t>
            </a:r>
          </a:p>
        </p:txBody>
      </p:sp>
    </p:spTree>
    <p:extLst>
      <p:ext uri="{BB962C8B-B14F-4D97-AF65-F5344CB8AC3E}">
        <p14:creationId xmlns:p14="http://schemas.microsoft.com/office/powerpoint/2010/main" val="11773385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
                                            <p:txEl>
                                              <p:pRg st="4" end="4"/>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ontent Placeholder 7">
            <a:extLst>
              <a:ext uri="{FF2B5EF4-FFF2-40B4-BE49-F238E27FC236}">
                <a16:creationId xmlns:a16="http://schemas.microsoft.com/office/drawing/2014/main" id="{142637A5-85EA-4E90-BB52-8F288A2667D8}"/>
              </a:ext>
            </a:extLst>
          </p:cNvPr>
          <p:cNvGraphicFramePr>
            <a:graphicFrameLocks noGrp="1"/>
          </p:cNvGraphicFramePr>
          <p:nvPr>
            <p:ph idx="1"/>
            <p:extLst>
              <p:ext uri="{D42A27DB-BD31-4B8C-83A1-F6EECF244321}">
                <p14:modId xmlns:p14="http://schemas.microsoft.com/office/powerpoint/2010/main" val="1307746027"/>
              </p:ext>
            </p:extLst>
          </p:nvPr>
        </p:nvGraphicFramePr>
        <p:xfrm>
          <a:off x="1347931" y="1923362"/>
          <a:ext cx="10286606" cy="2742060"/>
        </p:xfrm>
        <a:graphic>
          <a:graphicData uri="http://schemas.openxmlformats.org/drawingml/2006/table">
            <a:tbl>
              <a:tblPr firstRow="1" firstCol="1" bandRow="1">
                <a:tableStyleId>{BC89EF96-8CEA-46FF-86C4-4CE0E7609802}</a:tableStyleId>
              </a:tblPr>
              <a:tblGrid>
                <a:gridCol w="1563711">
                  <a:extLst>
                    <a:ext uri="{9D8B030D-6E8A-4147-A177-3AD203B41FA5}">
                      <a16:colId xmlns:a16="http://schemas.microsoft.com/office/drawing/2014/main" val="1333651930"/>
                    </a:ext>
                  </a:extLst>
                </a:gridCol>
                <a:gridCol w="2165685">
                  <a:extLst>
                    <a:ext uri="{9D8B030D-6E8A-4147-A177-3AD203B41FA5}">
                      <a16:colId xmlns:a16="http://schemas.microsoft.com/office/drawing/2014/main" val="4153784399"/>
                    </a:ext>
                  </a:extLst>
                </a:gridCol>
                <a:gridCol w="2305644">
                  <a:extLst>
                    <a:ext uri="{9D8B030D-6E8A-4147-A177-3AD203B41FA5}">
                      <a16:colId xmlns:a16="http://schemas.microsoft.com/office/drawing/2014/main" val="2347739639"/>
                    </a:ext>
                  </a:extLst>
                </a:gridCol>
                <a:gridCol w="2011680">
                  <a:extLst>
                    <a:ext uri="{9D8B030D-6E8A-4147-A177-3AD203B41FA5}">
                      <a16:colId xmlns:a16="http://schemas.microsoft.com/office/drawing/2014/main" val="2192778504"/>
                    </a:ext>
                  </a:extLst>
                </a:gridCol>
                <a:gridCol w="2239886">
                  <a:extLst>
                    <a:ext uri="{9D8B030D-6E8A-4147-A177-3AD203B41FA5}">
                      <a16:colId xmlns:a16="http://schemas.microsoft.com/office/drawing/2014/main" val="1879567429"/>
                    </a:ext>
                  </a:extLst>
                </a:gridCol>
              </a:tblGrid>
              <a:tr h="0">
                <a:tc rowSpan="2">
                  <a:txBody>
                    <a:bodyPr/>
                    <a:lstStyle/>
                    <a:p>
                      <a:pPr marL="0" marR="0" algn="ctr">
                        <a:lnSpc>
                          <a:spcPct val="115000"/>
                        </a:lnSpc>
                        <a:spcBef>
                          <a:spcPts val="0"/>
                        </a:spcBef>
                        <a:spcAft>
                          <a:spcPts val="0"/>
                        </a:spcAft>
                        <a:tabLst>
                          <a:tab pos="594360" algn="l"/>
                        </a:tabLst>
                      </a:pPr>
                      <a:br>
                        <a:rPr lang="en-US" sz="2400" b="1" dirty="0">
                          <a:solidFill>
                            <a:srgbClr val="FF0000"/>
                          </a:solidFill>
                          <a:effectLst/>
                          <a:latin typeface="Times New Roman" panose="02020603050405020304" pitchFamily="18" charset="0"/>
                          <a:cs typeface="Times New Roman" panose="02020603050405020304" pitchFamily="18" charset="0"/>
                        </a:rPr>
                      </a:br>
                      <a:r>
                        <a:rPr lang="en-US" sz="2400" b="1" dirty="0">
                          <a:solidFill>
                            <a:srgbClr val="FF0000"/>
                          </a:solidFill>
                          <a:effectLst/>
                          <a:latin typeface="Times New Roman" panose="02020603050405020304" pitchFamily="18" charset="0"/>
                          <a:cs typeface="Times New Roman" panose="02020603050405020304" pitchFamily="18" charset="0"/>
                        </a:rPr>
                        <a:t>Complex</a:t>
                      </a:r>
                      <a:endParaRPr lang="en-US" sz="24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rowSpan="2">
                  <a:txBody>
                    <a:bodyPr/>
                    <a:lstStyle/>
                    <a:p>
                      <a:pPr marL="0" marR="0" algn="ctr">
                        <a:lnSpc>
                          <a:spcPct val="115000"/>
                        </a:lnSpc>
                        <a:spcBef>
                          <a:spcPts val="0"/>
                        </a:spcBef>
                        <a:spcAft>
                          <a:spcPts val="0"/>
                        </a:spcAft>
                        <a:tabLst>
                          <a:tab pos="594360" algn="l"/>
                        </a:tabLst>
                      </a:pPr>
                      <a:r>
                        <a:rPr lang="en-US" sz="2400" b="1" dirty="0">
                          <a:solidFill>
                            <a:srgbClr val="FF0000"/>
                          </a:solidFill>
                          <a:effectLst/>
                          <a:latin typeface="Times New Roman" panose="02020603050405020304" pitchFamily="18" charset="0"/>
                          <a:cs typeface="Times New Roman" panose="02020603050405020304" pitchFamily="18" charset="0"/>
                        </a:rPr>
                        <a:t>Observed structures</a:t>
                      </a:r>
                      <a:endParaRPr lang="en-US" sz="24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gridSpan="3">
                  <a:txBody>
                    <a:bodyPr/>
                    <a:lstStyle/>
                    <a:p>
                      <a:pPr marL="0" marR="0" algn="ctr">
                        <a:lnSpc>
                          <a:spcPct val="115000"/>
                        </a:lnSpc>
                        <a:spcBef>
                          <a:spcPts val="0"/>
                        </a:spcBef>
                        <a:spcAft>
                          <a:spcPts val="600"/>
                        </a:spcAft>
                        <a:tabLst>
                          <a:tab pos="594360" algn="l"/>
                        </a:tabLst>
                      </a:pPr>
                      <a:r>
                        <a:rPr lang="en-US" sz="2400" b="1" dirty="0">
                          <a:solidFill>
                            <a:srgbClr val="FF0000"/>
                          </a:solidFill>
                          <a:effectLst/>
                          <a:latin typeface="Times New Roman" panose="02020603050405020304" pitchFamily="18" charset="0"/>
                          <a:cs typeface="Times New Roman" panose="02020603050405020304" pitchFamily="18" charset="0"/>
                        </a:rPr>
                        <a:t>Expected structures</a:t>
                      </a:r>
                      <a:endParaRPr lang="en-US" sz="24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993613595"/>
                  </a:ext>
                </a:extLst>
              </a:tr>
              <a:tr h="0">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600"/>
                        </a:spcAft>
                        <a:tabLst>
                          <a:tab pos="594360" algn="l"/>
                        </a:tabLst>
                      </a:pPr>
                      <a:r>
                        <a:rPr lang="en-US" sz="2400" b="1" dirty="0">
                          <a:solidFill>
                            <a:srgbClr val="002060"/>
                          </a:solidFill>
                          <a:effectLst/>
                          <a:latin typeface="Times New Roman" panose="02020603050405020304" pitchFamily="18" charset="0"/>
                          <a:cs typeface="Times New Roman" panose="02020603050405020304" pitchFamily="18" charset="0"/>
                        </a:rPr>
                        <a:t>Planar Hexagonal</a:t>
                      </a:r>
                      <a:endParaRPr lang="en-US" sz="24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tabLst>
                          <a:tab pos="594360" algn="l"/>
                        </a:tabLst>
                      </a:pPr>
                      <a:r>
                        <a:rPr lang="en-US" sz="2400" b="1" dirty="0">
                          <a:solidFill>
                            <a:srgbClr val="002060"/>
                          </a:solidFill>
                          <a:effectLst/>
                          <a:latin typeface="Times New Roman" panose="02020603050405020304" pitchFamily="18" charset="0"/>
                          <a:cs typeface="Times New Roman" panose="02020603050405020304" pitchFamily="18" charset="0"/>
                        </a:rPr>
                        <a:t>Trigonal prism</a:t>
                      </a:r>
                      <a:endParaRPr lang="en-US" sz="24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tabLst>
                          <a:tab pos="594360" algn="l"/>
                        </a:tabLst>
                      </a:pPr>
                      <a:r>
                        <a:rPr lang="en-US" sz="2400" b="1" dirty="0">
                          <a:solidFill>
                            <a:srgbClr val="002060"/>
                          </a:solidFill>
                          <a:effectLst/>
                          <a:latin typeface="Times New Roman" panose="02020603050405020304" pitchFamily="18" charset="0"/>
                          <a:cs typeface="Times New Roman" panose="02020603050405020304" pitchFamily="18" charset="0"/>
                        </a:rPr>
                        <a:t>Octahedral</a:t>
                      </a:r>
                      <a:endParaRPr lang="en-US" sz="24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616952168"/>
                  </a:ext>
                </a:extLst>
              </a:tr>
              <a:tr h="0">
                <a:tc>
                  <a:txBody>
                    <a:bodyPr/>
                    <a:lstStyle/>
                    <a:p>
                      <a:pPr marL="0" marR="0">
                        <a:lnSpc>
                          <a:spcPct val="115000"/>
                        </a:lnSpc>
                        <a:spcBef>
                          <a:spcPts val="0"/>
                        </a:spcBef>
                        <a:spcAft>
                          <a:spcPts val="600"/>
                        </a:spcAft>
                        <a:tabLst>
                          <a:tab pos="594360" algn="l"/>
                        </a:tabLst>
                      </a:pPr>
                      <a:r>
                        <a:rPr lang="en-US" sz="2400" b="1" dirty="0">
                          <a:solidFill>
                            <a:srgbClr val="002060"/>
                          </a:solidFill>
                          <a:effectLst/>
                          <a:latin typeface="Times New Roman" panose="02020603050405020304" pitchFamily="18" charset="0"/>
                          <a:cs typeface="Times New Roman" panose="02020603050405020304" pitchFamily="18" charset="0"/>
                        </a:rPr>
                        <a:t>[MX</a:t>
                      </a:r>
                      <a:r>
                        <a:rPr lang="en-US" sz="2400" b="1" baseline="-25000" dirty="0">
                          <a:solidFill>
                            <a:srgbClr val="002060"/>
                          </a:solidFill>
                          <a:effectLst/>
                          <a:latin typeface="Times New Roman" panose="02020603050405020304" pitchFamily="18" charset="0"/>
                          <a:cs typeface="Times New Roman" panose="02020603050405020304" pitchFamily="18" charset="0"/>
                        </a:rPr>
                        <a:t>6</a:t>
                      </a:r>
                      <a:r>
                        <a:rPr lang="en-US" sz="2400" b="1" dirty="0">
                          <a:solidFill>
                            <a:srgbClr val="002060"/>
                          </a:solidFill>
                          <a:effectLst/>
                          <a:latin typeface="Times New Roman" panose="02020603050405020304" pitchFamily="18" charset="0"/>
                          <a:cs typeface="Times New Roman" panose="02020603050405020304" pitchFamily="18" charset="0"/>
                        </a:rPr>
                        <a:t>]</a:t>
                      </a:r>
                      <a:endParaRPr lang="en-US" sz="24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tabLst>
                          <a:tab pos="594360" algn="l"/>
                        </a:tabLst>
                      </a:pPr>
                      <a:r>
                        <a:rPr lang="en-US" sz="2400" b="1">
                          <a:solidFill>
                            <a:srgbClr val="002060"/>
                          </a:solidFill>
                          <a:effectLst/>
                          <a:latin typeface="Times New Roman" panose="02020603050405020304" pitchFamily="18" charset="0"/>
                          <a:cs typeface="Times New Roman" panose="02020603050405020304" pitchFamily="18" charset="0"/>
                        </a:rPr>
                        <a:t>1</a:t>
                      </a:r>
                      <a:endParaRPr lang="en-US" sz="2400" b="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tabLst>
                          <a:tab pos="594360" algn="l"/>
                        </a:tabLst>
                      </a:pPr>
                      <a:r>
                        <a:rPr lang="en-US" sz="2400" b="1" dirty="0">
                          <a:solidFill>
                            <a:srgbClr val="002060"/>
                          </a:solidFill>
                          <a:effectLst/>
                          <a:latin typeface="Times New Roman" panose="02020603050405020304" pitchFamily="18" charset="0"/>
                          <a:cs typeface="Times New Roman" panose="02020603050405020304" pitchFamily="18" charset="0"/>
                        </a:rPr>
                        <a:t>1</a:t>
                      </a:r>
                      <a:endParaRPr lang="en-US" sz="24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tabLst>
                          <a:tab pos="594360" algn="l"/>
                        </a:tabLst>
                      </a:pPr>
                      <a:r>
                        <a:rPr lang="en-US" sz="2400" b="1" dirty="0">
                          <a:solidFill>
                            <a:srgbClr val="002060"/>
                          </a:solidFill>
                          <a:effectLst/>
                          <a:latin typeface="Times New Roman" panose="02020603050405020304" pitchFamily="18" charset="0"/>
                          <a:cs typeface="Times New Roman" panose="02020603050405020304" pitchFamily="18" charset="0"/>
                        </a:rPr>
                        <a:t>1</a:t>
                      </a:r>
                      <a:endParaRPr lang="en-US" sz="24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tabLst>
                          <a:tab pos="594360" algn="l"/>
                        </a:tabLst>
                      </a:pPr>
                      <a:r>
                        <a:rPr lang="en-US" sz="2400" b="1" dirty="0">
                          <a:solidFill>
                            <a:srgbClr val="002060"/>
                          </a:solidFill>
                          <a:effectLst/>
                          <a:latin typeface="Times New Roman" panose="02020603050405020304" pitchFamily="18" charset="0"/>
                          <a:cs typeface="Times New Roman" panose="02020603050405020304" pitchFamily="18" charset="0"/>
                        </a:rPr>
                        <a:t>1</a:t>
                      </a:r>
                      <a:endParaRPr lang="en-US" sz="24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296159788"/>
                  </a:ext>
                </a:extLst>
              </a:tr>
              <a:tr h="0">
                <a:tc>
                  <a:txBody>
                    <a:bodyPr/>
                    <a:lstStyle/>
                    <a:p>
                      <a:pPr marL="0" marR="0">
                        <a:lnSpc>
                          <a:spcPct val="115000"/>
                        </a:lnSpc>
                        <a:spcBef>
                          <a:spcPts val="0"/>
                        </a:spcBef>
                        <a:spcAft>
                          <a:spcPts val="600"/>
                        </a:spcAft>
                        <a:tabLst>
                          <a:tab pos="594360" algn="l"/>
                        </a:tabLst>
                      </a:pPr>
                      <a:r>
                        <a:rPr lang="en-US" sz="2400" b="1" dirty="0">
                          <a:solidFill>
                            <a:srgbClr val="002060"/>
                          </a:solidFill>
                          <a:effectLst/>
                          <a:latin typeface="Times New Roman" panose="02020603050405020304" pitchFamily="18" charset="0"/>
                          <a:cs typeface="Times New Roman" panose="02020603050405020304" pitchFamily="18" charset="0"/>
                        </a:rPr>
                        <a:t>[MX</a:t>
                      </a:r>
                      <a:r>
                        <a:rPr lang="en-US" sz="2400" b="1" baseline="-25000" dirty="0">
                          <a:solidFill>
                            <a:srgbClr val="002060"/>
                          </a:solidFill>
                          <a:effectLst/>
                          <a:latin typeface="Times New Roman" panose="02020603050405020304" pitchFamily="18" charset="0"/>
                          <a:cs typeface="Times New Roman" panose="02020603050405020304" pitchFamily="18" charset="0"/>
                        </a:rPr>
                        <a:t>5</a:t>
                      </a:r>
                      <a:r>
                        <a:rPr lang="en-US" sz="2400" b="1" dirty="0">
                          <a:solidFill>
                            <a:srgbClr val="002060"/>
                          </a:solidFill>
                          <a:effectLst/>
                          <a:latin typeface="Times New Roman" panose="02020603050405020304" pitchFamily="18" charset="0"/>
                          <a:cs typeface="Times New Roman" panose="02020603050405020304" pitchFamily="18" charset="0"/>
                        </a:rPr>
                        <a:t>Y]</a:t>
                      </a:r>
                      <a:endParaRPr lang="en-US" sz="24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tabLst>
                          <a:tab pos="594360" algn="l"/>
                        </a:tabLst>
                      </a:pPr>
                      <a:r>
                        <a:rPr lang="en-US" sz="2400" b="1">
                          <a:solidFill>
                            <a:srgbClr val="002060"/>
                          </a:solidFill>
                          <a:effectLst/>
                          <a:latin typeface="Times New Roman" panose="02020603050405020304" pitchFamily="18" charset="0"/>
                          <a:cs typeface="Times New Roman" panose="02020603050405020304" pitchFamily="18" charset="0"/>
                        </a:rPr>
                        <a:t>1</a:t>
                      </a:r>
                      <a:endParaRPr lang="en-US" sz="2400" b="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tabLst>
                          <a:tab pos="594360" algn="l"/>
                        </a:tabLst>
                      </a:pPr>
                      <a:r>
                        <a:rPr lang="en-US" sz="2400" b="1" dirty="0">
                          <a:solidFill>
                            <a:srgbClr val="002060"/>
                          </a:solidFill>
                          <a:effectLst/>
                          <a:latin typeface="Times New Roman" panose="02020603050405020304" pitchFamily="18" charset="0"/>
                          <a:cs typeface="Times New Roman" panose="02020603050405020304" pitchFamily="18" charset="0"/>
                        </a:rPr>
                        <a:t>1</a:t>
                      </a:r>
                      <a:endParaRPr lang="en-US" sz="24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tabLst>
                          <a:tab pos="594360" algn="l"/>
                        </a:tabLst>
                      </a:pPr>
                      <a:r>
                        <a:rPr lang="en-US" sz="2400" b="1" dirty="0">
                          <a:solidFill>
                            <a:srgbClr val="002060"/>
                          </a:solidFill>
                          <a:effectLst/>
                          <a:latin typeface="Times New Roman" panose="02020603050405020304" pitchFamily="18" charset="0"/>
                          <a:cs typeface="Times New Roman" panose="02020603050405020304" pitchFamily="18" charset="0"/>
                        </a:rPr>
                        <a:t>1</a:t>
                      </a:r>
                      <a:endParaRPr lang="en-US" sz="24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tabLst>
                          <a:tab pos="594360" algn="l"/>
                        </a:tabLst>
                      </a:pPr>
                      <a:r>
                        <a:rPr lang="en-US" sz="2400" b="1" dirty="0">
                          <a:solidFill>
                            <a:srgbClr val="002060"/>
                          </a:solidFill>
                          <a:effectLst/>
                          <a:latin typeface="Times New Roman" panose="02020603050405020304" pitchFamily="18" charset="0"/>
                          <a:cs typeface="Times New Roman" panose="02020603050405020304" pitchFamily="18" charset="0"/>
                        </a:rPr>
                        <a:t>1</a:t>
                      </a:r>
                      <a:endParaRPr lang="en-US" sz="24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16390321"/>
                  </a:ext>
                </a:extLst>
              </a:tr>
              <a:tr h="0">
                <a:tc>
                  <a:txBody>
                    <a:bodyPr/>
                    <a:lstStyle/>
                    <a:p>
                      <a:pPr marL="0" marR="0">
                        <a:lnSpc>
                          <a:spcPct val="115000"/>
                        </a:lnSpc>
                        <a:spcBef>
                          <a:spcPts val="0"/>
                        </a:spcBef>
                        <a:spcAft>
                          <a:spcPts val="600"/>
                        </a:spcAft>
                        <a:tabLst>
                          <a:tab pos="594360" algn="l"/>
                        </a:tabLst>
                      </a:pPr>
                      <a:r>
                        <a:rPr lang="en-US" sz="2400" b="1" dirty="0">
                          <a:solidFill>
                            <a:srgbClr val="FF0066"/>
                          </a:solidFill>
                          <a:effectLst/>
                          <a:latin typeface="Times New Roman" panose="02020603050405020304" pitchFamily="18" charset="0"/>
                          <a:cs typeface="Times New Roman" panose="02020603050405020304" pitchFamily="18" charset="0"/>
                        </a:rPr>
                        <a:t>[MX</a:t>
                      </a:r>
                      <a:r>
                        <a:rPr lang="en-US" sz="2400" b="1" baseline="-25000" dirty="0">
                          <a:solidFill>
                            <a:srgbClr val="FF0066"/>
                          </a:solidFill>
                          <a:effectLst/>
                          <a:latin typeface="Times New Roman" panose="02020603050405020304" pitchFamily="18" charset="0"/>
                          <a:cs typeface="Times New Roman" panose="02020603050405020304" pitchFamily="18" charset="0"/>
                        </a:rPr>
                        <a:t>4</a:t>
                      </a:r>
                      <a:r>
                        <a:rPr lang="en-US" sz="2400" b="1" dirty="0">
                          <a:solidFill>
                            <a:srgbClr val="FF0066"/>
                          </a:solidFill>
                          <a:effectLst/>
                          <a:latin typeface="Times New Roman" panose="02020603050405020304" pitchFamily="18" charset="0"/>
                          <a:cs typeface="Times New Roman" panose="02020603050405020304" pitchFamily="18" charset="0"/>
                        </a:rPr>
                        <a:t>Y</a:t>
                      </a:r>
                      <a:r>
                        <a:rPr lang="en-US" sz="2400" b="1" baseline="-25000" dirty="0">
                          <a:solidFill>
                            <a:srgbClr val="FF0066"/>
                          </a:solidFill>
                          <a:effectLst/>
                          <a:latin typeface="Times New Roman" panose="02020603050405020304" pitchFamily="18" charset="0"/>
                          <a:cs typeface="Times New Roman" panose="02020603050405020304" pitchFamily="18" charset="0"/>
                        </a:rPr>
                        <a:t>2</a:t>
                      </a:r>
                      <a:r>
                        <a:rPr lang="en-US" sz="2400" b="1" dirty="0">
                          <a:solidFill>
                            <a:srgbClr val="FF0066"/>
                          </a:solidFill>
                          <a:effectLst/>
                          <a:latin typeface="Times New Roman" panose="02020603050405020304" pitchFamily="18" charset="0"/>
                          <a:cs typeface="Times New Roman" panose="02020603050405020304" pitchFamily="18" charset="0"/>
                        </a:rPr>
                        <a:t>]</a:t>
                      </a:r>
                      <a:endParaRPr lang="en-US" sz="2400" b="1" dirty="0">
                        <a:solidFill>
                          <a:srgbClr val="FF0066"/>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tabLst>
                          <a:tab pos="594360" algn="l"/>
                        </a:tabLst>
                      </a:pPr>
                      <a:r>
                        <a:rPr lang="en-US" sz="2400" b="1" dirty="0">
                          <a:solidFill>
                            <a:srgbClr val="FF0066"/>
                          </a:solidFill>
                          <a:effectLst/>
                          <a:latin typeface="Times New Roman" panose="02020603050405020304" pitchFamily="18" charset="0"/>
                          <a:cs typeface="Times New Roman" panose="02020603050405020304" pitchFamily="18" charset="0"/>
                        </a:rPr>
                        <a:t>2</a:t>
                      </a:r>
                      <a:endParaRPr lang="en-US" sz="2400" b="1" dirty="0">
                        <a:solidFill>
                          <a:srgbClr val="FF0066"/>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tabLst>
                          <a:tab pos="594360" algn="l"/>
                        </a:tabLst>
                      </a:pPr>
                      <a:r>
                        <a:rPr lang="en-US" sz="2400" b="1" dirty="0">
                          <a:solidFill>
                            <a:srgbClr val="FF0066"/>
                          </a:solidFill>
                          <a:effectLst/>
                          <a:latin typeface="Times New Roman" panose="02020603050405020304" pitchFamily="18" charset="0"/>
                          <a:cs typeface="Times New Roman" panose="02020603050405020304" pitchFamily="18" charset="0"/>
                        </a:rPr>
                        <a:t>3</a:t>
                      </a:r>
                      <a:endParaRPr lang="en-US" sz="2400" b="1" dirty="0">
                        <a:solidFill>
                          <a:srgbClr val="FF0066"/>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tabLst>
                          <a:tab pos="594360" algn="l"/>
                        </a:tabLst>
                      </a:pPr>
                      <a:r>
                        <a:rPr lang="en-US" sz="2400" b="1" dirty="0">
                          <a:solidFill>
                            <a:srgbClr val="FF0066"/>
                          </a:solidFill>
                          <a:effectLst/>
                          <a:latin typeface="Times New Roman" panose="02020603050405020304" pitchFamily="18" charset="0"/>
                          <a:cs typeface="Times New Roman" panose="02020603050405020304" pitchFamily="18" charset="0"/>
                        </a:rPr>
                        <a:t>3</a:t>
                      </a:r>
                      <a:endParaRPr lang="en-US" sz="2400" b="1" dirty="0">
                        <a:solidFill>
                          <a:srgbClr val="FF0066"/>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tabLst>
                          <a:tab pos="594360" algn="l"/>
                        </a:tabLst>
                      </a:pPr>
                      <a:r>
                        <a:rPr lang="en-US" sz="2400" b="1" dirty="0">
                          <a:solidFill>
                            <a:srgbClr val="FF0066"/>
                          </a:solidFill>
                          <a:effectLst/>
                          <a:latin typeface="Times New Roman" panose="02020603050405020304" pitchFamily="18" charset="0"/>
                          <a:cs typeface="Times New Roman" panose="02020603050405020304" pitchFamily="18" charset="0"/>
                        </a:rPr>
                        <a:t>2</a:t>
                      </a:r>
                      <a:endParaRPr lang="en-US" sz="2400" b="1" dirty="0">
                        <a:solidFill>
                          <a:srgbClr val="FF0066"/>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979363532"/>
                  </a:ext>
                </a:extLst>
              </a:tr>
              <a:tr h="0">
                <a:tc>
                  <a:txBody>
                    <a:bodyPr/>
                    <a:lstStyle/>
                    <a:p>
                      <a:pPr marL="0" marR="0">
                        <a:lnSpc>
                          <a:spcPct val="115000"/>
                        </a:lnSpc>
                        <a:spcBef>
                          <a:spcPts val="0"/>
                        </a:spcBef>
                        <a:spcAft>
                          <a:spcPts val="600"/>
                        </a:spcAft>
                        <a:tabLst>
                          <a:tab pos="594360" algn="l"/>
                        </a:tabLst>
                      </a:pPr>
                      <a:r>
                        <a:rPr lang="en-US" sz="2400" b="1" dirty="0">
                          <a:solidFill>
                            <a:srgbClr val="002060"/>
                          </a:solidFill>
                          <a:effectLst/>
                          <a:latin typeface="Times New Roman" panose="02020603050405020304" pitchFamily="18" charset="0"/>
                          <a:cs typeface="Times New Roman" panose="02020603050405020304" pitchFamily="18" charset="0"/>
                        </a:rPr>
                        <a:t>[MX</a:t>
                      </a:r>
                      <a:r>
                        <a:rPr lang="en-US" sz="2400" b="1" baseline="-25000" dirty="0">
                          <a:solidFill>
                            <a:srgbClr val="002060"/>
                          </a:solidFill>
                          <a:effectLst/>
                          <a:latin typeface="Times New Roman" panose="02020603050405020304" pitchFamily="18" charset="0"/>
                          <a:cs typeface="Times New Roman" panose="02020603050405020304" pitchFamily="18" charset="0"/>
                        </a:rPr>
                        <a:t>3</a:t>
                      </a:r>
                      <a:r>
                        <a:rPr lang="en-US" sz="2400" b="1" dirty="0">
                          <a:solidFill>
                            <a:srgbClr val="002060"/>
                          </a:solidFill>
                          <a:effectLst/>
                          <a:latin typeface="Times New Roman" panose="02020603050405020304" pitchFamily="18" charset="0"/>
                          <a:cs typeface="Times New Roman" panose="02020603050405020304" pitchFamily="18" charset="0"/>
                        </a:rPr>
                        <a:t>Y</a:t>
                      </a:r>
                      <a:r>
                        <a:rPr lang="en-US" sz="2400" b="1" baseline="-25000" dirty="0">
                          <a:solidFill>
                            <a:srgbClr val="002060"/>
                          </a:solidFill>
                          <a:effectLst/>
                          <a:latin typeface="Times New Roman" panose="02020603050405020304" pitchFamily="18" charset="0"/>
                          <a:cs typeface="Times New Roman" panose="02020603050405020304" pitchFamily="18" charset="0"/>
                        </a:rPr>
                        <a:t>3</a:t>
                      </a:r>
                      <a:r>
                        <a:rPr lang="en-US" sz="2400" b="1" dirty="0">
                          <a:solidFill>
                            <a:srgbClr val="002060"/>
                          </a:solidFill>
                          <a:effectLst/>
                          <a:latin typeface="Times New Roman" panose="02020603050405020304" pitchFamily="18" charset="0"/>
                          <a:cs typeface="Times New Roman" panose="02020603050405020304" pitchFamily="18" charset="0"/>
                        </a:rPr>
                        <a:t>]</a:t>
                      </a:r>
                      <a:endParaRPr lang="en-US" sz="24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tabLst>
                          <a:tab pos="594360" algn="l"/>
                        </a:tabLst>
                      </a:pPr>
                      <a:r>
                        <a:rPr lang="en-US" sz="2400" b="1" dirty="0">
                          <a:solidFill>
                            <a:srgbClr val="002060"/>
                          </a:solidFill>
                          <a:effectLst/>
                          <a:latin typeface="Times New Roman" panose="02020603050405020304" pitchFamily="18" charset="0"/>
                          <a:cs typeface="Times New Roman" panose="02020603050405020304" pitchFamily="18" charset="0"/>
                        </a:rPr>
                        <a:t>2</a:t>
                      </a:r>
                      <a:endParaRPr lang="en-US" sz="24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tabLst>
                          <a:tab pos="594360" algn="l"/>
                        </a:tabLst>
                      </a:pPr>
                      <a:r>
                        <a:rPr lang="en-US" sz="2400" b="1" dirty="0">
                          <a:solidFill>
                            <a:srgbClr val="002060"/>
                          </a:solidFill>
                          <a:effectLst/>
                          <a:latin typeface="Times New Roman" panose="02020603050405020304" pitchFamily="18" charset="0"/>
                          <a:cs typeface="Times New Roman" panose="02020603050405020304" pitchFamily="18" charset="0"/>
                        </a:rPr>
                        <a:t>3</a:t>
                      </a:r>
                      <a:endParaRPr lang="en-US" sz="24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tabLst>
                          <a:tab pos="594360" algn="l"/>
                        </a:tabLst>
                      </a:pPr>
                      <a:r>
                        <a:rPr lang="en-US" sz="2400" b="1" dirty="0">
                          <a:solidFill>
                            <a:srgbClr val="002060"/>
                          </a:solidFill>
                          <a:effectLst/>
                          <a:latin typeface="Times New Roman" panose="02020603050405020304" pitchFamily="18" charset="0"/>
                          <a:cs typeface="Times New Roman" panose="02020603050405020304" pitchFamily="18" charset="0"/>
                        </a:rPr>
                        <a:t>3</a:t>
                      </a:r>
                      <a:endParaRPr lang="en-US" sz="24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tabLst>
                          <a:tab pos="594360" algn="l"/>
                        </a:tabLst>
                      </a:pPr>
                      <a:r>
                        <a:rPr lang="en-US" sz="2400" b="1" dirty="0">
                          <a:solidFill>
                            <a:srgbClr val="002060"/>
                          </a:solidFill>
                          <a:effectLst/>
                          <a:latin typeface="Times New Roman" panose="02020603050405020304" pitchFamily="18" charset="0"/>
                          <a:cs typeface="Times New Roman" panose="02020603050405020304" pitchFamily="18" charset="0"/>
                        </a:rPr>
                        <a:t>2</a:t>
                      </a:r>
                      <a:endParaRPr lang="en-US" sz="24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581528147"/>
                  </a:ext>
                </a:extLst>
              </a:tr>
            </a:tbl>
          </a:graphicData>
        </a:graphic>
      </p:graphicFrame>
      <p:sp>
        <p:nvSpPr>
          <p:cNvPr id="4" name="TextBox 3">
            <a:extLst>
              <a:ext uri="{FF2B5EF4-FFF2-40B4-BE49-F238E27FC236}">
                <a16:creationId xmlns:a16="http://schemas.microsoft.com/office/drawing/2014/main" id="{4129C23F-F629-452F-A2E4-EED9957A7832}"/>
              </a:ext>
            </a:extLst>
          </p:cNvPr>
          <p:cNvSpPr txBox="1"/>
          <p:nvPr/>
        </p:nvSpPr>
        <p:spPr>
          <a:xfrm>
            <a:off x="3504197" y="5000944"/>
            <a:ext cx="6854992" cy="461665"/>
          </a:xfrm>
          <a:prstGeom prst="rect">
            <a:avLst/>
          </a:prstGeom>
          <a:noFill/>
        </p:spPr>
        <p:txBody>
          <a:bodyPr wrap="square">
            <a:spAutoFit/>
          </a:bodyPr>
          <a:lstStyle/>
          <a:p>
            <a:r>
              <a:rPr lang="en-US" sz="2400" b="1" dirty="0">
                <a:solidFill>
                  <a:srgbClr val="002060"/>
                </a:solidFill>
                <a:latin typeface="Times New Roman" panose="02020603050405020304" pitchFamily="18" charset="0"/>
                <a:cs typeface="Times New Roman" panose="02020603050405020304" pitchFamily="18" charset="0"/>
              </a:rPr>
              <a:t>Example of </a:t>
            </a:r>
            <a:r>
              <a:rPr lang="en-US" sz="2400" b="1" dirty="0">
                <a:solidFill>
                  <a:srgbClr val="FF0000"/>
                </a:solidFill>
                <a:latin typeface="Times New Roman" panose="02020603050405020304" pitchFamily="18" charset="0"/>
                <a:cs typeface="Times New Roman" panose="02020603050405020304" pitchFamily="18" charset="0"/>
              </a:rPr>
              <a:t>[MX</a:t>
            </a:r>
            <a:r>
              <a:rPr lang="en-US" sz="2400" b="1" baseline="-25000" dirty="0">
                <a:solidFill>
                  <a:srgbClr val="FF0000"/>
                </a:solidFill>
                <a:latin typeface="Times New Roman" panose="02020603050405020304" pitchFamily="18" charset="0"/>
                <a:cs typeface="Times New Roman" panose="02020603050405020304" pitchFamily="18" charset="0"/>
              </a:rPr>
              <a:t>4</a:t>
            </a:r>
            <a:r>
              <a:rPr lang="en-US" sz="2400" b="1" dirty="0">
                <a:solidFill>
                  <a:srgbClr val="FF0000"/>
                </a:solidFill>
                <a:latin typeface="Times New Roman" panose="02020603050405020304" pitchFamily="18" charset="0"/>
                <a:cs typeface="Times New Roman" panose="02020603050405020304" pitchFamily="18" charset="0"/>
              </a:rPr>
              <a:t>Y</a:t>
            </a:r>
            <a:r>
              <a:rPr lang="en-US" sz="2400" b="1" baseline="-25000" dirty="0">
                <a:solidFill>
                  <a:srgbClr val="FF0000"/>
                </a:solidFill>
                <a:latin typeface="Times New Roman" panose="02020603050405020304" pitchFamily="18" charset="0"/>
                <a:cs typeface="Times New Roman" panose="02020603050405020304" pitchFamily="18" charset="0"/>
              </a:rPr>
              <a:t>2</a:t>
            </a:r>
            <a:r>
              <a:rPr lang="en-US" sz="2400" b="1" dirty="0">
                <a:solidFill>
                  <a:srgbClr val="FF0000"/>
                </a:solidFill>
                <a:latin typeface="Times New Roman" panose="02020603050405020304" pitchFamily="18" charset="0"/>
                <a:cs typeface="Times New Roman" panose="02020603050405020304" pitchFamily="18" charset="0"/>
              </a:rPr>
              <a:t>]</a:t>
            </a:r>
            <a:r>
              <a:rPr lang="en-US" sz="2400" b="1" dirty="0">
                <a:solidFill>
                  <a:srgbClr val="002060"/>
                </a:solidFill>
                <a:latin typeface="Times New Roman" panose="02020603050405020304" pitchFamily="18" charset="0"/>
                <a:cs typeface="Times New Roman" panose="02020603050405020304" pitchFamily="18" charset="0"/>
              </a:rPr>
              <a:t> type complex </a:t>
            </a:r>
            <a:r>
              <a:rPr lang="en-US" sz="2400" b="1" dirty="0">
                <a:solidFill>
                  <a:srgbClr val="7030A0"/>
                </a:solidFill>
                <a:latin typeface="Times New Roman" panose="02020603050405020304" pitchFamily="18" charset="0"/>
                <a:cs typeface="Times New Roman" panose="02020603050405020304" pitchFamily="18" charset="0"/>
              </a:rPr>
              <a:t>[CoCl</a:t>
            </a:r>
            <a:r>
              <a:rPr lang="en-US" sz="2400" b="1" baseline="-25000" dirty="0">
                <a:solidFill>
                  <a:srgbClr val="7030A0"/>
                </a:solidFill>
                <a:latin typeface="Times New Roman" panose="02020603050405020304" pitchFamily="18" charset="0"/>
                <a:cs typeface="Times New Roman" panose="02020603050405020304" pitchFamily="18" charset="0"/>
              </a:rPr>
              <a:t>2</a:t>
            </a:r>
            <a:r>
              <a:rPr lang="en-US" sz="2400" b="1" dirty="0">
                <a:solidFill>
                  <a:srgbClr val="7030A0"/>
                </a:solidFill>
                <a:latin typeface="Times New Roman" panose="02020603050405020304" pitchFamily="18" charset="0"/>
                <a:cs typeface="Times New Roman" panose="02020603050405020304" pitchFamily="18" charset="0"/>
              </a:rPr>
              <a:t>(NH</a:t>
            </a:r>
            <a:r>
              <a:rPr lang="en-US" sz="2400" b="1" baseline="-25000" dirty="0">
                <a:solidFill>
                  <a:srgbClr val="7030A0"/>
                </a:solidFill>
                <a:latin typeface="Times New Roman" panose="02020603050405020304" pitchFamily="18" charset="0"/>
                <a:cs typeface="Times New Roman" panose="02020603050405020304" pitchFamily="18" charset="0"/>
              </a:rPr>
              <a:t>3</a:t>
            </a:r>
            <a:r>
              <a:rPr lang="en-US" sz="2400" b="1" dirty="0">
                <a:solidFill>
                  <a:srgbClr val="7030A0"/>
                </a:solidFill>
                <a:latin typeface="Times New Roman" panose="02020603050405020304" pitchFamily="18" charset="0"/>
                <a:cs typeface="Times New Roman" panose="02020603050405020304" pitchFamily="18" charset="0"/>
              </a:rPr>
              <a:t>)</a:t>
            </a:r>
            <a:r>
              <a:rPr lang="en-US" sz="2400" b="1" baseline="-25000" dirty="0">
                <a:solidFill>
                  <a:srgbClr val="7030A0"/>
                </a:solidFill>
                <a:latin typeface="Times New Roman" panose="02020603050405020304" pitchFamily="18" charset="0"/>
                <a:cs typeface="Times New Roman" panose="02020603050405020304" pitchFamily="18" charset="0"/>
              </a:rPr>
              <a:t>4</a:t>
            </a:r>
            <a:r>
              <a:rPr lang="en-US" sz="2400" b="1" dirty="0">
                <a:solidFill>
                  <a:srgbClr val="7030A0"/>
                </a:solidFill>
                <a:latin typeface="Times New Roman" panose="02020603050405020304" pitchFamily="18" charset="0"/>
                <a:cs typeface="Times New Roman" panose="02020603050405020304" pitchFamily="18" charset="0"/>
              </a:rPr>
              <a:t>]</a:t>
            </a:r>
            <a:r>
              <a:rPr lang="en-US" sz="2400" b="1" baseline="30000" dirty="0">
                <a:solidFill>
                  <a:srgbClr val="7030A0"/>
                </a:solidFill>
                <a:latin typeface="Times New Roman" panose="02020603050405020304" pitchFamily="18" charset="0"/>
                <a:cs typeface="Times New Roman" panose="02020603050405020304" pitchFamily="18" charset="0"/>
              </a:rPr>
              <a:t>+ </a:t>
            </a:r>
            <a:endParaRPr lang="en-US" sz="2400" dirty="0">
              <a:solidFill>
                <a:srgbClr val="7030A0"/>
              </a:solidFill>
            </a:endParaRPr>
          </a:p>
        </p:txBody>
      </p:sp>
    </p:spTree>
    <p:extLst>
      <p:ext uri="{BB962C8B-B14F-4D97-AF65-F5344CB8AC3E}">
        <p14:creationId xmlns:p14="http://schemas.microsoft.com/office/powerpoint/2010/main" val="1703260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3E884F4-BB8A-4CD9-8CD1-132C165B869D}"/>
              </a:ext>
            </a:extLst>
          </p:cNvPr>
          <p:cNvSpPr>
            <a:spLocks noGrp="1"/>
          </p:cNvSpPr>
          <p:nvPr>
            <p:ph idx="1"/>
          </p:nvPr>
        </p:nvSpPr>
        <p:spPr>
          <a:xfrm>
            <a:off x="836815" y="772191"/>
            <a:ext cx="6563532" cy="5039062"/>
          </a:xfrm>
        </p:spPr>
        <p:txBody>
          <a:bodyPr>
            <a:normAutofit fontScale="25000" lnSpcReduction="20000"/>
          </a:bodyPr>
          <a:lstStyle/>
          <a:p>
            <a:pPr marL="0" indent="0">
              <a:buNone/>
            </a:pPr>
            <a:r>
              <a:rPr lang="en-US" sz="8000" b="1" dirty="0">
                <a:solidFill>
                  <a:srgbClr val="002060"/>
                </a:solidFill>
                <a:latin typeface="Times New Roman" panose="02020603050405020304" pitchFamily="18" charset="0"/>
                <a:cs typeface="Times New Roman" panose="02020603050405020304" pitchFamily="18" charset="0"/>
              </a:rPr>
              <a:t>The complex [CoCl</a:t>
            </a:r>
            <a:r>
              <a:rPr lang="en-US" sz="8000" b="1" baseline="-25000" dirty="0">
                <a:solidFill>
                  <a:srgbClr val="002060"/>
                </a:solidFill>
                <a:latin typeface="Times New Roman" panose="02020603050405020304" pitchFamily="18" charset="0"/>
                <a:cs typeface="Times New Roman" panose="02020603050405020304" pitchFamily="18" charset="0"/>
              </a:rPr>
              <a:t>2</a:t>
            </a:r>
            <a:r>
              <a:rPr lang="en-US" sz="8000" b="1" dirty="0">
                <a:solidFill>
                  <a:srgbClr val="002060"/>
                </a:solidFill>
                <a:latin typeface="Times New Roman" panose="02020603050405020304" pitchFamily="18" charset="0"/>
                <a:cs typeface="Times New Roman" panose="02020603050405020304" pitchFamily="18" charset="0"/>
              </a:rPr>
              <a:t>(NH</a:t>
            </a:r>
            <a:r>
              <a:rPr lang="en-US" sz="8000" b="1" baseline="-25000" dirty="0">
                <a:solidFill>
                  <a:srgbClr val="002060"/>
                </a:solidFill>
                <a:latin typeface="Times New Roman" panose="02020603050405020304" pitchFamily="18" charset="0"/>
                <a:cs typeface="Times New Roman" panose="02020603050405020304" pitchFamily="18" charset="0"/>
              </a:rPr>
              <a:t>3</a:t>
            </a:r>
            <a:r>
              <a:rPr lang="en-US" sz="8000" b="1" dirty="0">
                <a:solidFill>
                  <a:srgbClr val="002060"/>
                </a:solidFill>
                <a:latin typeface="Times New Roman" panose="02020603050405020304" pitchFamily="18" charset="0"/>
                <a:cs typeface="Times New Roman" panose="02020603050405020304" pitchFamily="18" charset="0"/>
              </a:rPr>
              <a:t>)</a:t>
            </a:r>
            <a:r>
              <a:rPr lang="en-US" sz="8000" b="1" baseline="-25000" dirty="0">
                <a:solidFill>
                  <a:srgbClr val="002060"/>
                </a:solidFill>
                <a:latin typeface="Times New Roman" panose="02020603050405020304" pitchFamily="18" charset="0"/>
                <a:cs typeface="Times New Roman" panose="02020603050405020304" pitchFamily="18" charset="0"/>
              </a:rPr>
              <a:t>4</a:t>
            </a:r>
            <a:r>
              <a:rPr lang="en-US" sz="8000" b="1" dirty="0">
                <a:solidFill>
                  <a:srgbClr val="002060"/>
                </a:solidFill>
                <a:latin typeface="Times New Roman" panose="02020603050405020304" pitchFamily="18" charset="0"/>
                <a:cs typeface="Times New Roman" panose="02020603050405020304" pitchFamily="18" charset="0"/>
              </a:rPr>
              <a:t>]</a:t>
            </a:r>
            <a:r>
              <a:rPr lang="en-US" sz="8000" b="1" baseline="30000" dirty="0">
                <a:solidFill>
                  <a:srgbClr val="002060"/>
                </a:solidFill>
                <a:latin typeface="Times New Roman" panose="02020603050405020304" pitchFamily="18" charset="0"/>
                <a:cs typeface="Times New Roman" panose="02020603050405020304" pitchFamily="18" charset="0"/>
              </a:rPr>
              <a:t>+</a:t>
            </a:r>
            <a:r>
              <a:rPr lang="en-US" sz="8000" b="1" dirty="0">
                <a:solidFill>
                  <a:srgbClr val="002060"/>
                </a:solidFill>
                <a:latin typeface="Times New Roman" panose="02020603050405020304" pitchFamily="18" charset="0"/>
                <a:cs typeface="Times New Roman" panose="02020603050405020304" pitchFamily="18" charset="0"/>
              </a:rPr>
              <a:t>  is [MX</a:t>
            </a:r>
            <a:r>
              <a:rPr lang="en-US" sz="8000" b="1" baseline="-25000" dirty="0">
                <a:solidFill>
                  <a:srgbClr val="002060"/>
                </a:solidFill>
                <a:latin typeface="Times New Roman" panose="02020603050405020304" pitchFamily="18" charset="0"/>
                <a:cs typeface="Times New Roman" panose="02020603050405020304" pitchFamily="18" charset="0"/>
              </a:rPr>
              <a:t>4</a:t>
            </a:r>
            <a:r>
              <a:rPr lang="en-US" sz="8000" b="1" dirty="0">
                <a:solidFill>
                  <a:srgbClr val="002060"/>
                </a:solidFill>
                <a:latin typeface="Times New Roman" panose="02020603050405020304" pitchFamily="18" charset="0"/>
                <a:cs typeface="Times New Roman" panose="02020603050405020304" pitchFamily="18" charset="0"/>
              </a:rPr>
              <a:t>Y</a:t>
            </a:r>
            <a:r>
              <a:rPr lang="en-US" sz="8000" b="1" baseline="-25000" dirty="0">
                <a:solidFill>
                  <a:srgbClr val="002060"/>
                </a:solidFill>
                <a:latin typeface="Times New Roman" panose="02020603050405020304" pitchFamily="18" charset="0"/>
                <a:cs typeface="Times New Roman" panose="02020603050405020304" pitchFamily="18" charset="0"/>
              </a:rPr>
              <a:t>2</a:t>
            </a:r>
            <a:r>
              <a:rPr lang="en-US" sz="8000" b="1" dirty="0">
                <a:solidFill>
                  <a:srgbClr val="002060"/>
                </a:solidFill>
                <a:latin typeface="Times New Roman" panose="02020603050405020304" pitchFamily="18" charset="0"/>
                <a:cs typeface="Times New Roman" panose="02020603050405020304" pitchFamily="18" charset="0"/>
              </a:rPr>
              <a:t>] type complex. </a:t>
            </a:r>
          </a:p>
          <a:p>
            <a:pPr marL="0" indent="0">
              <a:buNone/>
            </a:pPr>
            <a:r>
              <a:rPr lang="en-US" sz="8000" b="1" dirty="0">
                <a:solidFill>
                  <a:srgbClr val="002060"/>
                </a:solidFill>
                <a:latin typeface="Times New Roman" panose="02020603050405020304" pitchFamily="18" charset="0"/>
                <a:cs typeface="Times New Roman" panose="02020603050405020304" pitchFamily="18" charset="0"/>
              </a:rPr>
              <a:t>From above table it is clear that, [MX</a:t>
            </a:r>
            <a:r>
              <a:rPr lang="en-US" sz="8000" b="1" baseline="-25000" dirty="0">
                <a:solidFill>
                  <a:srgbClr val="002060"/>
                </a:solidFill>
                <a:latin typeface="Times New Roman" panose="02020603050405020304" pitchFamily="18" charset="0"/>
                <a:cs typeface="Times New Roman" panose="02020603050405020304" pitchFamily="18" charset="0"/>
              </a:rPr>
              <a:t>4</a:t>
            </a:r>
            <a:r>
              <a:rPr lang="en-US" sz="8000" b="1" dirty="0">
                <a:solidFill>
                  <a:srgbClr val="002060"/>
                </a:solidFill>
                <a:latin typeface="Times New Roman" panose="02020603050405020304" pitchFamily="18" charset="0"/>
                <a:cs typeface="Times New Roman" panose="02020603050405020304" pitchFamily="18" charset="0"/>
              </a:rPr>
              <a:t>Y</a:t>
            </a:r>
            <a:r>
              <a:rPr lang="en-US" sz="8000" b="1" baseline="-25000" dirty="0">
                <a:solidFill>
                  <a:srgbClr val="002060"/>
                </a:solidFill>
                <a:latin typeface="Times New Roman" panose="02020603050405020304" pitchFamily="18" charset="0"/>
                <a:cs typeface="Times New Roman" panose="02020603050405020304" pitchFamily="18" charset="0"/>
              </a:rPr>
              <a:t>2</a:t>
            </a:r>
            <a:r>
              <a:rPr lang="en-US" sz="8000" b="1" dirty="0">
                <a:solidFill>
                  <a:srgbClr val="002060"/>
                </a:solidFill>
                <a:latin typeface="Times New Roman" panose="02020603050405020304" pitchFamily="18" charset="0"/>
                <a:cs typeface="Times New Roman" panose="02020603050405020304" pitchFamily="18" charset="0"/>
              </a:rPr>
              <a:t>] type complex </a:t>
            </a:r>
          </a:p>
          <a:p>
            <a:pPr marL="0" indent="0">
              <a:buNone/>
            </a:pPr>
            <a:r>
              <a:rPr lang="en-US" sz="8000" b="1" dirty="0">
                <a:solidFill>
                  <a:srgbClr val="002060"/>
                </a:solidFill>
                <a:latin typeface="Times New Roman" panose="02020603050405020304" pitchFamily="18" charset="0"/>
                <a:cs typeface="Times New Roman" panose="02020603050405020304" pitchFamily="18" charset="0"/>
              </a:rPr>
              <a:t>gives </a:t>
            </a:r>
          </a:p>
          <a:p>
            <a:pPr marL="0" indent="0">
              <a:lnSpc>
                <a:spcPct val="170000"/>
              </a:lnSpc>
              <a:buNone/>
            </a:pPr>
            <a:r>
              <a:rPr lang="en-US" sz="8000" b="1" dirty="0">
                <a:solidFill>
                  <a:srgbClr val="800000"/>
                </a:solidFill>
                <a:latin typeface="Times New Roman" panose="02020603050405020304" pitchFamily="18" charset="0"/>
                <a:cs typeface="Times New Roman" panose="02020603050405020304" pitchFamily="18" charset="0"/>
              </a:rPr>
              <a:t>1) Three Planar hexagonal isomers- </a:t>
            </a:r>
            <a:r>
              <a:rPr lang="en-US" sz="8000" b="1" dirty="0">
                <a:solidFill>
                  <a:srgbClr val="002060"/>
                </a:solidFill>
                <a:effectLst/>
                <a:latin typeface="Times New Roman" panose="02020603050405020304" pitchFamily="18" charset="0"/>
                <a:ea typeface="Calibri" panose="020F0502020204030204" pitchFamily="34" charset="0"/>
                <a:cs typeface="Mangal" panose="02040503050203030202" pitchFamily="18" charset="0"/>
              </a:rPr>
              <a:t>It has three possible isomers represented as follows </a:t>
            </a:r>
            <a:endParaRPr lang="en-US" sz="8000" b="1" dirty="0">
              <a:solidFill>
                <a:srgbClr val="800000"/>
              </a:solidFill>
              <a:latin typeface="Times New Roman" panose="02020603050405020304" pitchFamily="18" charset="0"/>
              <a:cs typeface="Times New Roman" panose="02020603050405020304" pitchFamily="18" charset="0"/>
            </a:endParaRPr>
          </a:p>
          <a:p>
            <a:pPr marL="0" indent="0">
              <a:lnSpc>
                <a:spcPct val="170000"/>
              </a:lnSpc>
              <a:buNone/>
            </a:pPr>
            <a:r>
              <a:rPr lang="en-US" sz="8000" b="1" dirty="0">
                <a:solidFill>
                  <a:srgbClr val="002060"/>
                </a:solidFill>
                <a:latin typeface="Times New Roman" panose="02020603050405020304" pitchFamily="18" charset="0"/>
                <a:cs typeface="Times New Roman" panose="02020603050405020304" pitchFamily="18" charset="0"/>
              </a:rPr>
              <a:t>The possible number of isomers for the [MX</a:t>
            </a:r>
            <a:r>
              <a:rPr lang="en-US" sz="8000" b="1" baseline="-25000" dirty="0">
                <a:solidFill>
                  <a:srgbClr val="002060"/>
                </a:solidFill>
                <a:latin typeface="Times New Roman" panose="02020603050405020304" pitchFamily="18" charset="0"/>
                <a:cs typeface="Times New Roman" panose="02020603050405020304" pitchFamily="18" charset="0"/>
              </a:rPr>
              <a:t>4</a:t>
            </a:r>
            <a:r>
              <a:rPr lang="en-US" sz="8000" b="1" dirty="0">
                <a:solidFill>
                  <a:srgbClr val="002060"/>
                </a:solidFill>
                <a:latin typeface="Times New Roman" panose="02020603050405020304" pitchFamily="18" charset="0"/>
                <a:cs typeface="Times New Roman" panose="02020603050405020304" pitchFamily="18" charset="0"/>
              </a:rPr>
              <a:t>Y</a:t>
            </a:r>
            <a:r>
              <a:rPr lang="en-US" sz="8000" b="1" baseline="-25000" dirty="0">
                <a:solidFill>
                  <a:srgbClr val="002060"/>
                </a:solidFill>
                <a:latin typeface="Times New Roman" panose="02020603050405020304" pitchFamily="18" charset="0"/>
                <a:cs typeface="Times New Roman" panose="02020603050405020304" pitchFamily="18" charset="0"/>
              </a:rPr>
              <a:t>2</a:t>
            </a:r>
            <a:r>
              <a:rPr lang="en-US" sz="8000" b="1" dirty="0">
                <a:solidFill>
                  <a:srgbClr val="002060"/>
                </a:solidFill>
                <a:latin typeface="Times New Roman" panose="02020603050405020304" pitchFamily="18" charset="0"/>
                <a:cs typeface="Times New Roman" panose="02020603050405020304" pitchFamily="18" charset="0"/>
              </a:rPr>
              <a:t>] </a:t>
            </a:r>
            <a:r>
              <a:rPr lang="en-US" sz="8000" b="1" dirty="0" err="1">
                <a:solidFill>
                  <a:srgbClr val="002060"/>
                </a:solidFill>
                <a:latin typeface="Times New Roman" panose="02020603050405020304" pitchFamily="18" charset="0"/>
                <a:cs typeface="Times New Roman" panose="02020603050405020304" pitchFamily="18" charset="0"/>
              </a:rPr>
              <a:t>i.e</a:t>
            </a:r>
            <a:r>
              <a:rPr lang="en-US" sz="8000" b="1" dirty="0">
                <a:solidFill>
                  <a:srgbClr val="002060"/>
                </a:solidFill>
                <a:latin typeface="Times New Roman" panose="02020603050405020304" pitchFamily="18" charset="0"/>
                <a:cs typeface="Times New Roman" panose="02020603050405020304" pitchFamily="18" charset="0"/>
              </a:rPr>
              <a:t>[CoCl</a:t>
            </a:r>
            <a:r>
              <a:rPr lang="en-US" sz="8000" b="1" baseline="-25000" dirty="0">
                <a:solidFill>
                  <a:srgbClr val="002060"/>
                </a:solidFill>
                <a:latin typeface="Times New Roman" panose="02020603050405020304" pitchFamily="18" charset="0"/>
                <a:cs typeface="Times New Roman" panose="02020603050405020304" pitchFamily="18" charset="0"/>
              </a:rPr>
              <a:t>2</a:t>
            </a:r>
            <a:r>
              <a:rPr lang="en-US" sz="8000" b="1" dirty="0">
                <a:solidFill>
                  <a:srgbClr val="002060"/>
                </a:solidFill>
                <a:latin typeface="Times New Roman" panose="02020603050405020304" pitchFamily="18" charset="0"/>
                <a:cs typeface="Times New Roman" panose="02020603050405020304" pitchFamily="18" charset="0"/>
              </a:rPr>
              <a:t>(NH</a:t>
            </a:r>
            <a:r>
              <a:rPr lang="en-US" sz="8000" b="1" baseline="-25000" dirty="0">
                <a:solidFill>
                  <a:srgbClr val="002060"/>
                </a:solidFill>
                <a:latin typeface="Times New Roman" panose="02020603050405020304" pitchFamily="18" charset="0"/>
                <a:cs typeface="Times New Roman" panose="02020603050405020304" pitchFamily="18" charset="0"/>
              </a:rPr>
              <a:t>3</a:t>
            </a:r>
            <a:r>
              <a:rPr lang="en-US" sz="8000" b="1" dirty="0">
                <a:solidFill>
                  <a:srgbClr val="002060"/>
                </a:solidFill>
                <a:latin typeface="Times New Roman" panose="02020603050405020304" pitchFamily="18" charset="0"/>
                <a:cs typeface="Times New Roman" panose="02020603050405020304" pitchFamily="18" charset="0"/>
              </a:rPr>
              <a:t>)</a:t>
            </a:r>
            <a:r>
              <a:rPr lang="en-US" sz="8000" b="1" baseline="-25000" dirty="0">
                <a:solidFill>
                  <a:srgbClr val="002060"/>
                </a:solidFill>
                <a:latin typeface="Times New Roman" panose="02020603050405020304" pitchFamily="18" charset="0"/>
                <a:cs typeface="Times New Roman" panose="02020603050405020304" pitchFamily="18" charset="0"/>
              </a:rPr>
              <a:t>4</a:t>
            </a:r>
            <a:r>
              <a:rPr lang="en-US" sz="8000" b="1" dirty="0">
                <a:solidFill>
                  <a:srgbClr val="002060"/>
                </a:solidFill>
                <a:latin typeface="Times New Roman" panose="02020603050405020304" pitchFamily="18" charset="0"/>
                <a:cs typeface="Times New Roman" panose="02020603050405020304" pitchFamily="18" charset="0"/>
              </a:rPr>
              <a:t>]</a:t>
            </a:r>
            <a:r>
              <a:rPr lang="en-US" sz="8000" b="1" baseline="30000" dirty="0">
                <a:solidFill>
                  <a:srgbClr val="002060"/>
                </a:solidFill>
                <a:latin typeface="Times New Roman" panose="02020603050405020304" pitchFamily="18" charset="0"/>
                <a:cs typeface="Times New Roman" panose="02020603050405020304" pitchFamily="18" charset="0"/>
              </a:rPr>
              <a:t>+</a:t>
            </a:r>
            <a:r>
              <a:rPr lang="en-US" sz="8000" b="1" dirty="0">
                <a:solidFill>
                  <a:srgbClr val="002060"/>
                </a:solidFill>
                <a:latin typeface="Times New Roman" panose="02020603050405020304" pitchFamily="18" charset="0"/>
                <a:cs typeface="Times New Roman" panose="02020603050405020304" pitchFamily="18" charset="0"/>
              </a:rPr>
              <a:t> will be 3 with planar hexagonal such as 1,2 (ortho), 1,3 (meta), 1,4 (para) positions. </a:t>
            </a:r>
          </a:p>
          <a:p>
            <a:endParaRPr lang="en-US" dirty="0"/>
          </a:p>
        </p:txBody>
      </p:sp>
      <p:pic>
        <p:nvPicPr>
          <p:cNvPr id="4" name="Picture 3">
            <a:extLst>
              <a:ext uri="{FF2B5EF4-FFF2-40B4-BE49-F238E27FC236}">
                <a16:creationId xmlns:a16="http://schemas.microsoft.com/office/drawing/2014/main" id="{02BF78C3-3976-4201-B32E-5AD4E6864B0A}"/>
              </a:ext>
            </a:extLst>
          </p:cNvPr>
          <p:cNvPicPr>
            <a:picLocks noChangeAspect="1"/>
          </p:cNvPicPr>
          <p:nvPr/>
        </p:nvPicPr>
        <p:blipFill>
          <a:blip r:embed="rId2">
            <a:duotone>
              <a:prstClr val="black"/>
              <a:srgbClr val="FF0066">
                <a:tint val="45000"/>
                <a:satMod val="400000"/>
              </a:srgbClr>
            </a:duotone>
            <a:extLst>
              <a:ext uri="{28A0092B-C50C-407E-A947-70E740481C1C}">
                <a14:useLocalDpi xmlns:a14="http://schemas.microsoft.com/office/drawing/2010/main" val="0"/>
              </a:ext>
            </a:extLst>
          </a:blip>
          <a:stretch>
            <a:fillRect/>
          </a:stretch>
        </p:blipFill>
        <p:spPr>
          <a:xfrm>
            <a:off x="7638301" y="3394764"/>
            <a:ext cx="4445415" cy="1768642"/>
          </a:xfrm>
          <a:prstGeom prst="rect">
            <a:avLst/>
          </a:prstGeom>
        </p:spPr>
      </p:pic>
      <p:sp>
        <p:nvSpPr>
          <p:cNvPr id="11" name="TextBox 10">
            <a:extLst>
              <a:ext uri="{FF2B5EF4-FFF2-40B4-BE49-F238E27FC236}">
                <a16:creationId xmlns:a16="http://schemas.microsoft.com/office/drawing/2014/main" id="{1F1BDA33-5F69-470E-A0D5-35C5E947C4BB}"/>
              </a:ext>
            </a:extLst>
          </p:cNvPr>
          <p:cNvSpPr txBox="1"/>
          <p:nvPr/>
        </p:nvSpPr>
        <p:spPr>
          <a:xfrm>
            <a:off x="8205494" y="3025432"/>
            <a:ext cx="3565064" cy="369332"/>
          </a:xfrm>
          <a:prstGeom prst="rect">
            <a:avLst/>
          </a:prstGeom>
          <a:noFill/>
        </p:spPr>
        <p:txBody>
          <a:bodyPr wrap="square">
            <a:spAutoFit/>
          </a:bodyPr>
          <a:lstStyle/>
          <a:p>
            <a:r>
              <a:rPr lang="en-US" sz="1800" b="1" dirty="0">
                <a:solidFill>
                  <a:schemeClr val="bg1"/>
                </a:solidFill>
                <a:latin typeface="Times New Roman" panose="02020603050405020304" pitchFamily="18" charset="0"/>
                <a:cs typeface="Times New Roman" panose="02020603050405020304" pitchFamily="18" charset="0"/>
              </a:rPr>
              <a:t>Three Planar Hexagonal isomers</a:t>
            </a:r>
            <a:endParaRPr lang="en-US" dirty="0">
              <a:solidFill>
                <a:schemeClr val="bg1"/>
              </a:solidFill>
            </a:endParaRPr>
          </a:p>
        </p:txBody>
      </p:sp>
      <p:pic>
        <p:nvPicPr>
          <p:cNvPr id="10" name="Picture 9">
            <a:extLst>
              <a:ext uri="{FF2B5EF4-FFF2-40B4-BE49-F238E27FC236}">
                <a16:creationId xmlns:a16="http://schemas.microsoft.com/office/drawing/2014/main" id="{E694FB5A-CEA7-4856-A747-2E6C44864EDC}"/>
              </a:ext>
            </a:extLst>
          </p:cNvPr>
          <p:cNvPicPr>
            <a:picLocks noChangeAspect="1"/>
          </p:cNvPicPr>
          <p:nvPr/>
        </p:nvPicPr>
        <p:blipFill>
          <a:blip r:embed="rId3">
            <a:duotone>
              <a:prstClr val="black"/>
              <a:srgbClr val="FF0066">
                <a:tint val="45000"/>
                <a:satMod val="400000"/>
              </a:srgbClr>
            </a:duotone>
          </a:blip>
          <a:stretch>
            <a:fillRect/>
          </a:stretch>
        </p:blipFill>
        <p:spPr>
          <a:xfrm>
            <a:off x="9302339" y="868616"/>
            <a:ext cx="1371373" cy="1144134"/>
          </a:xfrm>
          <a:prstGeom prst="rect">
            <a:avLst/>
          </a:prstGeom>
        </p:spPr>
      </p:pic>
    </p:spTree>
    <p:extLst>
      <p:ext uri="{BB962C8B-B14F-4D97-AF65-F5344CB8AC3E}">
        <p14:creationId xmlns:p14="http://schemas.microsoft.com/office/powerpoint/2010/main" val="29444537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3E884F4-BB8A-4CD9-8CD1-132C165B869D}"/>
              </a:ext>
            </a:extLst>
          </p:cNvPr>
          <p:cNvSpPr>
            <a:spLocks noGrp="1"/>
          </p:cNvSpPr>
          <p:nvPr>
            <p:ph idx="1"/>
          </p:nvPr>
        </p:nvSpPr>
        <p:spPr>
          <a:xfrm>
            <a:off x="866274" y="1432648"/>
            <a:ext cx="6472990" cy="4029689"/>
          </a:xfrm>
        </p:spPr>
        <p:txBody>
          <a:bodyPr>
            <a:normAutofit fontScale="25000" lnSpcReduction="20000"/>
          </a:bodyPr>
          <a:lstStyle/>
          <a:p>
            <a:pPr marL="0" indent="0">
              <a:lnSpc>
                <a:spcPct val="170000"/>
              </a:lnSpc>
              <a:buNone/>
            </a:pPr>
            <a:r>
              <a:rPr lang="en-US" sz="8000" b="1" dirty="0">
                <a:solidFill>
                  <a:srgbClr val="800000"/>
                </a:solidFill>
                <a:latin typeface="Times New Roman" panose="02020603050405020304" pitchFamily="18" charset="0"/>
                <a:cs typeface="Times New Roman" panose="02020603050405020304" pitchFamily="18" charset="0"/>
              </a:rPr>
              <a:t>2) Three Trigonal Prism isomers- </a:t>
            </a:r>
            <a:r>
              <a:rPr lang="en-US" sz="8000" b="1" dirty="0">
                <a:solidFill>
                  <a:srgbClr val="002060"/>
                </a:solidFill>
                <a:effectLst/>
                <a:latin typeface="Times New Roman" panose="02020603050405020304" pitchFamily="18" charset="0"/>
                <a:ea typeface="Calibri" panose="020F0502020204030204" pitchFamily="34" charset="0"/>
                <a:cs typeface="Mangal" panose="02040503050203030202" pitchFamily="18" charset="0"/>
              </a:rPr>
              <a:t>It has three possible isomers represented as follows </a:t>
            </a:r>
            <a:endParaRPr lang="en-US" sz="8000" b="1" dirty="0">
              <a:solidFill>
                <a:srgbClr val="800000"/>
              </a:solidFill>
              <a:latin typeface="Times New Roman" panose="02020603050405020304" pitchFamily="18" charset="0"/>
              <a:cs typeface="Times New Roman" panose="02020603050405020304" pitchFamily="18" charset="0"/>
            </a:endParaRPr>
          </a:p>
          <a:p>
            <a:pPr marL="0" indent="0">
              <a:lnSpc>
                <a:spcPct val="170000"/>
              </a:lnSpc>
              <a:buNone/>
            </a:pPr>
            <a:r>
              <a:rPr lang="en-US" sz="8000" b="1" dirty="0">
                <a:solidFill>
                  <a:srgbClr val="002060"/>
                </a:solidFill>
                <a:latin typeface="Times New Roman" panose="02020603050405020304" pitchFamily="18" charset="0"/>
                <a:cs typeface="Times New Roman" panose="02020603050405020304" pitchFamily="18" charset="0"/>
              </a:rPr>
              <a:t>The possible number of isomers for the [MX</a:t>
            </a:r>
            <a:r>
              <a:rPr lang="en-US" sz="8000" b="1" baseline="-25000" dirty="0">
                <a:solidFill>
                  <a:srgbClr val="002060"/>
                </a:solidFill>
                <a:latin typeface="Times New Roman" panose="02020603050405020304" pitchFamily="18" charset="0"/>
                <a:cs typeface="Times New Roman" panose="02020603050405020304" pitchFamily="18" charset="0"/>
              </a:rPr>
              <a:t>4</a:t>
            </a:r>
            <a:r>
              <a:rPr lang="en-US" sz="8000" b="1" dirty="0">
                <a:solidFill>
                  <a:srgbClr val="002060"/>
                </a:solidFill>
                <a:latin typeface="Times New Roman" panose="02020603050405020304" pitchFamily="18" charset="0"/>
                <a:cs typeface="Times New Roman" panose="02020603050405020304" pitchFamily="18" charset="0"/>
              </a:rPr>
              <a:t>Y</a:t>
            </a:r>
            <a:r>
              <a:rPr lang="en-US" sz="8000" b="1" baseline="-25000" dirty="0">
                <a:solidFill>
                  <a:srgbClr val="002060"/>
                </a:solidFill>
                <a:latin typeface="Times New Roman" panose="02020603050405020304" pitchFamily="18" charset="0"/>
                <a:cs typeface="Times New Roman" panose="02020603050405020304" pitchFamily="18" charset="0"/>
              </a:rPr>
              <a:t>2</a:t>
            </a:r>
            <a:r>
              <a:rPr lang="en-US" sz="8000" b="1" dirty="0">
                <a:solidFill>
                  <a:srgbClr val="002060"/>
                </a:solidFill>
                <a:latin typeface="Times New Roman" panose="02020603050405020304" pitchFamily="18" charset="0"/>
                <a:cs typeface="Times New Roman" panose="02020603050405020304" pitchFamily="18" charset="0"/>
              </a:rPr>
              <a:t>] </a:t>
            </a:r>
            <a:r>
              <a:rPr lang="en-US" sz="8000" b="1" dirty="0" err="1">
                <a:solidFill>
                  <a:srgbClr val="002060"/>
                </a:solidFill>
                <a:latin typeface="Times New Roman" panose="02020603050405020304" pitchFamily="18" charset="0"/>
                <a:cs typeface="Times New Roman" panose="02020603050405020304" pitchFamily="18" charset="0"/>
              </a:rPr>
              <a:t>i</a:t>
            </a:r>
            <a:r>
              <a:rPr lang="en-US" sz="8000" b="1" dirty="0">
                <a:solidFill>
                  <a:srgbClr val="002060"/>
                </a:solidFill>
                <a:latin typeface="Times New Roman" panose="02020603050405020304" pitchFamily="18" charset="0"/>
                <a:cs typeface="Times New Roman" panose="02020603050405020304" pitchFamily="18" charset="0"/>
              </a:rPr>
              <a:t>. e. [CoCl</a:t>
            </a:r>
            <a:r>
              <a:rPr lang="en-US" sz="8000" b="1" baseline="-25000" dirty="0">
                <a:solidFill>
                  <a:srgbClr val="002060"/>
                </a:solidFill>
                <a:latin typeface="Times New Roman" panose="02020603050405020304" pitchFamily="18" charset="0"/>
                <a:cs typeface="Times New Roman" panose="02020603050405020304" pitchFamily="18" charset="0"/>
              </a:rPr>
              <a:t>2</a:t>
            </a:r>
            <a:r>
              <a:rPr lang="en-US" sz="8000" b="1" dirty="0">
                <a:solidFill>
                  <a:srgbClr val="002060"/>
                </a:solidFill>
                <a:latin typeface="Times New Roman" panose="02020603050405020304" pitchFamily="18" charset="0"/>
                <a:cs typeface="Times New Roman" panose="02020603050405020304" pitchFamily="18" charset="0"/>
              </a:rPr>
              <a:t>(NH</a:t>
            </a:r>
            <a:r>
              <a:rPr lang="en-US" sz="8000" b="1" baseline="-25000" dirty="0">
                <a:solidFill>
                  <a:srgbClr val="002060"/>
                </a:solidFill>
                <a:latin typeface="Times New Roman" panose="02020603050405020304" pitchFamily="18" charset="0"/>
                <a:cs typeface="Times New Roman" panose="02020603050405020304" pitchFamily="18" charset="0"/>
              </a:rPr>
              <a:t>3</a:t>
            </a:r>
            <a:r>
              <a:rPr lang="en-US" sz="8000" b="1" dirty="0">
                <a:solidFill>
                  <a:srgbClr val="002060"/>
                </a:solidFill>
                <a:latin typeface="Times New Roman" panose="02020603050405020304" pitchFamily="18" charset="0"/>
                <a:cs typeface="Times New Roman" panose="02020603050405020304" pitchFamily="18" charset="0"/>
              </a:rPr>
              <a:t>)</a:t>
            </a:r>
            <a:r>
              <a:rPr lang="en-US" sz="8000" b="1" baseline="-25000" dirty="0">
                <a:solidFill>
                  <a:srgbClr val="002060"/>
                </a:solidFill>
                <a:latin typeface="Times New Roman" panose="02020603050405020304" pitchFamily="18" charset="0"/>
                <a:cs typeface="Times New Roman" panose="02020603050405020304" pitchFamily="18" charset="0"/>
              </a:rPr>
              <a:t>4</a:t>
            </a:r>
            <a:r>
              <a:rPr lang="en-US" sz="8000" b="1" dirty="0">
                <a:solidFill>
                  <a:srgbClr val="002060"/>
                </a:solidFill>
                <a:latin typeface="Times New Roman" panose="02020603050405020304" pitchFamily="18" charset="0"/>
                <a:cs typeface="Times New Roman" panose="02020603050405020304" pitchFamily="18" charset="0"/>
              </a:rPr>
              <a:t>]</a:t>
            </a:r>
            <a:r>
              <a:rPr lang="en-US" sz="8000" b="1" baseline="30000" dirty="0">
                <a:solidFill>
                  <a:srgbClr val="002060"/>
                </a:solidFill>
                <a:latin typeface="Times New Roman" panose="02020603050405020304" pitchFamily="18" charset="0"/>
                <a:cs typeface="Times New Roman" panose="02020603050405020304" pitchFamily="18" charset="0"/>
              </a:rPr>
              <a:t>+</a:t>
            </a:r>
            <a:r>
              <a:rPr lang="en-US" sz="8000" b="1" dirty="0">
                <a:solidFill>
                  <a:srgbClr val="002060"/>
                </a:solidFill>
                <a:latin typeface="Times New Roman" panose="02020603050405020304" pitchFamily="18" charset="0"/>
                <a:cs typeface="Times New Roman" panose="02020603050405020304" pitchFamily="18" charset="0"/>
              </a:rPr>
              <a:t> will be 3 with trigonal prism such as such as (1,2), (1,4), (1,6)  positions of  co-ordinated groups (ligands). </a:t>
            </a:r>
          </a:p>
          <a:p>
            <a:pPr marL="0" indent="0">
              <a:lnSpc>
                <a:spcPct val="170000"/>
              </a:lnSpc>
              <a:buNone/>
            </a:pPr>
            <a:endParaRPr lang="en-US" sz="2000" b="1" dirty="0">
              <a:solidFill>
                <a:srgbClr val="002060"/>
              </a:solidFill>
              <a:effectLst/>
              <a:latin typeface="Calibri" panose="020F0502020204030204" pitchFamily="34" charset="0"/>
              <a:ea typeface="Calibri" panose="020F0502020204030204" pitchFamily="34" charset="0"/>
              <a:cs typeface="Mangal" panose="02040503050203030202" pitchFamily="18" charset="0"/>
            </a:endParaRPr>
          </a:p>
          <a:p>
            <a:pPr marL="0" indent="0">
              <a:lnSpc>
                <a:spcPct val="170000"/>
              </a:lnSpc>
              <a:buNone/>
            </a:pPr>
            <a:endParaRPr lang="en-US" sz="8000" b="1" dirty="0">
              <a:solidFill>
                <a:srgbClr val="800000"/>
              </a:solidFill>
              <a:latin typeface="Times New Roman" panose="02020603050405020304" pitchFamily="18" charset="0"/>
              <a:cs typeface="Times New Roman" panose="02020603050405020304" pitchFamily="18" charset="0"/>
            </a:endParaRPr>
          </a:p>
          <a:p>
            <a:pPr marL="0" indent="0">
              <a:lnSpc>
                <a:spcPct val="170000"/>
              </a:lnSpc>
              <a:buNone/>
            </a:pPr>
            <a:endParaRPr lang="en-US" sz="8000" b="1" dirty="0">
              <a:solidFill>
                <a:srgbClr val="002060"/>
              </a:solidFill>
              <a:latin typeface="Times New Roman" panose="02020603050405020304" pitchFamily="18" charset="0"/>
              <a:cs typeface="Times New Roman" panose="02020603050405020304" pitchFamily="18" charset="0"/>
            </a:endParaRPr>
          </a:p>
          <a:p>
            <a:endParaRPr lang="en-US" dirty="0"/>
          </a:p>
        </p:txBody>
      </p:sp>
      <p:pic>
        <p:nvPicPr>
          <p:cNvPr id="6" name="Picture 5">
            <a:extLst>
              <a:ext uri="{FF2B5EF4-FFF2-40B4-BE49-F238E27FC236}">
                <a16:creationId xmlns:a16="http://schemas.microsoft.com/office/drawing/2014/main" id="{E1FB5B06-1976-40C2-A6FC-378C2B5B82AB}"/>
              </a:ext>
            </a:extLst>
          </p:cNvPr>
          <p:cNvPicPr>
            <a:picLocks noChangeAspect="1"/>
          </p:cNvPicPr>
          <p:nvPr/>
        </p:nvPicPr>
        <p:blipFill>
          <a:blip r:embed="rId2">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7676143" y="3329666"/>
            <a:ext cx="4349165" cy="1800160"/>
          </a:xfrm>
          <a:prstGeom prst="rect">
            <a:avLst/>
          </a:prstGeom>
        </p:spPr>
      </p:pic>
      <p:sp>
        <p:nvSpPr>
          <p:cNvPr id="9" name="TextBox 8">
            <a:extLst>
              <a:ext uri="{FF2B5EF4-FFF2-40B4-BE49-F238E27FC236}">
                <a16:creationId xmlns:a16="http://schemas.microsoft.com/office/drawing/2014/main" id="{A0ED4119-0F09-4D70-8846-72E46F98E932}"/>
              </a:ext>
            </a:extLst>
          </p:cNvPr>
          <p:cNvSpPr txBox="1"/>
          <p:nvPr/>
        </p:nvSpPr>
        <p:spPr>
          <a:xfrm>
            <a:off x="8428160" y="2756013"/>
            <a:ext cx="3116099" cy="369332"/>
          </a:xfrm>
          <a:prstGeom prst="rect">
            <a:avLst/>
          </a:prstGeom>
          <a:noFill/>
        </p:spPr>
        <p:txBody>
          <a:bodyPr wrap="square">
            <a:spAutoFit/>
          </a:bodyPr>
          <a:lstStyle/>
          <a:p>
            <a:r>
              <a:rPr lang="en-US" sz="1800" b="1" dirty="0">
                <a:solidFill>
                  <a:schemeClr val="bg1"/>
                </a:solidFill>
                <a:latin typeface="Times New Roman" panose="02020603050405020304" pitchFamily="18" charset="0"/>
                <a:cs typeface="Times New Roman" panose="02020603050405020304" pitchFamily="18" charset="0"/>
              </a:rPr>
              <a:t>Three Trigonal prism isomers</a:t>
            </a:r>
            <a:endParaRPr lang="en-US" dirty="0">
              <a:solidFill>
                <a:schemeClr val="bg1"/>
              </a:solidFill>
            </a:endParaRPr>
          </a:p>
        </p:txBody>
      </p:sp>
      <p:pic>
        <p:nvPicPr>
          <p:cNvPr id="12" name="Picture 11">
            <a:extLst>
              <a:ext uri="{FF2B5EF4-FFF2-40B4-BE49-F238E27FC236}">
                <a16:creationId xmlns:a16="http://schemas.microsoft.com/office/drawing/2014/main" id="{BF68631D-8382-4631-A472-97B12C286AD8}"/>
              </a:ext>
            </a:extLst>
          </p:cNvPr>
          <p:cNvPicPr>
            <a:picLocks noChangeAspect="1"/>
          </p:cNvPicPr>
          <p:nvPr/>
        </p:nvPicPr>
        <p:blipFill>
          <a:blip r:embed="rId3">
            <a:duotone>
              <a:prstClr val="black"/>
              <a:schemeClr val="accent1">
                <a:tint val="45000"/>
                <a:satMod val="400000"/>
              </a:schemeClr>
            </a:duotone>
          </a:blip>
          <a:stretch>
            <a:fillRect/>
          </a:stretch>
        </p:blipFill>
        <p:spPr>
          <a:xfrm>
            <a:off x="9131968" y="433138"/>
            <a:ext cx="1708485" cy="1515978"/>
          </a:xfrm>
          <a:prstGeom prst="rect">
            <a:avLst/>
          </a:prstGeom>
        </p:spPr>
      </p:pic>
    </p:spTree>
    <p:extLst>
      <p:ext uri="{BB962C8B-B14F-4D97-AF65-F5344CB8AC3E}">
        <p14:creationId xmlns:p14="http://schemas.microsoft.com/office/powerpoint/2010/main" val="4220651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3E884F4-BB8A-4CD9-8CD1-132C165B869D}"/>
              </a:ext>
            </a:extLst>
          </p:cNvPr>
          <p:cNvSpPr>
            <a:spLocks noGrp="1"/>
          </p:cNvSpPr>
          <p:nvPr>
            <p:ph idx="1"/>
          </p:nvPr>
        </p:nvSpPr>
        <p:spPr>
          <a:xfrm>
            <a:off x="1055399" y="2223637"/>
            <a:ext cx="6043233" cy="4037012"/>
          </a:xfrm>
        </p:spPr>
        <p:txBody>
          <a:bodyPr>
            <a:normAutofit fontScale="25000" lnSpcReduction="20000"/>
          </a:bodyPr>
          <a:lstStyle/>
          <a:p>
            <a:pPr marL="0" marR="0" indent="0" algn="just">
              <a:lnSpc>
                <a:spcPct val="170000"/>
              </a:lnSpc>
              <a:spcBef>
                <a:spcPts val="600"/>
              </a:spcBef>
              <a:spcAft>
                <a:spcPts val="600"/>
              </a:spcAft>
              <a:buNone/>
              <a:tabLst>
                <a:tab pos="594360" algn="l"/>
              </a:tabLst>
            </a:pPr>
            <a:r>
              <a:rPr lang="en-US" sz="8000" b="1" dirty="0">
                <a:solidFill>
                  <a:srgbClr val="800000"/>
                </a:solidFill>
                <a:latin typeface="Times New Roman" panose="02020603050405020304" pitchFamily="18" charset="0"/>
                <a:cs typeface="Times New Roman" panose="02020603050405020304" pitchFamily="18" charset="0"/>
              </a:rPr>
              <a:t>3) Two Octahedral isomers- </a:t>
            </a:r>
            <a:r>
              <a:rPr lang="en-US" sz="80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In octahedral arrangements, only 2 isomers are possible such as 1,2 (cis) and 1,6 (trans). Thus only 2 isomers have been isolated experimentally. These complexes with CN =6 have an octahedral shape. </a:t>
            </a:r>
          </a:p>
          <a:p>
            <a:pPr marL="0" marR="0" indent="0" algn="just">
              <a:lnSpc>
                <a:spcPct val="170000"/>
              </a:lnSpc>
              <a:spcBef>
                <a:spcPts val="600"/>
              </a:spcBef>
              <a:spcAft>
                <a:spcPts val="600"/>
              </a:spcAft>
              <a:buNone/>
              <a:tabLst>
                <a:tab pos="594360" algn="l"/>
              </a:tabLst>
            </a:pPr>
            <a:r>
              <a:rPr lang="en-US" sz="8000" b="1" dirty="0">
                <a:solidFill>
                  <a:srgbClr val="FF0066"/>
                </a:solidFill>
                <a:effectLst/>
                <a:latin typeface="Times New Roman" panose="02020603050405020304" pitchFamily="18" charset="0"/>
                <a:ea typeface="Calibri" panose="020F0502020204030204" pitchFamily="34" charset="0"/>
                <a:cs typeface="Times New Roman" panose="02020603050405020304" pitchFamily="18" charset="0"/>
              </a:rPr>
              <a:t>Hence Werner concluded that, the arrangement of ligands around central metal atom/ion is 6                          (six coordinated) and is always octahedral. </a:t>
            </a:r>
          </a:p>
          <a:p>
            <a:endParaRPr lang="en-US" dirty="0"/>
          </a:p>
        </p:txBody>
      </p:sp>
      <p:pic>
        <p:nvPicPr>
          <p:cNvPr id="8" name="Picture 7">
            <a:extLst>
              <a:ext uri="{FF2B5EF4-FFF2-40B4-BE49-F238E27FC236}">
                <a16:creationId xmlns:a16="http://schemas.microsoft.com/office/drawing/2014/main" id="{7871DD9A-5AE9-43CE-949B-F20C011A314E}"/>
              </a:ext>
            </a:extLst>
          </p:cNvPr>
          <p:cNvPicPr>
            <a:picLocks noChangeAspect="1"/>
          </p:cNvPicPr>
          <p:nvPr/>
        </p:nvPicPr>
        <p:blipFill>
          <a:blip r:embed="rId2">
            <a:duotone>
              <a:prstClr val="black"/>
              <a:schemeClr val="accent3">
                <a:tint val="45000"/>
                <a:satMod val="400000"/>
              </a:schemeClr>
            </a:duotone>
            <a:extLst>
              <a:ext uri="{28A0092B-C50C-407E-A947-70E740481C1C}">
                <a14:useLocalDpi xmlns:a14="http://schemas.microsoft.com/office/drawing/2010/main" val="0"/>
              </a:ext>
            </a:extLst>
          </a:blip>
          <a:stretch>
            <a:fillRect/>
          </a:stretch>
        </p:blipFill>
        <p:spPr>
          <a:xfrm>
            <a:off x="7676142" y="574268"/>
            <a:ext cx="4349165" cy="1781354"/>
          </a:xfrm>
          <a:prstGeom prst="rect">
            <a:avLst/>
          </a:prstGeom>
        </p:spPr>
      </p:pic>
      <p:sp>
        <p:nvSpPr>
          <p:cNvPr id="7" name="TextBox 6">
            <a:extLst>
              <a:ext uri="{FF2B5EF4-FFF2-40B4-BE49-F238E27FC236}">
                <a16:creationId xmlns:a16="http://schemas.microsoft.com/office/drawing/2014/main" id="{615D2054-F997-41BE-9BC7-8EB649F291A4}"/>
              </a:ext>
            </a:extLst>
          </p:cNvPr>
          <p:cNvSpPr txBox="1"/>
          <p:nvPr/>
        </p:nvSpPr>
        <p:spPr>
          <a:xfrm>
            <a:off x="8564850" y="204936"/>
            <a:ext cx="2571750" cy="369332"/>
          </a:xfrm>
          <a:prstGeom prst="rect">
            <a:avLst/>
          </a:prstGeom>
          <a:noFill/>
        </p:spPr>
        <p:txBody>
          <a:bodyPr wrap="square">
            <a:spAutoFit/>
          </a:bodyPr>
          <a:lstStyle/>
          <a:p>
            <a:r>
              <a:rPr lang="en-US" sz="1800" b="1" dirty="0">
                <a:solidFill>
                  <a:schemeClr val="bg1"/>
                </a:solidFill>
                <a:latin typeface="Times New Roman" panose="02020603050405020304" pitchFamily="18" charset="0"/>
                <a:cs typeface="Times New Roman" panose="02020603050405020304" pitchFamily="18" charset="0"/>
              </a:rPr>
              <a:t>Two Octahedral isomers</a:t>
            </a:r>
            <a:endParaRPr lang="en-US" dirty="0">
              <a:solidFill>
                <a:schemeClr val="bg1"/>
              </a:solidFill>
            </a:endParaRPr>
          </a:p>
        </p:txBody>
      </p:sp>
      <p:pic>
        <p:nvPicPr>
          <p:cNvPr id="14" name="Picture 13">
            <a:extLst>
              <a:ext uri="{FF2B5EF4-FFF2-40B4-BE49-F238E27FC236}">
                <a16:creationId xmlns:a16="http://schemas.microsoft.com/office/drawing/2014/main" id="{B7203FF9-6F6D-4258-A977-0DCFDD744012}"/>
              </a:ext>
            </a:extLst>
          </p:cNvPr>
          <p:cNvPicPr>
            <a:picLocks noChangeAspect="1"/>
          </p:cNvPicPr>
          <p:nvPr/>
        </p:nvPicPr>
        <p:blipFill>
          <a:blip r:embed="rId3">
            <a:duotone>
              <a:prstClr val="black"/>
              <a:schemeClr val="accent3">
                <a:tint val="45000"/>
                <a:satMod val="400000"/>
              </a:schemeClr>
            </a:duotone>
          </a:blip>
          <a:stretch>
            <a:fillRect/>
          </a:stretch>
        </p:blipFill>
        <p:spPr>
          <a:xfrm>
            <a:off x="3188043" y="428042"/>
            <a:ext cx="1767016" cy="1536681"/>
          </a:xfrm>
          <a:prstGeom prst="rect">
            <a:avLst/>
          </a:prstGeom>
        </p:spPr>
      </p:pic>
      <p:pic>
        <p:nvPicPr>
          <p:cNvPr id="2" name="Picture 1">
            <a:extLst>
              <a:ext uri="{FF2B5EF4-FFF2-40B4-BE49-F238E27FC236}">
                <a16:creationId xmlns:a16="http://schemas.microsoft.com/office/drawing/2014/main" id="{C6EE1E72-B3D5-49CC-97C8-31B88CD1C737}"/>
              </a:ext>
            </a:extLst>
          </p:cNvPr>
          <p:cNvPicPr>
            <a:picLocks noChangeAspect="1"/>
          </p:cNvPicPr>
          <p:nvPr/>
        </p:nvPicPr>
        <p:blipFill>
          <a:blip r:embed="rId4">
            <a:duotone>
              <a:prstClr val="black"/>
              <a:srgbClr val="FF0066">
                <a:tint val="45000"/>
                <a:satMod val="400000"/>
              </a:srgbClr>
            </a:duotone>
          </a:blip>
          <a:stretch>
            <a:fillRect/>
          </a:stretch>
        </p:blipFill>
        <p:spPr>
          <a:xfrm>
            <a:off x="7676142" y="2538323"/>
            <a:ext cx="4349165" cy="1781353"/>
          </a:xfrm>
          <a:prstGeom prst="rect">
            <a:avLst/>
          </a:prstGeom>
        </p:spPr>
      </p:pic>
      <p:pic>
        <p:nvPicPr>
          <p:cNvPr id="5" name="Picture 4">
            <a:extLst>
              <a:ext uri="{FF2B5EF4-FFF2-40B4-BE49-F238E27FC236}">
                <a16:creationId xmlns:a16="http://schemas.microsoft.com/office/drawing/2014/main" id="{F3F0A590-44F8-49F4-B370-2F0DD9825FC6}"/>
              </a:ext>
            </a:extLst>
          </p:cNvPr>
          <p:cNvPicPr>
            <a:picLocks noChangeAspect="1"/>
          </p:cNvPicPr>
          <p:nvPr/>
        </p:nvPicPr>
        <p:blipFill>
          <a:blip r:embed="rId5">
            <a:duotone>
              <a:prstClr val="black"/>
              <a:schemeClr val="accent4">
                <a:tint val="45000"/>
                <a:satMod val="400000"/>
              </a:schemeClr>
            </a:duotone>
            <a:extLst>
              <a:ext uri="{BEBA8EAE-BF5A-486C-A8C5-ECC9F3942E4B}">
                <a14:imgProps xmlns:a14="http://schemas.microsoft.com/office/drawing/2010/main">
                  <a14:imgLayer r:embed="rId6">
                    <a14:imgEffect>
                      <a14:sharpenSoften amount="50000"/>
                    </a14:imgEffect>
                  </a14:imgLayer>
                </a14:imgProps>
              </a:ext>
            </a:extLst>
          </a:blip>
          <a:stretch>
            <a:fillRect/>
          </a:stretch>
        </p:blipFill>
        <p:spPr>
          <a:xfrm>
            <a:off x="7676143" y="4663685"/>
            <a:ext cx="4349164" cy="1781353"/>
          </a:xfrm>
          <a:prstGeom prst="rect">
            <a:avLst/>
          </a:prstGeom>
        </p:spPr>
      </p:pic>
    </p:spTree>
    <p:extLst>
      <p:ext uri="{BB962C8B-B14F-4D97-AF65-F5344CB8AC3E}">
        <p14:creationId xmlns:p14="http://schemas.microsoft.com/office/powerpoint/2010/main" val="17752516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3E884F4-BB8A-4CD9-8CD1-132C165B869D}"/>
              </a:ext>
            </a:extLst>
          </p:cNvPr>
          <p:cNvSpPr>
            <a:spLocks noGrp="1"/>
          </p:cNvSpPr>
          <p:nvPr>
            <p:ph idx="1"/>
          </p:nvPr>
        </p:nvSpPr>
        <p:spPr>
          <a:xfrm>
            <a:off x="864972" y="-10678"/>
            <a:ext cx="6635579" cy="6868677"/>
          </a:xfrm>
        </p:spPr>
        <p:txBody>
          <a:bodyPr>
            <a:normAutofit fontScale="25000" lnSpcReduction="20000"/>
          </a:bodyPr>
          <a:lstStyle/>
          <a:p>
            <a:pPr marL="0" marR="0" indent="0" algn="just">
              <a:lnSpc>
                <a:spcPct val="170000"/>
              </a:lnSpc>
              <a:spcBef>
                <a:spcPts val="0"/>
              </a:spcBef>
              <a:spcAft>
                <a:spcPts val="600"/>
              </a:spcAft>
              <a:buNone/>
              <a:tabLst>
                <a:tab pos="594360" algn="l"/>
              </a:tabLst>
            </a:pPr>
            <a:r>
              <a:rPr lang="en-US" sz="8000" b="1" dirty="0">
                <a:solidFill>
                  <a:srgbClr val="800000"/>
                </a:solidFill>
                <a:latin typeface="Times New Roman" panose="02020603050405020304" pitchFamily="18" charset="0"/>
                <a:cs typeface="Times New Roman" panose="02020603050405020304" pitchFamily="18" charset="0"/>
              </a:rPr>
              <a:t>Two Octahedral optical isomers- </a:t>
            </a:r>
            <a:r>
              <a:rPr lang="en-US" sz="80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Werner Also prepared the complexes of the type [M(AA)</a:t>
            </a:r>
            <a:r>
              <a:rPr lang="en-US" sz="8000" b="1" baseline="-250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3</a:t>
            </a:r>
            <a:r>
              <a:rPr lang="en-US" sz="80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which are optically active. </a:t>
            </a:r>
          </a:p>
          <a:p>
            <a:pPr marL="0" marR="0" algn="just">
              <a:lnSpc>
                <a:spcPct val="170000"/>
              </a:lnSpc>
              <a:spcBef>
                <a:spcPts val="0"/>
              </a:spcBef>
              <a:spcAft>
                <a:spcPts val="600"/>
              </a:spcAft>
              <a:tabLst>
                <a:tab pos="594360" algn="l"/>
              </a:tabLst>
            </a:pPr>
            <a:r>
              <a:rPr lang="en-US" sz="80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Only octahedral geometry will show optical isomerism </a:t>
            </a:r>
          </a:p>
          <a:p>
            <a:pPr marL="0" marR="0" algn="just">
              <a:lnSpc>
                <a:spcPct val="170000"/>
              </a:lnSpc>
              <a:spcBef>
                <a:spcPts val="0"/>
              </a:spcBef>
              <a:spcAft>
                <a:spcPts val="600"/>
              </a:spcAft>
              <a:tabLst>
                <a:tab pos="594360" algn="l"/>
              </a:tabLst>
            </a:pPr>
            <a:r>
              <a:rPr lang="en-US" sz="80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while planar hexagonal and trigonal prismatic geometry cannot form optically active complexes.</a:t>
            </a:r>
          </a:p>
          <a:p>
            <a:pPr marL="0" marR="0" algn="just">
              <a:lnSpc>
                <a:spcPct val="170000"/>
              </a:lnSpc>
              <a:spcBef>
                <a:spcPts val="0"/>
              </a:spcBef>
              <a:spcAft>
                <a:spcPts val="600"/>
              </a:spcAft>
              <a:tabLst>
                <a:tab pos="594360" algn="l"/>
              </a:tabLst>
            </a:pPr>
            <a:r>
              <a:rPr lang="en-US" sz="80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Therefore [M(AA)</a:t>
            </a:r>
            <a:r>
              <a:rPr lang="en-US" sz="8000" b="1" baseline="-250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3</a:t>
            </a:r>
            <a:r>
              <a:rPr lang="en-US" sz="80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complex is octahedral. E.g. [Cr(</a:t>
            </a:r>
            <a:r>
              <a:rPr lang="en-US" sz="8000" b="1"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en</a:t>
            </a:r>
            <a:r>
              <a:rPr lang="en-US" sz="80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8000" b="1" baseline="-250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3</a:t>
            </a:r>
            <a:r>
              <a:rPr lang="en-US" sz="80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8000" b="1" baseline="300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3+</a:t>
            </a:r>
            <a:r>
              <a:rPr lang="en-US" sz="80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[Ni(</a:t>
            </a:r>
            <a:r>
              <a:rPr lang="en-US" sz="8000" b="1"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en</a:t>
            </a:r>
            <a:r>
              <a:rPr lang="en-US" sz="80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8000" b="1" baseline="-250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3</a:t>
            </a:r>
            <a:r>
              <a:rPr lang="en-US" sz="80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8000" b="1" baseline="300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2+</a:t>
            </a:r>
            <a:r>
              <a:rPr lang="en-US" sz="80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[Fe(C</a:t>
            </a:r>
            <a:r>
              <a:rPr lang="en-US" sz="8000" b="1" baseline="-250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2</a:t>
            </a:r>
            <a:r>
              <a:rPr lang="en-US" sz="80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O</a:t>
            </a:r>
            <a:r>
              <a:rPr lang="en-US" sz="8000" b="1" baseline="-250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4</a:t>
            </a:r>
            <a:r>
              <a:rPr lang="en-US" sz="80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8000" b="1" baseline="-250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3</a:t>
            </a:r>
            <a:r>
              <a:rPr lang="en-US" sz="80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8000" b="1" baseline="300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3- </a:t>
            </a:r>
            <a:r>
              <a:rPr lang="en-US" sz="80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and [M(AA)B</a:t>
            </a:r>
            <a:r>
              <a:rPr lang="en-US" sz="8000" b="1" baseline="-250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2</a:t>
            </a:r>
            <a:r>
              <a:rPr lang="en-US" sz="80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C</a:t>
            </a:r>
            <a:r>
              <a:rPr lang="en-US" sz="8000" b="1" baseline="-250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2</a:t>
            </a:r>
            <a:r>
              <a:rPr lang="en-US" sz="80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E.g. [CoCl</a:t>
            </a:r>
            <a:r>
              <a:rPr lang="en-US" sz="8000" b="1" baseline="-250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2</a:t>
            </a:r>
            <a:r>
              <a:rPr lang="en-US" sz="80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8000" b="1"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en</a:t>
            </a:r>
            <a:r>
              <a:rPr lang="en-US" sz="80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)(NH</a:t>
            </a:r>
            <a:r>
              <a:rPr lang="en-US" sz="8000" b="1" baseline="-250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3</a:t>
            </a:r>
            <a:r>
              <a:rPr lang="en-US" sz="80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8000" b="1" baseline="-250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2</a:t>
            </a:r>
            <a:r>
              <a:rPr lang="en-US" sz="80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8000" b="1" baseline="300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80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can form optically active complexes. (Where AA is symmetrical bidentate ligand like ethylenediamine (</a:t>
            </a:r>
            <a:r>
              <a:rPr lang="en-US" sz="8000" b="1"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en</a:t>
            </a:r>
            <a:r>
              <a:rPr lang="en-US" sz="80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a:t>
            </a:r>
            <a:r>
              <a:rPr lang="en-US" sz="80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p>
          <a:p>
            <a:pPr marL="0" marR="0" algn="just">
              <a:lnSpc>
                <a:spcPct val="170000"/>
              </a:lnSpc>
              <a:spcBef>
                <a:spcPts val="0"/>
              </a:spcBef>
              <a:spcAft>
                <a:spcPts val="0"/>
              </a:spcAft>
              <a:tabLst>
                <a:tab pos="594360" algn="l"/>
              </a:tabLst>
            </a:pPr>
            <a:r>
              <a:rPr lang="en-US" sz="80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The octahedral complexes (octahedral geometry) will show two optical isomers </a:t>
            </a:r>
          </a:p>
          <a:p>
            <a:pPr marL="342900" marR="0" lvl="0" indent="-342900" algn="just">
              <a:lnSpc>
                <a:spcPct val="170000"/>
              </a:lnSpc>
              <a:spcBef>
                <a:spcPts val="0"/>
              </a:spcBef>
              <a:spcAft>
                <a:spcPts val="600"/>
              </a:spcAft>
              <a:buFont typeface="+mj-lt"/>
              <a:buAutoNum type="alphaLcParenR"/>
              <a:tabLst>
                <a:tab pos="594360" algn="l"/>
              </a:tabLst>
            </a:pPr>
            <a:r>
              <a:rPr lang="en-US" sz="80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dextro (d) or (+) rotatory optical isomer</a:t>
            </a:r>
          </a:p>
          <a:p>
            <a:pPr marL="342900" marR="0" lvl="0" indent="-342900" algn="just">
              <a:lnSpc>
                <a:spcPct val="170000"/>
              </a:lnSpc>
              <a:spcBef>
                <a:spcPts val="600"/>
              </a:spcBef>
              <a:spcAft>
                <a:spcPts val="1200"/>
              </a:spcAft>
              <a:buFont typeface="+mj-lt"/>
              <a:buAutoNum type="alphaLcParenR"/>
              <a:tabLst>
                <a:tab pos="594360" algn="l"/>
              </a:tabLst>
            </a:pPr>
            <a:r>
              <a:rPr lang="en-US" sz="80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laevo (l) or (-) rotatory optical isomer</a:t>
            </a:r>
          </a:p>
          <a:p>
            <a:endParaRPr lang="en-US" dirty="0"/>
          </a:p>
        </p:txBody>
      </p:sp>
      <p:sp>
        <p:nvSpPr>
          <p:cNvPr id="7" name="TextBox 6">
            <a:extLst>
              <a:ext uri="{FF2B5EF4-FFF2-40B4-BE49-F238E27FC236}">
                <a16:creationId xmlns:a16="http://schemas.microsoft.com/office/drawing/2014/main" id="{615D2054-F997-41BE-9BC7-8EB649F291A4}"/>
              </a:ext>
            </a:extLst>
          </p:cNvPr>
          <p:cNvSpPr txBox="1"/>
          <p:nvPr/>
        </p:nvSpPr>
        <p:spPr>
          <a:xfrm>
            <a:off x="7947502" y="1662669"/>
            <a:ext cx="3460458" cy="369332"/>
          </a:xfrm>
          <a:prstGeom prst="rect">
            <a:avLst/>
          </a:prstGeom>
          <a:noFill/>
        </p:spPr>
        <p:txBody>
          <a:bodyPr wrap="square">
            <a:spAutoFit/>
          </a:bodyPr>
          <a:lstStyle/>
          <a:p>
            <a:r>
              <a:rPr lang="en-US" sz="1800" b="1" dirty="0">
                <a:solidFill>
                  <a:schemeClr val="bg1"/>
                </a:solidFill>
                <a:latin typeface="Times New Roman" panose="02020603050405020304" pitchFamily="18" charset="0"/>
                <a:cs typeface="Times New Roman" panose="02020603050405020304" pitchFamily="18" charset="0"/>
              </a:rPr>
              <a:t>Two Octahedral optical isomers</a:t>
            </a:r>
            <a:endParaRPr lang="en-US" dirty="0">
              <a:solidFill>
                <a:schemeClr val="bg1"/>
              </a:solidFill>
            </a:endParaRPr>
          </a:p>
        </p:txBody>
      </p:sp>
      <p:pic>
        <p:nvPicPr>
          <p:cNvPr id="14" name="Picture 13">
            <a:extLst>
              <a:ext uri="{FF2B5EF4-FFF2-40B4-BE49-F238E27FC236}">
                <a16:creationId xmlns:a16="http://schemas.microsoft.com/office/drawing/2014/main" id="{B7203FF9-6F6D-4258-A977-0DCFDD744012}"/>
              </a:ext>
            </a:extLst>
          </p:cNvPr>
          <p:cNvPicPr>
            <a:picLocks noChangeAspect="1"/>
          </p:cNvPicPr>
          <p:nvPr/>
        </p:nvPicPr>
        <p:blipFill>
          <a:blip r:embed="rId2">
            <a:duotone>
              <a:prstClr val="black"/>
              <a:schemeClr val="accent3">
                <a:tint val="45000"/>
                <a:satMod val="400000"/>
              </a:schemeClr>
            </a:duotone>
          </a:blip>
          <a:stretch>
            <a:fillRect/>
          </a:stretch>
        </p:blipFill>
        <p:spPr>
          <a:xfrm>
            <a:off x="8690377" y="66010"/>
            <a:ext cx="1576136" cy="1467453"/>
          </a:xfrm>
          <a:prstGeom prst="rect">
            <a:avLst/>
          </a:prstGeom>
        </p:spPr>
      </p:pic>
      <p:pic>
        <p:nvPicPr>
          <p:cNvPr id="4" name="Picture 3">
            <a:extLst>
              <a:ext uri="{FF2B5EF4-FFF2-40B4-BE49-F238E27FC236}">
                <a16:creationId xmlns:a16="http://schemas.microsoft.com/office/drawing/2014/main" id="{E54E4484-A711-44A9-BC2D-22CC03395954}"/>
              </a:ext>
            </a:extLst>
          </p:cNvPr>
          <p:cNvPicPr>
            <a:picLocks noChangeAspect="1"/>
          </p:cNvPicPr>
          <p:nvPr/>
        </p:nvPicPr>
        <p:blipFill>
          <a:blip r:embed="rId3">
            <a:duotone>
              <a:prstClr val="black"/>
              <a:schemeClr val="accent5">
                <a:tint val="45000"/>
                <a:satMod val="400000"/>
              </a:schemeClr>
            </a:duotone>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tretch>
            <a:fillRect/>
          </a:stretch>
        </p:blipFill>
        <p:spPr>
          <a:xfrm>
            <a:off x="8093676" y="2161207"/>
            <a:ext cx="3460458" cy="1409896"/>
          </a:xfrm>
          <a:prstGeom prst="rect">
            <a:avLst/>
          </a:prstGeom>
        </p:spPr>
      </p:pic>
      <p:pic>
        <p:nvPicPr>
          <p:cNvPr id="6" name="Picture 5">
            <a:extLst>
              <a:ext uri="{FF2B5EF4-FFF2-40B4-BE49-F238E27FC236}">
                <a16:creationId xmlns:a16="http://schemas.microsoft.com/office/drawing/2014/main" id="{277ABB1F-7EF6-413D-BCB9-6330810DAC94}"/>
              </a:ext>
            </a:extLst>
          </p:cNvPr>
          <p:cNvPicPr>
            <a:picLocks noChangeAspect="1"/>
          </p:cNvPicPr>
          <p:nvPr/>
        </p:nvPicPr>
        <p:blipFill>
          <a:blip r:embed="rId5">
            <a:duotone>
              <a:prstClr val="black"/>
              <a:schemeClr val="accent3">
                <a:tint val="45000"/>
                <a:satMod val="400000"/>
              </a:schemeClr>
            </a:duotone>
            <a:extLst>
              <a:ext uri="{BEBA8EAE-BF5A-486C-A8C5-ECC9F3942E4B}">
                <a14:imgProps xmlns:a14="http://schemas.microsoft.com/office/drawing/2010/main">
                  <a14:imgLayer r:embed="rId6">
                    <a14:imgEffect>
                      <a14:sharpenSoften amount="50000"/>
                    </a14:imgEffect>
                  </a14:imgLayer>
                </a14:imgProps>
              </a:ext>
              <a:ext uri="{28A0092B-C50C-407E-A947-70E740481C1C}">
                <a14:useLocalDpi xmlns:a14="http://schemas.microsoft.com/office/drawing/2010/main" val="0"/>
              </a:ext>
            </a:extLst>
          </a:blip>
          <a:stretch>
            <a:fillRect/>
          </a:stretch>
        </p:blipFill>
        <p:spPr>
          <a:xfrm>
            <a:off x="8093675" y="5411463"/>
            <a:ext cx="3460457" cy="1380527"/>
          </a:xfrm>
          <a:prstGeom prst="rect">
            <a:avLst/>
          </a:prstGeom>
        </p:spPr>
      </p:pic>
      <p:pic>
        <p:nvPicPr>
          <p:cNvPr id="10" name="Picture 9">
            <a:extLst>
              <a:ext uri="{FF2B5EF4-FFF2-40B4-BE49-F238E27FC236}">
                <a16:creationId xmlns:a16="http://schemas.microsoft.com/office/drawing/2014/main" id="{07D69C23-B2A6-48AE-9A1E-CFBD15535FD4}"/>
              </a:ext>
            </a:extLst>
          </p:cNvPr>
          <p:cNvPicPr>
            <a:picLocks noChangeAspect="1"/>
          </p:cNvPicPr>
          <p:nvPr/>
        </p:nvPicPr>
        <p:blipFill>
          <a:blip r:embed="rId7">
            <a:duotone>
              <a:prstClr val="black"/>
              <a:schemeClr val="accent1">
                <a:tint val="45000"/>
                <a:satMod val="400000"/>
              </a:schemeClr>
            </a:duotone>
            <a:extLst>
              <a:ext uri="{BEBA8EAE-BF5A-486C-A8C5-ECC9F3942E4B}">
                <a14:imgProps xmlns:a14="http://schemas.microsoft.com/office/drawing/2010/main">
                  <a14:imgLayer r:embed="rId8">
                    <a14:imgEffect>
                      <a14:sharpenSoften amount="50000"/>
                    </a14:imgEffect>
                  </a14:imgLayer>
                </a14:imgProps>
              </a:ext>
              <a:ext uri="{28A0092B-C50C-407E-A947-70E740481C1C}">
                <a14:useLocalDpi xmlns:a14="http://schemas.microsoft.com/office/drawing/2010/main" val="0"/>
              </a:ext>
            </a:extLst>
          </a:blip>
          <a:stretch>
            <a:fillRect/>
          </a:stretch>
        </p:blipFill>
        <p:spPr>
          <a:xfrm>
            <a:off x="8093676" y="3791461"/>
            <a:ext cx="3460457" cy="1380527"/>
          </a:xfrm>
          <a:prstGeom prst="rect">
            <a:avLst/>
          </a:prstGeom>
        </p:spPr>
      </p:pic>
    </p:spTree>
    <p:extLst>
      <p:ext uri="{BB962C8B-B14F-4D97-AF65-F5344CB8AC3E}">
        <p14:creationId xmlns:p14="http://schemas.microsoft.com/office/powerpoint/2010/main" val="37535804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F54E058-B7A4-4C29-B950-8AC85411641D}"/>
              </a:ext>
            </a:extLst>
          </p:cNvPr>
          <p:cNvSpPr/>
          <p:nvPr/>
        </p:nvSpPr>
        <p:spPr>
          <a:xfrm>
            <a:off x="902367" y="451629"/>
            <a:ext cx="6400801" cy="6431056"/>
          </a:xfrm>
          <a:prstGeom prst="rect">
            <a:avLst/>
          </a:prstGeom>
        </p:spPr>
        <p:txBody>
          <a:bodyPr wrap="square">
            <a:spAutoFit/>
          </a:bodyPr>
          <a:lstStyle/>
          <a:p>
            <a:pPr marL="342900" indent="-342900">
              <a:lnSpc>
                <a:spcPct val="160000"/>
              </a:lnSpc>
              <a:buFont typeface="Arial" panose="020B0604020202020204" pitchFamily="34" charset="0"/>
              <a:buChar char="•"/>
              <a:tabLst>
                <a:tab pos="594360" algn="l"/>
              </a:tabLst>
            </a:pPr>
            <a:r>
              <a:rPr lang="en-IN" sz="2000" b="1" dirty="0">
                <a:solidFill>
                  <a:srgbClr val="002060"/>
                </a:solidFill>
                <a:latin typeface="Times New Roman" panose="02020603050405020304" pitchFamily="18" charset="0"/>
                <a:cs typeface="Times New Roman" panose="02020603050405020304" pitchFamily="18" charset="0"/>
              </a:rPr>
              <a:t>According to Werner’s co-ordination theory, The complexes [</a:t>
            </a:r>
            <a:r>
              <a:rPr lang="en-IN" sz="2000" b="1" dirty="0" err="1">
                <a:solidFill>
                  <a:srgbClr val="002060"/>
                </a:solidFill>
                <a:latin typeface="Times New Roman" panose="02020603050405020304" pitchFamily="18" charset="0"/>
                <a:cs typeface="Times New Roman" panose="02020603050405020304" pitchFamily="18" charset="0"/>
              </a:rPr>
              <a:t>Pt</a:t>
            </a:r>
            <a:r>
              <a:rPr lang="en-IN" sz="2000" b="1" baseline="30000" dirty="0" err="1">
                <a:solidFill>
                  <a:srgbClr val="002060"/>
                </a:solidFill>
                <a:latin typeface="Times New Roman" panose="02020603050405020304" pitchFamily="18" charset="0"/>
                <a:cs typeface="Times New Roman" panose="02020603050405020304" pitchFamily="18" charset="0"/>
              </a:rPr>
              <a:t>II</a:t>
            </a:r>
            <a:r>
              <a:rPr lang="en-IN" sz="2000" b="1" dirty="0">
                <a:solidFill>
                  <a:srgbClr val="002060"/>
                </a:solidFill>
                <a:latin typeface="Times New Roman" panose="02020603050405020304" pitchFamily="18" charset="0"/>
                <a:cs typeface="Times New Roman" panose="02020603050405020304" pitchFamily="18" charset="0"/>
              </a:rPr>
              <a:t>(NH</a:t>
            </a:r>
            <a:r>
              <a:rPr lang="en-IN" sz="2000" b="1" baseline="-25000" dirty="0">
                <a:solidFill>
                  <a:srgbClr val="002060"/>
                </a:solidFill>
                <a:latin typeface="Times New Roman" panose="02020603050405020304" pitchFamily="18" charset="0"/>
                <a:cs typeface="Times New Roman" panose="02020603050405020304" pitchFamily="18" charset="0"/>
              </a:rPr>
              <a:t>3</a:t>
            </a:r>
            <a:r>
              <a:rPr lang="en-IN" sz="2000" b="1" dirty="0">
                <a:solidFill>
                  <a:srgbClr val="002060"/>
                </a:solidFill>
                <a:latin typeface="Times New Roman" panose="02020603050405020304" pitchFamily="18" charset="0"/>
                <a:cs typeface="Times New Roman" panose="02020603050405020304" pitchFamily="18" charset="0"/>
              </a:rPr>
              <a:t>)</a:t>
            </a:r>
            <a:r>
              <a:rPr lang="en-IN" sz="2000" b="1" baseline="-25000" dirty="0">
                <a:solidFill>
                  <a:srgbClr val="002060"/>
                </a:solidFill>
                <a:latin typeface="Times New Roman" panose="02020603050405020304" pitchFamily="18" charset="0"/>
                <a:cs typeface="Times New Roman" panose="02020603050405020304" pitchFamily="18" charset="0"/>
              </a:rPr>
              <a:t>2</a:t>
            </a:r>
            <a:r>
              <a:rPr lang="en-IN" sz="2000" b="1" dirty="0">
                <a:solidFill>
                  <a:srgbClr val="002060"/>
                </a:solidFill>
                <a:latin typeface="Times New Roman" panose="02020603050405020304" pitchFamily="18" charset="0"/>
                <a:cs typeface="Times New Roman" panose="02020603050405020304" pitchFamily="18" charset="0"/>
              </a:rPr>
              <a:t>Cl</a:t>
            </a:r>
            <a:r>
              <a:rPr lang="en-IN" sz="2000" b="1" baseline="-25000" dirty="0">
                <a:solidFill>
                  <a:srgbClr val="002060"/>
                </a:solidFill>
                <a:latin typeface="Times New Roman" panose="02020603050405020304" pitchFamily="18" charset="0"/>
                <a:cs typeface="Times New Roman" panose="02020603050405020304" pitchFamily="18" charset="0"/>
              </a:rPr>
              <a:t>2</a:t>
            </a:r>
            <a:r>
              <a:rPr lang="en-IN" sz="2000" b="1" dirty="0">
                <a:solidFill>
                  <a:srgbClr val="002060"/>
                </a:solidFill>
                <a:latin typeface="Times New Roman" panose="02020603050405020304" pitchFamily="18" charset="0"/>
                <a:cs typeface="Times New Roman" panose="02020603050405020304" pitchFamily="18" charset="0"/>
              </a:rPr>
              <a:t>] and [</a:t>
            </a:r>
            <a:r>
              <a:rPr lang="en-IN" sz="2000" b="1" dirty="0" err="1">
                <a:solidFill>
                  <a:srgbClr val="002060"/>
                </a:solidFill>
                <a:latin typeface="Times New Roman" panose="02020603050405020304" pitchFamily="18" charset="0"/>
                <a:cs typeface="Times New Roman" panose="02020603050405020304" pitchFamily="18" charset="0"/>
              </a:rPr>
              <a:t>Pd</a:t>
            </a:r>
            <a:r>
              <a:rPr lang="en-IN" sz="2000" b="1" baseline="30000" dirty="0" err="1">
                <a:solidFill>
                  <a:srgbClr val="002060"/>
                </a:solidFill>
                <a:latin typeface="Times New Roman" panose="02020603050405020304" pitchFamily="18" charset="0"/>
                <a:cs typeface="Times New Roman" panose="02020603050405020304" pitchFamily="18" charset="0"/>
              </a:rPr>
              <a:t>II</a:t>
            </a:r>
            <a:r>
              <a:rPr lang="en-IN" sz="2000" b="1" dirty="0">
                <a:solidFill>
                  <a:srgbClr val="002060"/>
                </a:solidFill>
                <a:latin typeface="Times New Roman" panose="02020603050405020304" pitchFamily="18" charset="0"/>
                <a:cs typeface="Times New Roman" panose="02020603050405020304" pitchFamily="18" charset="0"/>
              </a:rPr>
              <a:t>(NH</a:t>
            </a:r>
            <a:r>
              <a:rPr lang="en-IN" sz="2000" b="1" baseline="-25000" dirty="0">
                <a:solidFill>
                  <a:srgbClr val="002060"/>
                </a:solidFill>
                <a:latin typeface="Times New Roman" panose="02020603050405020304" pitchFamily="18" charset="0"/>
                <a:cs typeface="Times New Roman" panose="02020603050405020304" pitchFamily="18" charset="0"/>
              </a:rPr>
              <a:t>3</a:t>
            </a:r>
            <a:r>
              <a:rPr lang="en-IN" sz="2000" b="1" dirty="0">
                <a:solidFill>
                  <a:srgbClr val="002060"/>
                </a:solidFill>
                <a:latin typeface="Times New Roman" panose="02020603050405020304" pitchFamily="18" charset="0"/>
                <a:cs typeface="Times New Roman" panose="02020603050405020304" pitchFamily="18" charset="0"/>
              </a:rPr>
              <a:t>)</a:t>
            </a:r>
            <a:r>
              <a:rPr lang="en-IN" sz="2000" b="1" baseline="-25000" dirty="0">
                <a:solidFill>
                  <a:srgbClr val="002060"/>
                </a:solidFill>
                <a:latin typeface="Times New Roman" panose="02020603050405020304" pitchFamily="18" charset="0"/>
                <a:cs typeface="Times New Roman" panose="02020603050405020304" pitchFamily="18" charset="0"/>
              </a:rPr>
              <a:t>2</a:t>
            </a:r>
            <a:r>
              <a:rPr lang="en-IN" sz="2000" b="1" dirty="0">
                <a:solidFill>
                  <a:srgbClr val="002060"/>
                </a:solidFill>
                <a:latin typeface="Times New Roman" panose="02020603050405020304" pitchFamily="18" charset="0"/>
                <a:cs typeface="Times New Roman" panose="02020603050405020304" pitchFamily="18" charset="0"/>
              </a:rPr>
              <a:t>Cl</a:t>
            </a:r>
            <a:r>
              <a:rPr lang="en-IN" sz="2000" b="1" baseline="-25000" dirty="0">
                <a:solidFill>
                  <a:srgbClr val="002060"/>
                </a:solidFill>
                <a:latin typeface="Times New Roman" panose="02020603050405020304" pitchFamily="18" charset="0"/>
                <a:cs typeface="Times New Roman" panose="02020603050405020304" pitchFamily="18" charset="0"/>
              </a:rPr>
              <a:t>2</a:t>
            </a:r>
            <a:r>
              <a:rPr lang="en-IN" sz="2000" b="1" dirty="0">
                <a:solidFill>
                  <a:srgbClr val="002060"/>
                </a:solidFill>
                <a:latin typeface="Times New Roman" panose="02020603050405020304" pitchFamily="18" charset="0"/>
                <a:cs typeface="Times New Roman" panose="02020603050405020304" pitchFamily="18" charset="0"/>
              </a:rPr>
              <a:t>] shows either tetrahedral or square planar geometry.</a:t>
            </a:r>
          </a:p>
          <a:p>
            <a:pPr marL="342900" indent="-342900">
              <a:lnSpc>
                <a:spcPct val="160000"/>
              </a:lnSpc>
              <a:buFont typeface="Arial" panose="020B0604020202020204" pitchFamily="34" charset="0"/>
              <a:buChar char="•"/>
              <a:tabLst>
                <a:tab pos="594360" algn="l"/>
              </a:tabLst>
            </a:pPr>
            <a:r>
              <a:rPr lang="en-IN" sz="2000" b="1" dirty="0">
                <a:solidFill>
                  <a:srgbClr val="002060"/>
                </a:solidFill>
                <a:latin typeface="Times New Roman" panose="02020603050405020304" pitchFamily="18" charset="0"/>
                <a:cs typeface="Times New Roman" panose="02020603050405020304" pitchFamily="18" charset="0"/>
              </a:rPr>
              <a:t>Werner was prepared and study 2 different isomers of [</a:t>
            </a:r>
            <a:r>
              <a:rPr lang="en-IN" sz="2000" b="1" dirty="0" err="1">
                <a:solidFill>
                  <a:srgbClr val="002060"/>
                </a:solidFill>
                <a:latin typeface="Times New Roman" panose="02020603050405020304" pitchFamily="18" charset="0"/>
                <a:cs typeface="Times New Roman" panose="02020603050405020304" pitchFamily="18" charset="0"/>
              </a:rPr>
              <a:t>Pt</a:t>
            </a:r>
            <a:r>
              <a:rPr lang="en-IN" sz="2000" b="1" baseline="30000" dirty="0" err="1">
                <a:solidFill>
                  <a:srgbClr val="002060"/>
                </a:solidFill>
                <a:latin typeface="Times New Roman" panose="02020603050405020304" pitchFamily="18" charset="0"/>
                <a:cs typeface="Times New Roman" panose="02020603050405020304" pitchFamily="18" charset="0"/>
              </a:rPr>
              <a:t>II</a:t>
            </a:r>
            <a:r>
              <a:rPr lang="en-IN" sz="2000" b="1" dirty="0">
                <a:solidFill>
                  <a:srgbClr val="002060"/>
                </a:solidFill>
                <a:latin typeface="Times New Roman" panose="02020603050405020304" pitchFamily="18" charset="0"/>
                <a:cs typeface="Times New Roman" panose="02020603050405020304" pitchFamily="18" charset="0"/>
              </a:rPr>
              <a:t>(NH</a:t>
            </a:r>
            <a:r>
              <a:rPr lang="en-IN" sz="2000" b="1" baseline="-25000" dirty="0">
                <a:solidFill>
                  <a:srgbClr val="002060"/>
                </a:solidFill>
                <a:latin typeface="Times New Roman" panose="02020603050405020304" pitchFamily="18" charset="0"/>
                <a:cs typeface="Times New Roman" panose="02020603050405020304" pitchFamily="18" charset="0"/>
              </a:rPr>
              <a:t>3</a:t>
            </a:r>
            <a:r>
              <a:rPr lang="en-IN" sz="2000" b="1" dirty="0">
                <a:solidFill>
                  <a:srgbClr val="002060"/>
                </a:solidFill>
                <a:latin typeface="Times New Roman" panose="02020603050405020304" pitchFamily="18" charset="0"/>
                <a:cs typeface="Times New Roman" panose="02020603050405020304" pitchFamily="18" charset="0"/>
              </a:rPr>
              <a:t>)</a:t>
            </a:r>
            <a:r>
              <a:rPr lang="en-IN" sz="2000" b="1" baseline="-25000" dirty="0">
                <a:solidFill>
                  <a:srgbClr val="002060"/>
                </a:solidFill>
                <a:latin typeface="Times New Roman" panose="02020603050405020304" pitchFamily="18" charset="0"/>
                <a:cs typeface="Times New Roman" panose="02020603050405020304" pitchFamily="18" charset="0"/>
              </a:rPr>
              <a:t>2</a:t>
            </a:r>
            <a:r>
              <a:rPr lang="en-IN" sz="2000" b="1" dirty="0">
                <a:solidFill>
                  <a:srgbClr val="002060"/>
                </a:solidFill>
                <a:latin typeface="Times New Roman" panose="02020603050405020304" pitchFamily="18" charset="0"/>
                <a:cs typeface="Times New Roman" panose="02020603050405020304" pitchFamily="18" charset="0"/>
              </a:rPr>
              <a:t>Cl</a:t>
            </a:r>
            <a:r>
              <a:rPr lang="en-IN" sz="2000" b="1" baseline="-25000" dirty="0">
                <a:solidFill>
                  <a:srgbClr val="002060"/>
                </a:solidFill>
                <a:latin typeface="Times New Roman" panose="02020603050405020304" pitchFamily="18" charset="0"/>
                <a:cs typeface="Times New Roman" panose="02020603050405020304" pitchFamily="18" charset="0"/>
              </a:rPr>
              <a:t>2</a:t>
            </a:r>
            <a:r>
              <a:rPr lang="en-IN" sz="2000" b="1" dirty="0">
                <a:solidFill>
                  <a:srgbClr val="002060"/>
                </a:solidFill>
                <a:latin typeface="Times New Roman" panose="02020603050405020304" pitchFamily="18" charset="0"/>
                <a:cs typeface="Times New Roman" panose="02020603050405020304" pitchFamily="18" charset="0"/>
              </a:rPr>
              <a:t>] and [</a:t>
            </a:r>
            <a:r>
              <a:rPr lang="en-IN" sz="2000" b="1" dirty="0" err="1">
                <a:solidFill>
                  <a:srgbClr val="002060"/>
                </a:solidFill>
                <a:latin typeface="Times New Roman" panose="02020603050405020304" pitchFamily="18" charset="0"/>
                <a:cs typeface="Times New Roman" panose="02020603050405020304" pitchFamily="18" charset="0"/>
              </a:rPr>
              <a:t>Pd</a:t>
            </a:r>
            <a:r>
              <a:rPr lang="en-IN" sz="2000" b="1" baseline="30000" dirty="0" err="1">
                <a:solidFill>
                  <a:srgbClr val="002060"/>
                </a:solidFill>
                <a:latin typeface="Times New Roman" panose="02020603050405020304" pitchFamily="18" charset="0"/>
                <a:cs typeface="Times New Roman" panose="02020603050405020304" pitchFamily="18" charset="0"/>
              </a:rPr>
              <a:t>II</a:t>
            </a:r>
            <a:r>
              <a:rPr lang="en-IN" sz="2000" b="1" dirty="0">
                <a:solidFill>
                  <a:srgbClr val="002060"/>
                </a:solidFill>
                <a:latin typeface="Times New Roman" panose="02020603050405020304" pitchFamily="18" charset="0"/>
                <a:cs typeface="Times New Roman" panose="02020603050405020304" pitchFamily="18" charset="0"/>
              </a:rPr>
              <a:t>(NH</a:t>
            </a:r>
            <a:r>
              <a:rPr lang="en-IN" sz="2000" b="1" baseline="-25000" dirty="0">
                <a:solidFill>
                  <a:srgbClr val="002060"/>
                </a:solidFill>
                <a:latin typeface="Times New Roman" panose="02020603050405020304" pitchFamily="18" charset="0"/>
                <a:cs typeface="Times New Roman" panose="02020603050405020304" pitchFamily="18" charset="0"/>
              </a:rPr>
              <a:t>3</a:t>
            </a:r>
            <a:r>
              <a:rPr lang="en-IN" sz="2000" b="1" dirty="0">
                <a:solidFill>
                  <a:srgbClr val="002060"/>
                </a:solidFill>
                <a:latin typeface="Times New Roman" panose="02020603050405020304" pitchFamily="18" charset="0"/>
                <a:cs typeface="Times New Roman" panose="02020603050405020304" pitchFamily="18" charset="0"/>
              </a:rPr>
              <a:t>)</a:t>
            </a:r>
            <a:r>
              <a:rPr lang="en-IN" sz="2000" b="1" baseline="-25000" dirty="0">
                <a:solidFill>
                  <a:srgbClr val="002060"/>
                </a:solidFill>
                <a:latin typeface="Times New Roman" panose="02020603050405020304" pitchFamily="18" charset="0"/>
                <a:cs typeface="Times New Roman" panose="02020603050405020304" pitchFamily="18" charset="0"/>
              </a:rPr>
              <a:t>2</a:t>
            </a:r>
            <a:r>
              <a:rPr lang="en-IN" sz="2000" b="1" dirty="0">
                <a:solidFill>
                  <a:srgbClr val="002060"/>
                </a:solidFill>
                <a:latin typeface="Times New Roman" panose="02020603050405020304" pitchFamily="18" charset="0"/>
                <a:cs typeface="Times New Roman" panose="02020603050405020304" pitchFamily="18" charset="0"/>
              </a:rPr>
              <a:t>Cl</a:t>
            </a:r>
            <a:r>
              <a:rPr lang="en-IN" sz="2000" b="1" baseline="-25000" dirty="0">
                <a:solidFill>
                  <a:srgbClr val="002060"/>
                </a:solidFill>
                <a:latin typeface="Times New Roman" panose="02020603050405020304" pitchFamily="18" charset="0"/>
                <a:cs typeface="Times New Roman" panose="02020603050405020304" pitchFamily="18" charset="0"/>
              </a:rPr>
              <a:t>2</a:t>
            </a:r>
            <a:r>
              <a:rPr lang="en-IN" sz="2000" b="1" dirty="0">
                <a:solidFill>
                  <a:srgbClr val="002060"/>
                </a:solidFill>
                <a:latin typeface="Times New Roman" panose="02020603050405020304" pitchFamily="18" charset="0"/>
                <a:cs typeface="Times New Roman" panose="02020603050405020304" pitchFamily="18" charset="0"/>
              </a:rPr>
              <a:t>] complexes. </a:t>
            </a:r>
          </a:p>
          <a:p>
            <a:pPr marL="342900" indent="-342900">
              <a:lnSpc>
                <a:spcPct val="160000"/>
              </a:lnSpc>
              <a:buFont typeface="Arial" panose="020B0604020202020204" pitchFamily="34" charset="0"/>
              <a:buChar char="•"/>
              <a:tabLst>
                <a:tab pos="594360" algn="l"/>
              </a:tabLst>
            </a:pPr>
            <a:r>
              <a:rPr lang="en-IN" sz="2000" b="1" dirty="0">
                <a:solidFill>
                  <a:srgbClr val="002060"/>
                </a:solidFill>
                <a:latin typeface="Times New Roman" panose="02020603050405020304" pitchFamily="18" charset="0"/>
                <a:cs typeface="Times New Roman" panose="02020603050405020304" pitchFamily="18" charset="0"/>
              </a:rPr>
              <a:t>Therefore above square planar complex can exist in 2 isomeric forms such as Cis and Trans isomers. </a:t>
            </a:r>
            <a:r>
              <a:rPr lang="en-IN" sz="2000" b="1" dirty="0">
                <a:solidFill>
                  <a:srgbClr val="FF0066"/>
                </a:solidFill>
                <a:latin typeface="Times New Roman" panose="02020603050405020304" pitchFamily="18" charset="0"/>
                <a:cs typeface="Times New Roman" panose="02020603050405020304" pitchFamily="18" charset="0"/>
              </a:rPr>
              <a:t>Therefore the complexes [</a:t>
            </a:r>
            <a:r>
              <a:rPr lang="en-IN" sz="2000" b="1" dirty="0" err="1">
                <a:solidFill>
                  <a:srgbClr val="FF0066"/>
                </a:solidFill>
                <a:latin typeface="Times New Roman" panose="02020603050405020304" pitchFamily="18" charset="0"/>
                <a:cs typeface="Times New Roman" panose="02020603050405020304" pitchFamily="18" charset="0"/>
              </a:rPr>
              <a:t>Pt</a:t>
            </a:r>
            <a:r>
              <a:rPr lang="en-IN" sz="2000" b="1" baseline="30000" dirty="0" err="1">
                <a:solidFill>
                  <a:srgbClr val="FF0066"/>
                </a:solidFill>
                <a:latin typeface="Times New Roman" panose="02020603050405020304" pitchFamily="18" charset="0"/>
                <a:cs typeface="Times New Roman" panose="02020603050405020304" pitchFamily="18" charset="0"/>
              </a:rPr>
              <a:t>II</a:t>
            </a:r>
            <a:r>
              <a:rPr lang="en-IN" sz="2000" b="1" dirty="0">
                <a:solidFill>
                  <a:srgbClr val="FF0066"/>
                </a:solidFill>
                <a:latin typeface="Times New Roman" panose="02020603050405020304" pitchFamily="18" charset="0"/>
                <a:cs typeface="Times New Roman" panose="02020603050405020304" pitchFamily="18" charset="0"/>
              </a:rPr>
              <a:t>(NH</a:t>
            </a:r>
            <a:r>
              <a:rPr lang="en-IN" sz="2000" b="1" baseline="-25000" dirty="0">
                <a:solidFill>
                  <a:srgbClr val="FF0066"/>
                </a:solidFill>
                <a:latin typeface="Times New Roman" panose="02020603050405020304" pitchFamily="18" charset="0"/>
                <a:cs typeface="Times New Roman" panose="02020603050405020304" pitchFamily="18" charset="0"/>
              </a:rPr>
              <a:t>3</a:t>
            </a:r>
            <a:r>
              <a:rPr lang="en-IN" sz="2000" b="1" dirty="0">
                <a:solidFill>
                  <a:srgbClr val="FF0066"/>
                </a:solidFill>
                <a:latin typeface="Times New Roman" panose="02020603050405020304" pitchFamily="18" charset="0"/>
                <a:cs typeface="Times New Roman" panose="02020603050405020304" pitchFamily="18" charset="0"/>
              </a:rPr>
              <a:t>)</a:t>
            </a:r>
            <a:r>
              <a:rPr lang="en-IN" sz="2000" b="1" baseline="-25000" dirty="0">
                <a:solidFill>
                  <a:srgbClr val="FF0066"/>
                </a:solidFill>
                <a:latin typeface="Times New Roman" panose="02020603050405020304" pitchFamily="18" charset="0"/>
                <a:cs typeface="Times New Roman" panose="02020603050405020304" pitchFamily="18" charset="0"/>
              </a:rPr>
              <a:t>2</a:t>
            </a:r>
            <a:r>
              <a:rPr lang="en-IN" sz="2000" b="1" dirty="0">
                <a:solidFill>
                  <a:srgbClr val="FF0066"/>
                </a:solidFill>
                <a:latin typeface="Times New Roman" panose="02020603050405020304" pitchFamily="18" charset="0"/>
                <a:cs typeface="Times New Roman" panose="02020603050405020304" pitchFamily="18" charset="0"/>
              </a:rPr>
              <a:t>Cl</a:t>
            </a:r>
            <a:r>
              <a:rPr lang="en-IN" sz="2000" b="1" baseline="-25000" dirty="0">
                <a:solidFill>
                  <a:srgbClr val="FF0066"/>
                </a:solidFill>
                <a:latin typeface="Times New Roman" panose="02020603050405020304" pitchFamily="18" charset="0"/>
                <a:cs typeface="Times New Roman" panose="02020603050405020304" pitchFamily="18" charset="0"/>
              </a:rPr>
              <a:t>2</a:t>
            </a:r>
            <a:r>
              <a:rPr lang="en-IN" sz="2000" b="1" dirty="0">
                <a:solidFill>
                  <a:srgbClr val="FF0066"/>
                </a:solidFill>
                <a:latin typeface="Times New Roman" panose="02020603050405020304" pitchFamily="18" charset="0"/>
                <a:cs typeface="Times New Roman" panose="02020603050405020304" pitchFamily="18" charset="0"/>
              </a:rPr>
              <a:t>] and [</a:t>
            </a:r>
            <a:r>
              <a:rPr lang="en-IN" sz="2000" b="1" dirty="0" err="1">
                <a:solidFill>
                  <a:srgbClr val="FF0066"/>
                </a:solidFill>
                <a:latin typeface="Times New Roman" panose="02020603050405020304" pitchFamily="18" charset="0"/>
                <a:cs typeface="Times New Roman" panose="02020603050405020304" pitchFamily="18" charset="0"/>
              </a:rPr>
              <a:t>Pd</a:t>
            </a:r>
            <a:r>
              <a:rPr lang="en-IN" sz="2000" b="1" baseline="30000" dirty="0" err="1">
                <a:solidFill>
                  <a:srgbClr val="FF0066"/>
                </a:solidFill>
                <a:latin typeface="Times New Roman" panose="02020603050405020304" pitchFamily="18" charset="0"/>
                <a:cs typeface="Times New Roman" panose="02020603050405020304" pitchFamily="18" charset="0"/>
              </a:rPr>
              <a:t>II</a:t>
            </a:r>
            <a:r>
              <a:rPr lang="en-IN" sz="2000" b="1" dirty="0">
                <a:solidFill>
                  <a:srgbClr val="FF0066"/>
                </a:solidFill>
                <a:latin typeface="Times New Roman" panose="02020603050405020304" pitchFamily="18" charset="0"/>
                <a:cs typeface="Times New Roman" panose="02020603050405020304" pitchFamily="18" charset="0"/>
              </a:rPr>
              <a:t>(NH</a:t>
            </a:r>
            <a:r>
              <a:rPr lang="en-IN" sz="2000" b="1" baseline="-25000" dirty="0">
                <a:solidFill>
                  <a:srgbClr val="FF0066"/>
                </a:solidFill>
                <a:latin typeface="Times New Roman" panose="02020603050405020304" pitchFamily="18" charset="0"/>
                <a:cs typeface="Times New Roman" panose="02020603050405020304" pitchFamily="18" charset="0"/>
              </a:rPr>
              <a:t>3</a:t>
            </a:r>
            <a:r>
              <a:rPr lang="en-IN" sz="2000" b="1" dirty="0">
                <a:solidFill>
                  <a:srgbClr val="FF0066"/>
                </a:solidFill>
                <a:latin typeface="Times New Roman" panose="02020603050405020304" pitchFamily="18" charset="0"/>
                <a:cs typeface="Times New Roman" panose="02020603050405020304" pitchFamily="18" charset="0"/>
              </a:rPr>
              <a:t>)</a:t>
            </a:r>
            <a:r>
              <a:rPr lang="en-IN" sz="2000" b="1" baseline="-25000" dirty="0">
                <a:solidFill>
                  <a:srgbClr val="FF0066"/>
                </a:solidFill>
                <a:latin typeface="Times New Roman" panose="02020603050405020304" pitchFamily="18" charset="0"/>
                <a:cs typeface="Times New Roman" panose="02020603050405020304" pitchFamily="18" charset="0"/>
              </a:rPr>
              <a:t>2</a:t>
            </a:r>
            <a:r>
              <a:rPr lang="en-IN" sz="2000" b="1" dirty="0">
                <a:solidFill>
                  <a:srgbClr val="FF0066"/>
                </a:solidFill>
                <a:latin typeface="Times New Roman" panose="02020603050405020304" pitchFamily="18" charset="0"/>
                <a:cs typeface="Times New Roman" panose="02020603050405020304" pitchFamily="18" charset="0"/>
              </a:rPr>
              <a:t>Cl</a:t>
            </a:r>
            <a:r>
              <a:rPr lang="en-IN" sz="2000" b="1" baseline="-25000" dirty="0">
                <a:solidFill>
                  <a:srgbClr val="FF0066"/>
                </a:solidFill>
                <a:latin typeface="Times New Roman" panose="02020603050405020304" pitchFamily="18" charset="0"/>
                <a:cs typeface="Times New Roman" panose="02020603050405020304" pitchFamily="18" charset="0"/>
              </a:rPr>
              <a:t>2</a:t>
            </a:r>
            <a:r>
              <a:rPr lang="en-IN" sz="2000" b="1" dirty="0">
                <a:solidFill>
                  <a:srgbClr val="FF0066"/>
                </a:solidFill>
                <a:latin typeface="Times New Roman" panose="02020603050405020304" pitchFamily="18" charset="0"/>
                <a:cs typeface="Times New Roman" panose="02020603050405020304" pitchFamily="18" charset="0"/>
              </a:rPr>
              <a:t>] are square planar and not tetrahedral.</a:t>
            </a:r>
          </a:p>
          <a:p>
            <a:pPr marL="342900" indent="-342900">
              <a:lnSpc>
                <a:spcPct val="160000"/>
              </a:lnSpc>
              <a:buFont typeface="Arial" panose="020B0604020202020204" pitchFamily="34" charset="0"/>
              <a:buChar char="•"/>
              <a:tabLst>
                <a:tab pos="594360" algn="l"/>
              </a:tabLst>
            </a:pPr>
            <a:r>
              <a:rPr lang="en-IN" sz="2000" b="1" dirty="0">
                <a:solidFill>
                  <a:srgbClr val="002060"/>
                </a:solidFill>
                <a:latin typeface="Times New Roman" panose="02020603050405020304" pitchFamily="18" charset="0"/>
                <a:cs typeface="Times New Roman" panose="02020603050405020304" pitchFamily="18" charset="0"/>
              </a:rPr>
              <a:t>The tetrahedral complex can exist in one form - </a:t>
            </a:r>
            <a:r>
              <a:rPr lang="en-IN" sz="2000" b="1" dirty="0">
                <a:solidFill>
                  <a:srgbClr val="FF0066"/>
                </a:solidFill>
                <a:latin typeface="Times New Roman" panose="02020603050405020304" pitchFamily="18" charset="0"/>
                <a:cs typeface="Times New Roman" panose="02020603050405020304" pitchFamily="18" charset="0"/>
              </a:rPr>
              <a:t>If molecule is tetrahedral only one geometrical isomer would have been possible.</a:t>
            </a:r>
          </a:p>
        </p:txBody>
      </p:sp>
      <p:sp>
        <p:nvSpPr>
          <p:cNvPr id="11" name="Rectangle 10">
            <a:extLst>
              <a:ext uri="{FF2B5EF4-FFF2-40B4-BE49-F238E27FC236}">
                <a16:creationId xmlns:a16="http://schemas.microsoft.com/office/drawing/2014/main" id="{C0A51894-9711-41B2-9E7A-65F273712F0F}"/>
              </a:ext>
            </a:extLst>
          </p:cNvPr>
          <p:cNvSpPr/>
          <p:nvPr/>
        </p:nvSpPr>
        <p:spPr>
          <a:xfrm>
            <a:off x="1531557" y="244042"/>
            <a:ext cx="5466881" cy="400110"/>
          </a:xfrm>
          <a:prstGeom prst="rect">
            <a:avLst/>
          </a:prstGeom>
        </p:spPr>
        <p:txBody>
          <a:bodyPr wrap="none">
            <a:spAutoFit/>
          </a:bodyPr>
          <a:lstStyle/>
          <a:p>
            <a:r>
              <a:rPr lang="en-IN" sz="2000" b="1" dirty="0">
                <a:solidFill>
                  <a:srgbClr val="FF0000"/>
                </a:solidFill>
                <a:latin typeface="Times New Roman" panose="02020603050405020304" pitchFamily="18" charset="0"/>
                <a:cs typeface="Times New Roman" panose="02020603050405020304" pitchFamily="18" charset="0"/>
              </a:rPr>
              <a:t>B] Complexes with co-ordination number Four- </a:t>
            </a:r>
            <a:endParaRPr lang="en-US" sz="2000" b="1" dirty="0">
              <a:solidFill>
                <a:srgbClr val="FF0000"/>
              </a:solidFill>
              <a:latin typeface="Times New Roman" panose="02020603050405020304" pitchFamily="18" charset="0"/>
              <a:cs typeface="Times New Roman" panose="02020603050405020304" pitchFamily="18" charset="0"/>
            </a:endParaRPr>
          </a:p>
        </p:txBody>
      </p:sp>
      <p:pic>
        <p:nvPicPr>
          <p:cNvPr id="12" name="Picture 11">
            <a:extLst>
              <a:ext uri="{FF2B5EF4-FFF2-40B4-BE49-F238E27FC236}">
                <a16:creationId xmlns:a16="http://schemas.microsoft.com/office/drawing/2014/main" id="{4CDDC2B3-B52B-4AC9-B900-3B2AD6C2CC04}"/>
              </a:ext>
            </a:extLst>
          </p:cNvPr>
          <p:cNvPicPr>
            <a:picLocks noChangeAspect="1"/>
          </p:cNvPicPr>
          <p:nvPr/>
        </p:nvPicPr>
        <p:blipFill>
          <a:blip r:embed="rId2">
            <a:duotone>
              <a:prstClr val="black"/>
              <a:schemeClr val="accent1">
                <a:tint val="45000"/>
                <a:satMod val="400000"/>
              </a:schemeClr>
            </a:duotone>
            <a:lum bright="-20000" contrast="20000"/>
          </a:blip>
          <a:stretch>
            <a:fillRect/>
          </a:stretch>
        </p:blipFill>
        <p:spPr>
          <a:xfrm>
            <a:off x="7932358" y="612543"/>
            <a:ext cx="4150895" cy="1965120"/>
          </a:xfrm>
          <a:prstGeom prst="rect">
            <a:avLst/>
          </a:prstGeom>
        </p:spPr>
      </p:pic>
      <p:sp>
        <p:nvSpPr>
          <p:cNvPr id="13" name="Rectangle 12">
            <a:extLst>
              <a:ext uri="{FF2B5EF4-FFF2-40B4-BE49-F238E27FC236}">
                <a16:creationId xmlns:a16="http://schemas.microsoft.com/office/drawing/2014/main" id="{74F8FA19-6F2E-48F0-AEDC-B212980EAC3B}"/>
              </a:ext>
            </a:extLst>
          </p:cNvPr>
          <p:cNvSpPr/>
          <p:nvPr/>
        </p:nvSpPr>
        <p:spPr>
          <a:xfrm>
            <a:off x="7810037" y="2622258"/>
            <a:ext cx="4381964" cy="1015663"/>
          </a:xfrm>
          <a:prstGeom prst="rect">
            <a:avLst/>
          </a:prstGeom>
        </p:spPr>
        <p:txBody>
          <a:bodyPr wrap="square">
            <a:spAutoFit/>
          </a:bodyPr>
          <a:lstStyle/>
          <a:p>
            <a:r>
              <a:rPr lang="en-US" sz="2000" b="1" dirty="0">
                <a:solidFill>
                  <a:schemeClr val="accent3"/>
                </a:solidFill>
                <a:latin typeface="Times New Roman" panose="02020603050405020304" pitchFamily="18" charset="0"/>
                <a:cs typeface="Times New Roman" panose="02020603050405020304" pitchFamily="18" charset="0"/>
              </a:rPr>
              <a:t>For </a:t>
            </a:r>
            <a:r>
              <a:rPr lang="en-IN" sz="2000" b="1" dirty="0">
                <a:solidFill>
                  <a:schemeClr val="accent3"/>
                </a:solidFill>
                <a:latin typeface="Times New Roman" panose="02020603050405020304" pitchFamily="18" charset="0"/>
                <a:cs typeface="Times New Roman" panose="02020603050405020304" pitchFamily="18" charset="0"/>
              </a:rPr>
              <a:t>[</a:t>
            </a:r>
            <a:r>
              <a:rPr lang="en-IN" sz="2000" b="1" dirty="0" err="1">
                <a:solidFill>
                  <a:schemeClr val="accent3"/>
                </a:solidFill>
                <a:latin typeface="Times New Roman" panose="02020603050405020304" pitchFamily="18" charset="0"/>
                <a:cs typeface="Times New Roman" panose="02020603050405020304" pitchFamily="18" charset="0"/>
              </a:rPr>
              <a:t>Pd</a:t>
            </a:r>
            <a:r>
              <a:rPr lang="en-IN" sz="2000" b="1" baseline="30000" dirty="0" err="1">
                <a:solidFill>
                  <a:schemeClr val="accent3"/>
                </a:solidFill>
                <a:latin typeface="Times New Roman" panose="02020603050405020304" pitchFamily="18" charset="0"/>
                <a:cs typeface="Times New Roman" panose="02020603050405020304" pitchFamily="18" charset="0"/>
              </a:rPr>
              <a:t>II</a:t>
            </a:r>
            <a:r>
              <a:rPr lang="en-IN" sz="2000" b="1" dirty="0">
                <a:solidFill>
                  <a:schemeClr val="accent3"/>
                </a:solidFill>
                <a:latin typeface="Times New Roman" panose="02020603050405020304" pitchFamily="18" charset="0"/>
                <a:cs typeface="Times New Roman" panose="02020603050405020304" pitchFamily="18" charset="0"/>
              </a:rPr>
              <a:t>(NH</a:t>
            </a:r>
            <a:r>
              <a:rPr lang="en-IN" sz="2000" b="1" baseline="-25000" dirty="0">
                <a:solidFill>
                  <a:schemeClr val="accent3"/>
                </a:solidFill>
                <a:latin typeface="Times New Roman" panose="02020603050405020304" pitchFamily="18" charset="0"/>
                <a:cs typeface="Times New Roman" panose="02020603050405020304" pitchFamily="18" charset="0"/>
              </a:rPr>
              <a:t>3</a:t>
            </a:r>
            <a:r>
              <a:rPr lang="en-IN" sz="2000" b="1" dirty="0">
                <a:solidFill>
                  <a:schemeClr val="accent3"/>
                </a:solidFill>
                <a:latin typeface="Times New Roman" panose="02020603050405020304" pitchFamily="18" charset="0"/>
                <a:cs typeface="Times New Roman" panose="02020603050405020304" pitchFamily="18" charset="0"/>
              </a:rPr>
              <a:t>)</a:t>
            </a:r>
            <a:r>
              <a:rPr lang="en-IN" sz="2000" b="1" baseline="-25000" dirty="0">
                <a:solidFill>
                  <a:schemeClr val="accent3"/>
                </a:solidFill>
                <a:latin typeface="Times New Roman" panose="02020603050405020304" pitchFamily="18" charset="0"/>
                <a:cs typeface="Times New Roman" panose="02020603050405020304" pitchFamily="18" charset="0"/>
              </a:rPr>
              <a:t>2</a:t>
            </a:r>
            <a:r>
              <a:rPr lang="en-IN" sz="2000" b="1" dirty="0">
                <a:solidFill>
                  <a:schemeClr val="accent3"/>
                </a:solidFill>
                <a:latin typeface="Times New Roman" panose="02020603050405020304" pitchFamily="18" charset="0"/>
                <a:cs typeface="Times New Roman" panose="02020603050405020304" pitchFamily="18" charset="0"/>
              </a:rPr>
              <a:t>Cl</a:t>
            </a:r>
            <a:r>
              <a:rPr lang="en-IN" sz="2000" b="1" baseline="-25000" dirty="0">
                <a:solidFill>
                  <a:schemeClr val="accent3"/>
                </a:solidFill>
                <a:latin typeface="Times New Roman" panose="02020603050405020304" pitchFamily="18" charset="0"/>
                <a:cs typeface="Times New Roman" panose="02020603050405020304" pitchFamily="18" charset="0"/>
              </a:rPr>
              <a:t>2</a:t>
            </a:r>
            <a:r>
              <a:rPr lang="en-IN" sz="2000" b="1" dirty="0">
                <a:solidFill>
                  <a:schemeClr val="accent3"/>
                </a:solidFill>
                <a:latin typeface="Times New Roman" panose="02020603050405020304" pitchFamily="18" charset="0"/>
                <a:cs typeface="Times New Roman" panose="02020603050405020304" pitchFamily="18" charset="0"/>
              </a:rPr>
              <a:t>] </a:t>
            </a:r>
            <a:r>
              <a:rPr lang="en-US" sz="2000" b="1" dirty="0">
                <a:solidFill>
                  <a:schemeClr val="accent3"/>
                </a:solidFill>
                <a:latin typeface="Times New Roman" panose="02020603050405020304" pitchFamily="18" charset="0"/>
                <a:cs typeface="Times New Roman" panose="02020603050405020304" pitchFamily="18" charset="0"/>
              </a:rPr>
              <a:t>the similar Cis and Trans structures can be represented </a:t>
            </a:r>
          </a:p>
        </p:txBody>
      </p:sp>
      <p:pic>
        <p:nvPicPr>
          <p:cNvPr id="7" name="Picture 6">
            <a:extLst>
              <a:ext uri="{FF2B5EF4-FFF2-40B4-BE49-F238E27FC236}">
                <a16:creationId xmlns:a16="http://schemas.microsoft.com/office/drawing/2014/main" id="{07695B1C-B4B8-4C2A-8D66-761C1FFBBC7A}"/>
              </a:ext>
            </a:extLst>
          </p:cNvPr>
          <p:cNvPicPr/>
          <p:nvPr/>
        </p:nvPicPr>
        <p:blipFill>
          <a:blip r:embed="rId3" cstate="print">
            <a:duotone>
              <a:prstClr val="black"/>
              <a:srgbClr val="FF0066">
                <a:tint val="45000"/>
                <a:satMod val="400000"/>
              </a:srgbClr>
            </a:duotone>
            <a:extLst>
              <a:ext uri="{BEBA8EAE-BF5A-486C-A8C5-ECC9F3942E4B}">
                <a14:imgProps xmlns:a14="http://schemas.microsoft.com/office/drawing/2010/main">
                  <a14:imgLayer r:embed="rId4">
                    <a14:imgEffect>
                      <a14:sharpenSoften amount="50000"/>
                    </a14:imgEffect>
                    <a14:imgEffect>
                      <a14:saturation sat="400000"/>
                    </a14:imgEffect>
                  </a14:imgLayer>
                </a14:imgProps>
              </a:ext>
              <a:ext uri="{28A0092B-C50C-407E-A947-70E740481C1C}">
                <a14:useLocalDpi xmlns:a14="http://schemas.microsoft.com/office/drawing/2010/main" val="0"/>
              </a:ext>
            </a:extLst>
          </a:blip>
          <a:stretch>
            <a:fillRect/>
          </a:stretch>
        </p:blipFill>
        <p:spPr>
          <a:xfrm>
            <a:off x="8819949" y="4045288"/>
            <a:ext cx="2011680" cy="1998980"/>
          </a:xfrm>
          <a:prstGeom prst="rect">
            <a:avLst/>
          </a:prstGeom>
          <a:ln w="3175">
            <a:solidFill>
              <a:schemeClr val="tx1"/>
            </a:solidFill>
          </a:ln>
        </p:spPr>
      </p:pic>
      <p:sp>
        <p:nvSpPr>
          <p:cNvPr id="9" name="TextBox 8">
            <a:extLst>
              <a:ext uri="{FF2B5EF4-FFF2-40B4-BE49-F238E27FC236}">
                <a16:creationId xmlns:a16="http://schemas.microsoft.com/office/drawing/2014/main" id="{049738A1-3A4D-4CDC-BB3B-B7B9B73C1B83}"/>
              </a:ext>
            </a:extLst>
          </p:cNvPr>
          <p:cNvSpPr txBox="1"/>
          <p:nvPr/>
        </p:nvSpPr>
        <p:spPr>
          <a:xfrm>
            <a:off x="7553813" y="6037023"/>
            <a:ext cx="4778230" cy="400110"/>
          </a:xfrm>
          <a:prstGeom prst="rect">
            <a:avLst/>
          </a:prstGeom>
          <a:noFill/>
        </p:spPr>
        <p:txBody>
          <a:bodyPr wrap="square">
            <a:spAutoFit/>
          </a:bodyPr>
          <a:lstStyle/>
          <a:p>
            <a:r>
              <a:rPr lang="en-IN" sz="2000" b="1" dirty="0">
                <a:solidFill>
                  <a:srgbClr val="00B050"/>
                </a:solidFill>
                <a:latin typeface="Times New Roman" panose="02020603050405020304" pitchFamily="18" charset="0"/>
                <a:cs typeface="Times New Roman" panose="02020603050405020304" pitchFamily="18" charset="0"/>
              </a:rPr>
              <a:t>Tetrahedral only one geometrical isomer </a:t>
            </a:r>
            <a:endParaRPr lang="en-US" sz="2000" dirty="0">
              <a:solidFill>
                <a:srgbClr val="00B050"/>
              </a:solidFill>
            </a:endParaRPr>
          </a:p>
        </p:txBody>
      </p:sp>
    </p:spTree>
    <p:extLst>
      <p:ext uri="{BB962C8B-B14F-4D97-AF65-F5344CB8AC3E}">
        <p14:creationId xmlns:p14="http://schemas.microsoft.com/office/powerpoint/2010/main" val="1755430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0">
                                            <p:txEl>
                                              <p:pRg st="3" end="3"/>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F54E058-B7A4-4C29-B950-8AC85411641D}"/>
              </a:ext>
            </a:extLst>
          </p:cNvPr>
          <p:cNvSpPr/>
          <p:nvPr/>
        </p:nvSpPr>
        <p:spPr>
          <a:xfrm>
            <a:off x="926431" y="800557"/>
            <a:ext cx="6400801" cy="2345322"/>
          </a:xfrm>
          <a:prstGeom prst="rect">
            <a:avLst/>
          </a:prstGeom>
        </p:spPr>
        <p:txBody>
          <a:bodyPr wrap="square">
            <a:spAutoFit/>
          </a:bodyPr>
          <a:lstStyle/>
          <a:p>
            <a:pPr>
              <a:lnSpc>
                <a:spcPct val="150000"/>
              </a:lnSpc>
            </a:pPr>
            <a:r>
              <a:rPr lang="en-US" sz="2000" b="1" dirty="0">
                <a:solidFill>
                  <a:srgbClr val="002060"/>
                </a:solidFill>
                <a:latin typeface="Times New Roman" panose="02020603050405020304" pitchFamily="18" charset="0"/>
                <a:cs typeface="Times New Roman" panose="02020603050405020304" pitchFamily="18" charset="0"/>
              </a:rPr>
              <a:t>If the structure is asymmetric then it gives rise to optical isomerism. </a:t>
            </a:r>
          </a:p>
          <a:p>
            <a:pPr>
              <a:lnSpc>
                <a:spcPct val="150000"/>
              </a:lnSpc>
            </a:pPr>
            <a:r>
              <a:rPr lang="en-US" sz="2000" b="1" dirty="0">
                <a:solidFill>
                  <a:srgbClr val="002060"/>
                </a:solidFill>
                <a:latin typeface="Times New Roman" panose="02020603050405020304" pitchFamily="18" charset="0"/>
                <a:cs typeface="Times New Roman" panose="02020603050405020304" pitchFamily="18" charset="0"/>
              </a:rPr>
              <a:t>For the complex of the type </a:t>
            </a:r>
            <a:r>
              <a:rPr lang="en-US" sz="2000" b="1" dirty="0">
                <a:solidFill>
                  <a:srgbClr val="FF0066"/>
                </a:solidFill>
                <a:latin typeface="Times New Roman" panose="02020603050405020304" pitchFamily="18" charset="0"/>
                <a:cs typeface="Times New Roman" panose="02020603050405020304" pitchFamily="18" charset="0"/>
              </a:rPr>
              <a:t>[M(A-B)</a:t>
            </a:r>
            <a:r>
              <a:rPr lang="en-US" sz="2000" b="1" baseline="-25000" dirty="0">
                <a:solidFill>
                  <a:srgbClr val="FF0066"/>
                </a:solidFill>
                <a:latin typeface="Times New Roman" panose="02020603050405020304" pitchFamily="18" charset="0"/>
                <a:cs typeface="Times New Roman" panose="02020603050405020304" pitchFamily="18" charset="0"/>
              </a:rPr>
              <a:t>2</a:t>
            </a:r>
            <a:r>
              <a:rPr lang="en-US" sz="2000" b="1" dirty="0">
                <a:solidFill>
                  <a:srgbClr val="FF0066"/>
                </a:solidFill>
                <a:latin typeface="Times New Roman" panose="02020603050405020304" pitchFamily="18" charset="0"/>
                <a:cs typeface="Times New Roman" panose="02020603050405020304" pitchFamily="18" charset="0"/>
              </a:rPr>
              <a:t>]</a:t>
            </a:r>
            <a:r>
              <a:rPr lang="en-US" sz="2000" b="1" dirty="0">
                <a:solidFill>
                  <a:srgbClr val="002060"/>
                </a:solidFill>
                <a:latin typeface="Times New Roman" panose="02020603050405020304" pitchFamily="18" charset="0"/>
                <a:cs typeface="Times New Roman" panose="02020603050405020304" pitchFamily="18" charset="0"/>
              </a:rPr>
              <a:t>, two optical isomers are possible</a:t>
            </a:r>
            <a:br>
              <a:rPr lang="en-US" sz="2000" b="1" dirty="0">
                <a:solidFill>
                  <a:srgbClr val="002060"/>
                </a:solidFill>
                <a:latin typeface="Times New Roman" panose="02020603050405020304" pitchFamily="18" charset="0"/>
                <a:cs typeface="Times New Roman" panose="02020603050405020304" pitchFamily="18" charset="0"/>
              </a:rPr>
            </a:br>
            <a:r>
              <a:rPr lang="en-US" sz="2000" b="1" dirty="0">
                <a:solidFill>
                  <a:srgbClr val="FF0066"/>
                </a:solidFill>
                <a:latin typeface="Times New Roman" panose="02020603050405020304" pitchFamily="18" charset="0"/>
                <a:cs typeface="Times New Roman" panose="02020603050405020304" pitchFamily="18" charset="0"/>
              </a:rPr>
              <a:t>A-B is unsymmetrical bidentate ligand.</a:t>
            </a:r>
          </a:p>
        </p:txBody>
      </p:sp>
      <p:sp>
        <p:nvSpPr>
          <p:cNvPr id="11" name="Rectangle 10">
            <a:extLst>
              <a:ext uri="{FF2B5EF4-FFF2-40B4-BE49-F238E27FC236}">
                <a16:creationId xmlns:a16="http://schemas.microsoft.com/office/drawing/2014/main" id="{C0A51894-9711-41B2-9E7A-65F273712F0F}"/>
              </a:ext>
            </a:extLst>
          </p:cNvPr>
          <p:cNvSpPr/>
          <p:nvPr/>
        </p:nvSpPr>
        <p:spPr>
          <a:xfrm>
            <a:off x="1086385" y="412488"/>
            <a:ext cx="10042822" cy="400110"/>
          </a:xfrm>
          <a:prstGeom prst="rect">
            <a:avLst/>
          </a:prstGeom>
        </p:spPr>
        <p:txBody>
          <a:bodyPr wrap="square">
            <a:spAutoFit/>
          </a:bodyPr>
          <a:lstStyle/>
          <a:p>
            <a:r>
              <a:rPr lang="en-IN" sz="2000" b="1" dirty="0">
                <a:solidFill>
                  <a:srgbClr val="FF0000"/>
                </a:solidFill>
                <a:latin typeface="Times New Roman" panose="02020603050405020304" pitchFamily="18" charset="0"/>
                <a:cs typeface="Times New Roman" panose="02020603050405020304" pitchFamily="18" charset="0"/>
              </a:rPr>
              <a:t>B] Complexes with co-ordination number Four- Optical isomers </a:t>
            </a:r>
            <a:endParaRPr lang="en-US" sz="2000" b="1" dirty="0">
              <a:solidFill>
                <a:srgbClr val="FF0000"/>
              </a:solidFill>
              <a:latin typeface="Times New Roman" panose="02020603050405020304" pitchFamily="18" charset="0"/>
              <a:cs typeface="Times New Roman" panose="02020603050405020304" pitchFamily="18" charset="0"/>
            </a:endParaRPr>
          </a:p>
        </p:txBody>
      </p:sp>
      <p:sp>
        <p:nvSpPr>
          <p:cNvPr id="13" name="Rectangle 12">
            <a:extLst>
              <a:ext uri="{FF2B5EF4-FFF2-40B4-BE49-F238E27FC236}">
                <a16:creationId xmlns:a16="http://schemas.microsoft.com/office/drawing/2014/main" id="{74F8FA19-6F2E-48F0-AEDC-B212980EAC3B}"/>
              </a:ext>
            </a:extLst>
          </p:cNvPr>
          <p:cNvSpPr/>
          <p:nvPr/>
        </p:nvSpPr>
        <p:spPr>
          <a:xfrm>
            <a:off x="7950079" y="4862919"/>
            <a:ext cx="4381964" cy="707886"/>
          </a:xfrm>
          <a:prstGeom prst="rect">
            <a:avLst/>
          </a:prstGeom>
        </p:spPr>
        <p:txBody>
          <a:bodyPr wrap="square">
            <a:spAutoFit/>
          </a:bodyPr>
          <a:lstStyle/>
          <a:p>
            <a:r>
              <a:rPr lang="en-US" sz="2000" b="1" dirty="0">
                <a:solidFill>
                  <a:schemeClr val="accent3"/>
                </a:solidFill>
                <a:latin typeface="Times New Roman" panose="02020603050405020304" pitchFamily="18" charset="0"/>
                <a:cs typeface="Times New Roman" panose="02020603050405020304" pitchFamily="18" charset="0"/>
              </a:rPr>
              <a:t>For </a:t>
            </a:r>
            <a:r>
              <a:rPr lang="en-IN" sz="2000" b="1" dirty="0">
                <a:solidFill>
                  <a:schemeClr val="accent3"/>
                </a:solidFill>
                <a:latin typeface="Times New Roman" panose="02020603050405020304" pitchFamily="18" charset="0"/>
                <a:cs typeface="Times New Roman" panose="02020603050405020304" pitchFamily="18" charset="0"/>
              </a:rPr>
              <a:t>[</a:t>
            </a:r>
            <a:r>
              <a:rPr lang="en-IN" sz="2000" b="1" dirty="0" err="1">
                <a:solidFill>
                  <a:schemeClr val="accent3"/>
                </a:solidFill>
                <a:latin typeface="Times New Roman" panose="02020603050405020304" pitchFamily="18" charset="0"/>
                <a:cs typeface="Times New Roman" panose="02020603050405020304" pitchFamily="18" charset="0"/>
              </a:rPr>
              <a:t>Pt</a:t>
            </a:r>
            <a:r>
              <a:rPr lang="en-IN" sz="2000" b="1" baseline="30000" dirty="0" err="1">
                <a:solidFill>
                  <a:schemeClr val="accent3"/>
                </a:solidFill>
                <a:latin typeface="Times New Roman" panose="02020603050405020304" pitchFamily="18" charset="0"/>
                <a:cs typeface="Times New Roman" panose="02020603050405020304" pitchFamily="18" charset="0"/>
              </a:rPr>
              <a:t>II</a:t>
            </a:r>
            <a:r>
              <a:rPr lang="en-IN" sz="2000" b="1" dirty="0">
                <a:solidFill>
                  <a:schemeClr val="accent3"/>
                </a:solidFill>
                <a:latin typeface="Times New Roman" panose="02020603050405020304" pitchFamily="18" charset="0"/>
                <a:cs typeface="Times New Roman" panose="02020603050405020304" pitchFamily="18" charset="0"/>
              </a:rPr>
              <a:t>(</a:t>
            </a:r>
            <a:r>
              <a:rPr lang="en-IN" sz="2000" b="1" dirty="0" err="1">
                <a:solidFill>
                  <a:schemeClr val="accent3"/>
                </a:solidFill>
                <a:latin typeface="Times New Roman" panose="02020603050405020304" pitchFamily="18" charset="0"/>
                <a:cs typeface="Times New Roman" panose="02020603050405020304" pitchFamily="18" charset="0"/>
              </a:rPr>
              <a:t>gly</a:t>
            </a:r>
            <a:r>
              <a:rPr lang="en-IN" sz="2000" b="1" dirty="0">
                <a:solidFill>
                  <a:schemeClr val="accent3"/>
                </a:solidFill>
                <a:latin typeface="Times New Roman" panose="02020603050405020304" pitchFamily="18" charset="0"/>
                <a:cs typeface="Times New Roman" panose="02020603050405020304" pitchFamily="18" charset="0"/>
              </a:rPr>
              <a:t>)</a:t>
            </a:r>
            <a:r>
              <a:rPr lang="en-IN" sz="2000" b="1" baseline="-25000" dirty="0">
                <a:solidFill>
                  <a:schemeClr val="accent3"/>
                </a:solidFill>
                <a:latin typeface="Times New Roman" panose="02020603050405020304" pitchFamily="18" charset="0"/>
                <a:cs typeface="Times New Roman" panose="02020603050405020304" pitchFamily="18" charset="0"/>
              </a:rPr>
              <a:t>2</a:t>
            </a:r>
            <a:r>
              <a:rPr lang="en-IN" sz="2000" b="1" dirty="0">
                <a:solidFill>
                  <a:schemeClr val="accent3"/>
                </a:solidFill>
                <a:latin typeface="Times New Roman" panose="02020603050405020304" pitchFamily="18" charset="0"/>
                <a:cs typeface="Times New Roman" panose="02020603050405020304" pitchFamily="18" charset="0"/>
              </a:rPr>
              <a:t>] </a:t>
            </a:r>
            <a:r>
              <a:rPr lang="en-US" sz="2000" b="1" dirty="0">
                <a:solidFill>
                  <a:schemeClr val="accent3"/>
                </a:solidFill>
                <a:latin typeface="Times New Roman" panose="02020603050405020304" pitchFamily="18" charset="0"/>
                <a:cs typeface="Times New Roman" panose="02020603050405020304" pitchFamily="18" charset="0"/>
              </a:rPr>
              <a:t>the similar d and l structures can be represented </a:t>
            </a:r>
          </a:p>
        </p:txBody>
      </p:sp>
      <p:pic>
        <p:nvPicPr>
          <p:cNvPr id="8" name="Picture 7">
            <a:extLst>
              <a:ext uri="{FF2B5EF4-FFF2-40B4-BE49-F238E27FC236}">
                <a16:creationId xmlns:a16="http://schemas.microsoft.com/office/drawing/2014/main" id="{1C776DE2-6A91-4763-9623-56DAD5FF3586}"/>
              </a:ext>
            </a:extLst>
          </p:cNvPr>
          <p:cNvPicPr/>
          <p:nvPr/>
        </p:nvPicPr>
        <p:blipFill>
          <a:blip r:embed="rId2" cstate="print">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8083648" y="812598"/>
            <a:ext cx="3718560" cy="1809660"/>
          </a:xfrm>
          <a:prstGeom prst="rect">
            <a:avLst/>
          </a:prstGeom>
          <a:ln w="3175">
            <a:solidFill>
              <a:schemeClr val="tx1"/>
            </a:solidFill>
          </a:ln>
        </p:spPr>
      </p:pic>
      <p:pic>
        <p:nvPicPr>
          <p:cNvPr id="3" name="Picture 2">
            <a:extLst>
              <a:ext uri="{FF2B5EF4-FFF2-40B4-BE49-F238E27FC236}">
                <a16:creationId xmlns:a16="http://schemas.microsoft.com/office/drawing/2014/main" id="{08E4C4B8-B561-4220-9E7A-0674E5CEE646}"/>
              </a:ext>
            </a:extLst>
          </p:cNvPr>
          <p:cNvPicPr>
            <a:picLocks noChangeAspect="1"/>
          </p:cNvPicPr>
          <p:nvPr/>
        </p:nvPicPr>
        <p:blipFill>
          <a:blip r:embed="rId3">
            <a:duotone>
              <a:prstClr val="black"/>
              <a:schemeClr val="accent3">
                <a:tint val="45000"/>
                <a:satMod val="400000"/>
              </a:schemeClr>
            </a:duotone>
            <a:extLst>
              <a:ext uri="{BEBA8EAE-BF5A-486C-A8C5-ECC9F3942E4B}">
                <a14:imgProps xmlns:a14="http://schemas.microsoft.com/office/drawing/2010/main">
                  <a14:imgLayer r:embed="rId4">
                    <a14:imgEffect>
                      <a14:sharpenSoften amount="50000"/>
                    </a14:imgEffect>
                  </a14:imgLayer>
                </a14:imgProps>
              </a:ext>
            </a:extLst>
          </a:blip>
          <a:stretch>
            <a:fillRect/>
          </a:stretch>
        </p:blipFill>
        <p:spPr>
          <a:xfrm>
            <a:off x="8083648" y="3053259"/>
            <a:ext cx="3718560" cy="1809660"/>
          </a:xfrm>
          <a:prstGeom prst="rect">
            <a:avLst/>
          </a:prstGeom>
        </p:spPr>
      </p:pic>
    </p:spTree>
    <p:extLst>
      <p:ext uri="{BB962C8B-B14F-4D97-AF65-F5344CB8AC3E}">
        <p14:creationId xmlns:p14="http://schemas.microsoft.com/office/powerpoint/2010/main" val="24545297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5561308C-32AE-470E-82F3-E794702187CB}"/>
              </a:ext>
            </a:extLst>
          </p:cNvPr>
          <p:cNvSpPr txBox="1"/>
          <p:nvPr/>
        </p:nvSpPr>
        <p:spPr>
          <a:xfrm>
            <a:off x="601581" y="337145"/>
            <a:ext cx="11261556" cy="4672882"/>
          </a:xfrm>
          <a:prstGeom prst="rect">
            <a:avLst/>
          </a:prstGeom>
          <a:noFill/>
        </p:spPr>
        <p:txBody>
          <a:bodyPr wrap="square">
            <a:spAutoFit/>
          </a:bodyPr>
          <a:lstStyle/>
          <a:p>
            <a:pPr marL="571500" marR="0" indent="-342900" algn="just">
              <a:lnSpc>
                <a:spcPct val="125000"/>
              </a:lnSpc>
              <a:spcBef>
                <a:spcPts val="30"/>
              </a:spcBef>
              <a:spcAft>
                <a:spcPts val="0"/>
              </a:spcAft>
              <a:buFont typeface="Arial" panose="020B0604020202020204" pitchFamily="34" charset="0"/>
              <a:buChar char="•"/>
              <a:tabLst>
                <a:tab pos="228600" algn="l"/>
              </a:tabLst>
            </a:pPr>
            <a:r>
              <a:rPr lang="en-US" sz="2000" b="1" dirty="0">
                <a:solidFill>
                  <a:srgbClr val="002060"/>
                </a:solidFill>
                <a:latin typeface="Times New Roman" panose="02020603050405020304" pitchFamily="18" charset="0"/>
                <a:cs typeface="Times New Roman" panose="02020603050405020304" pitchFamily="18" charset="0"/>
              </a:rPr>
              <a:t>During the formation of co-ordination compound the ligands donate electron pair/s to the central metal atom/ion. So that number of electrons around the central metal atom/ion increased in the coordination compound. </a:t>
            </a:r>
          </a:p>
          <a:p>
            <a:pPr marL="571500" marR="0" indent="-342900" algn="just">
              <a:lnSpc>
                <a:spcPct val="125000"/>
              </a:lnSpc>
              <a:spcBef>
                <a:spcPts val="30"/>
              </a:spcBef>
              <a:spcAft>
                <a:spcPts val="0"/>
              </a:spcAft>
              <a:buFont typeface="Arial" panose="020B0604020202020204" pitchFamily="34" charset="0"/>
              <a:buChar char="•"/>
              <a:tabLst>
                <a:tab pos="228600" algn="l"/>
              </a:tabLst>
            </a:pPr>
            <a:r>
              <a:rPr lang="en-US" sz="2000" b="1" dirty="0">
                <a:solidFill>
                  <a:srgbClr val="002060"/>
                </a:solidFill>
                <a:latin typeface="Times New Roman" panose="02020603050405020304" pitchFamily="18" charset="0"/>
                <a:cs typeface="Times New Roman" panose="02020603050405020304" pitchFamily="18" charset="0"/>
              </a:rPr>
              <a:t>To calculate the number of e-  around the central metal atom/ion in the coordination compound and to determine the stability of the coordination compound, </a:t>
            </a:r>
          </a:p>
          <a:p>
            <a:pPr marL="571500" marR="0" indent="-342900" algn="just">
              <a:lnSpc>
                <a:spcPct val="125000"/>
              </a:lnSpc>
              <a:spcBef>
                <a:spcPts val="30"/>
              </a:spcBef>
              <a:spcAft>
                <a:spcPts val="0"/>
              </a:spcAft>
              <a:buFont typeface="Arial" panose="020B0604020202020204" pitchFamily="34" charset="0"/>
              <a:buChar char="•"/>
              <a:tabLst>
                <a:tab pos="228600" algn="l"/>
              </a:tabLst>
            </a:pPr>
            <a:r>
              <a:rPr lang="en-US" sz="2000" b="1" dirty="0">
                <a:solidFill>
                  <a:srgbClr val="002060"/>
                </a:solidFill>
                <a:latin typeface="Times New Roman" panose="02020603050405020304" pitchFamily="18" charset="0"/>
                <a:cs typeface="Times New Roman" panose="02020603050405020304" pitchFamily="18" charset="0"/>
              </a:rPr>
              <a:t>Sidgwick introduced the concept of EAN.</a:t>
            </a:r>
          </a:p>
          <a:p>
            <a:pPr marL="571500" marR="0" indent="-342900" algn="just">
              <a:lnSpc>
                <a:spcPct val="125000"/>
              </a:lnSpc>
              <a:spcBef>
                <a:spcPts val="30"/>
              </a:spcBef>
              <a:spcAft>
                <a:spcPts val="0"/>
              </a:spcAft>
              <a:buFont typeface="Arial" panose="020B0604020202020204" pitchFamily="34" charset="0"/>
              <a:buChar char="•"/>
              <a:tabLst>
                <a:tab pos="228600" algn="l"/>
              </a:tabLst>
            </a:pPr>
            <a:r>
              <a:rPr lang="en-US" sz="2000" b="1" dirty="0">
                <a:solidFill>
                  <a:srgbClr val="002060"/>
                </a:solidFill>
                <a:latin typeface="Times New Roman" panose="02020603050405020304" pitchFamily="18" charset="0"/>
                <a:cs typeface="Times New Roman" panose="02020603050405020304" pitchFamily="18" charset="0"/>
              </a:rPr>
              <a:t>The total number of electrons associated with central metal atom/ion in the complex is called EAN of the central metal atom/ion. </a:t>
            </a:r>
          </a:p>
          <a:p>
            <a:pPr marL="571500" marR="0" indent="-342900" algn="just">
              <a:lnSpc>
                <a:spcPct val="125000"/>
              </a:lnSpc>
              <a:spcBef>
                <a:spcPts val="30"/>
              </a:spcBef>
              <a:spcAft>
                <a:spcPts val="0"/>
              </a:spcAft>
              <a:buFont typeface="Arial" panose="020B0604020202020204" pitchFamily="34" charset="0"/>
              <a:buChar char="•"/>
              <a:tabLst>
                <a:tab pos="228600" algn="l"/>
              </a:tabLst>
            </a:pPr>
            <a:r>
              <a:rPr lang="en-US" sz="2000" b="1" dirty="0">
                <a:solidFill>
                  <a:srgbClr val="002060"/>
                </a:solidFill>
                <a:latin typeface="Times New Roman" panose="02020603050405020304" pitchFamily="18" charset="0"/>
                <a:cs typeface="Times New Roman" panose="02020603050405020304" pitchFamily="18" charset="0"/>
              </a:rPr>
              <a:t>The EAN of central metal atom/ion in the complex can be calculated as –</a:t>
            </a:r>
          </a:p>
          <a:p>
            <a:pPr marL="228600" marR="0" algn="just">
              <a:lnSpc>
                <a:spcPct val="125000"/>
              </a:lnSpc>
              <a:spcBef>
                <a:spcPts val="30"/>
              </a:spcBef>
              <a:spcAft>
                <a:spcPts val="0"/>
              </a:spcAft>
              <a:tabLst>
                <a:tab pos="228600" algn="l"/>
              </a:tabLst>
            </a:pPr>
            <a:r>
              <a:rPr lang="en-US" sz="2000" b="1" dirty="0">
                <a:solidFill>
                  <a:srgbClr val="FF0066"/>
                </a:solidFill>
                <a:latin typeface="Times New Roman" panose="02020603050405020304" pitchFamily="18" charset="0"/>
                <a:cs typeface="Times New Roman" panose="02020603050405020304" pitchFamily="18" charset="0"/>
              </a:rPr>
              <a:t>	  EAN of Central Metal Atom/Ion </a:t>
            </a:r>
            <a:r>
              <a:rPr lang="en-US" sz="2000" b="1" dirty="0">
                <a:solidFill>
                  <a:srgbClr val="002060"/>
                </a:solidFill>
                <a:latin typeface="Times New Roman" panose="02020603050405020304" pitchFamily="18" charset="0"/>
                <a:cs typeface="Times New Roman" panose="02020603050405020304" pitchFamily="18" charset="0"/>
              </a:rPr>
              <a:t>= </a:t>
            </a:r>
            <a:r>
              <a:rPr lang="en-US" sz="2000" b="1" dirty="0">
                <a:solidFill>
                  <a:srgbClr val="800000"/>
                </a:solidFill>
                <a:latin typeface="Times New Roman" panose="02020603050405020304" pitchFamily="18" charset="0"/>
                <a:cs typeface="Times New Roman" panose="02020603050405020304" pitchFamily="18" charset="0"/>
              </a:rPr>
              <a:t>[(Atomic Number of metal) – (Number electrons lost during </a:t>
            </a:r>
          </a:p>
          <a:p>
            <a:pPr marL="228600" marR="0" algn="just">
              <a:lnSpc>
                <a:spcPct val="125000"/>
              </a:lnSpc>
              <a:spcBef>
                <a:spcPts val="30"/>
              </a:spcBef>
              <a:spcAft>
                <a:spcPts val="0"/>
              </a:spcAft>
              <a:tabLst>
                <a:tab pos="228600" algn="l"/>
              </a:tabLst>
            </a:pPr>
            <a:r>
              <a:rPr lang="en-US" sz="2000" b="1" dirty="0">
                <a:solidFill>
                  <a:srgbClr val="800000"/>
                </a:solidFill>
                <a:latin typeface="Times New Roman" panose="02020603050405020304" pitchFamily="18" charset="0"/>
                <a:cs typeface="Times New Roman" panose="02020603050405020304" pitchFamily="18" charset="0"/>
              </a:rPr>
              <a:t>      ion formation)] </a:t>
            </a:r>
            <a:r>
              <a:rPr lang="en-US" sz="2000" b="1" dirty="0">
                <a:solidFill>
                  <a:srgbClr val="003300"/>
                </a:solidFill>
                <a:latin typeface="Times New Roman" panose="02020603050405020304" pitchFamily="18" charset="0"/>
                <a:cs typeface="Times New Roman" panose="02020603050405020304" pitchFamily="18" charset="0"/>
              </a:rPr>
              <a:t>+ [Number electrons  gained from ligands in complex)]</a:t>
            </a:r>
          </a:p>
          <a:p>
            <a:pPr marL="228600" marR="0" algn="just">
              <a:lnSpc>
                <a:spcPct val="125000"/>
              </a:lnSpc>
              <a:spcBef>
                <a:spcPts val="30"/>
              </a:spcBef>
              <a:spcAft>
                <a:spcPts val="0"/>
              </a:spcAft>
              <a:tabLst>
                <a:tab pos="228600" algn="l"/>
              </a:tabLst>
            </a:pPr>
            <a:r>
              <a:rPr lang="en-US" sz="2000" b="1" dirty="0">
                <a:solidFill>
                  <a:srgbClr val="003300"/>
                </a:solidFill>
                <a:latin typeface="Times New Roman" panose="02020603050405020304" pitchFamily="18" charset="0"/>
                <a:cs typeface="Times New Roman" panose="02020603050405020304" pitchFamily="18" charset="0"/>
              </a:rPr>
              <a:t>	  </a:t>
            </a:r>
            <a:r>
              <a:rPr lang="en-US" sz="1900" b="1" dirty="0">
                <a:solidFill>
                  <a:srgbClr val="FF0066"/>
                </a:solidFill>
                <a:latin typeface="Times New Roman" panose="02020603050405020304" pitchFamily="18" charset="0"/>
                <a:cs typeface="Times New Roman" panose="02020603050405020304" pitchFamily="18" charset="0"/>
              </a:rPr>
              <a:t>EAN of CMA/I </a:t>
            </a:r>
            <a:r>
              <a:rPr lang="en-US" sz="1900" b="1" dirty="0">
                <a:solidFill>
                  <a:srgbClr val="003300"/>
                </a:solidFill>
                <a:latin typeface="Times New Roman" panose="02020603050405020304" pitchFamily="18" charset="0"/>
                <a:cs typeface="Times New Roman" panose="02020603050405020304" pitchFamily="18" charset="0"/>
              </a:rPr>
              <a:t>= </a:t>
            </a:r>
            <a:r>
              <a:rPr lang="en-US" sz="1900" b="1" dirty="0">
                <a:solidFill>
                  <a:srgbClr val="800000"/>
                </a:solidFill>
                <a:latin typeface="Times New Roman" panose="02020603050405020304" pitchFamily="18" charset="0"/>
                <a:cs typeface="Times New Roman" panose="02020603050405020304" pitchFamily="18" charset="0"/>
              </a:rPr>
              <a:t>[ (Z  - Ne</a:t>
            </a:r>
            <a:r>
              <a:rPr lang="en-US" sz="1900" b="1" baseline="30000" dirty="0">
                <a:solidFill>
                  <a:srgbClr val="800000"/>
                </a:solidFill>
                <a:latin typeface="Times New Roman" panose="02020603050405020304" pitchFamily="18" charset="0"/>
                <a:cs typeface="Times New Roman" panose="02020603050405020304" pitchFamily="18" charset="0"/>
              </a:rPr>
              <a:t>-</a:t>
            </a:r>
            <a:r>
              <a:rPr lang="en-US" sz="1900" b="1" dirty="0">
                <a:solidFill>
                  <a:srgbClr val="800000"/>
                </a:solidFill>
                <a:latin typeface="Times New Roman" panose="02020603050405020304" pitchFamily="18" charset="0"/>
                <a:cs typeface="Times New Roman" panose="02020603050405020304" pitchFamily="18" charset="0"/>
              </a:rPr>
              <a:t> lost) </a:t>
            </a:r>
            <a:r>
              <a:rPr lang="en-US" sz="1900" b="1" dirty="0">
                <a:solidFill>
                  <a:srgbClr val="003300"/>
                </a:solidFill>
                <a:latin typeface="Times New Roman" panose="02020603050405020304" pitchFamily="18" charset="0"/>
                <a:cs typeface="Times New Roman" panose="02020603050405020304" pitchFamily="18" charset="0"/>
              </a:rPr>
              <a:t>+ (Ne</a:t>
            </a:r>
            <a:r>
              <a:rPr lang="en-US" sz="1900" b="1" baseline="30000" dirty="0">
                <a:solidFill>
                  <a:srgbClr val="003300"/>
                </a:solidFill>
                <a:latin typeface="Times New Roman" panose="02020603050405020304" pitchFamily="18" charset="0"/>
                <a:cs typeface="Times New Roman" panose="02020603050405020304" pitchFamily="18" charset="0"/>
              </a:rPr>
              <a:t>- </a:t>
            </a:r>
            <a:r>
              <a:rPr lang="en-US" sz="1900" b="1" dirty="0">
                <a:solidFill>
                  <a:srgbClr val="003300"/>
                </a:solidFill>
                <a:latin typeface="Times New Roman" panose="02020603050405020304" pitchFamily="18" charset="0"/>
                <a:cs typeface="Times New Roman" panose="02020603050405020304" pitchFamily="18" charset="0"/>
              </a:rPr>
              <a:t>gained)] = </a:t>
            </a:r>
            <a:r>
              <a:rPr lang="en-US" sz="1900" b="1" dirty="0">
                <a:solidFill>
                  <a:srgbClr val="800000"/>
                </a:solidFill>
                <a:latin typeface="Times New Roman" panose="02020603050405020304" pitchFamily="18" charset="0"/>
                <a:cs typeface="Times New Roman" panose="02020603050405020304" pitchFamily="18" charset="0"/>
              </a:rPr>
              <a:t>[ (Z  - Ne</a:t>
            </a:r>
            <a:r>
              <a:rPr lang="en-US" sz="1900" b="1" baseline="30000" dirty="0">
                <a:solidFill>
                  <a:srgbClr val="800000"/>
                </a:solidFill>
                <a:latin typeface="Times New Roman" panose="02020603050405020304" pitchFamily="18" charset="0"/>
                <a:cs typeface="Times New Roman" panose="02020603050405020304" pitchFamily="18" charset="0"/>
              </a:rPr>
              <a:t>-</a:t>
            </a:r>
            <a:r>
              <a:rPr lang="en-US" sz="1900" b="1" dirty="0">
                <a:solidFill>
                  <a:srgbClr val="800000"/>
                </a:solidFill>
                <a:latin typeface="Times New Roman" panose="02020603050405020304" pitchFamily="18" charset="0"/>
                <a:cs typeface="Times New Roman" panose="02020603050405020304" pitchFamily="18" charset="0"/>
              </a:rPr>
              <a:t> lost) </a:t>
            </a:r>
            <a:r>
              <a:rPr lang="en-US" sz="1900" b="1" dirty="0">
                <a:solidFill>
                  <a:srgbClr val="003300"/>
                </a:solidFill>
                <a:latin typeface="Times New Roman" panose="02020603050405020304" pitchFamily="18" charset="0"/>
                <a:cs typeface="Times New Roman" panose="02020603050405020304" pitchFamily="18" charset="0"/>
              </a:rPr>
              <a:t>+ 2(CN of metal ion in complex)] </a:t>
            </a:r>
          </a:p>
        </p:txBody>
      </p:sp>
      <p:sp>
        <p:nvSpPr>
          <p:cNvPr id="8" name="TextBox 7">
            <a:extLst>
              <a:ext uri="{FF2B5EF4-FFF2-40B4-BE49-F238E27FC236}">
                <a16:creationId xmlns:a16="http://schemas.microsoft.com/office/drawing/2014/main" id="{E61B9FAE-8B01-41C9-A051-717A4F8AD75D}"/>
              </a:ext>
            </a:extLst>
          </p:cNvPr>
          <p:cNvSpPr txBox="1"/>
          <p:nvPr/>
        </p:nvSpPr>
        <p:spPr>
          <a:xfrm>
            <a:off x="1013661" y="67992"/>
            <a:ext cx="6457950" cy="461665"/>
          </a:xfrm>
          <a:prstGeom prst="rect">
            <a:avLst/>
          </a:prstGeom>
          <a:noFill/>
        </p:spPr>
        <p:txBody>
          <a:bodyPr wrap="square">
            <a:spAutoFit/>
          </a:bodyPr>
          <a:lstStyle/>
          <a:p>
            <a:r>
              <a:rPr lang="en-US" sz="2400" b="1" dirty="0">
                <a:solidFill>
                  <a:srgbClr val="FF0000"/>
                </a:solidFill>
                <a:effectLst/>
                <a:latin typeface="Times New Roman" panose="02020603050405020304" pitchFamily="18" charset="0"/>
                <a:ea typeface="Times New Roman" panose="02020603050405020304" pitchFamily="18" charset="0"/>
              </a:rPr>
              <a:t>Examples of Effective Atomic Number (E.A.N.) </a:t>
            </a:r>
            <a:endParaRPr lang="en-US" sz="2400" b="1" dirty="0">
              <a:solidFill>
                <a:srgbClr val="FF0000"/>
              </a:solidFill>
            </a:endParaRPr>
          </a:p>
        </p:txBody>
      </p:sp>
      <p:sp>
        <p:nvSpPr>
          <p:cNvPr id="11" name="TextBox 10">
            <a:extLst>
              <a:ext uri="{FF2B5EF4-FFF2-40B4-BE49-F238E27FC236}">
                <a16:creationId xmlns:a16="http://schemas.microsoft.com/office/drawing/2014/main" id="{E662D91B-0281-4E6D-A9ED-08AE5633860D}"/>
              </a:ext>
            </a:extLst>
          </p:cNvPr>
          <p:cNvSpPr txBox="1"/>
          <p:nvPr/>
        </p:nvSpPr>
        <p:spPr>
          <a:xfrm>
            <a:off x="601582" y="4884821"/>
            <a:ext cx="11502186" cy="1979837"/>
          </a:xfrm>
          <a:prstGeom prst="rect">
            <a:avLst/>
          </a:prstGeom>
          <a:noFill/>
        </p:spPr>
        <p:txBody>
          <a:bodyPr wrap="square">
            <a:spAutoFit/>
          </a:bodyPr>
          <a:lstStyle/>
          <a:p>
            <a:pPr marL="571500" indent="-342900" algn="just">
              <a:lnSpc>
                <a:spcPct val="125000"/>
              </a:lnSpc>
              <a:spcBef>
                <a:spcPts val="30"/>
              </a:spcBef>
              <a:buFont typeface="Arial" panose="020B0604020202020204" pitchFamily="34" charset="0"/>
              <a:buChar char="•"/>
              <a:tabLst>
                <a:tab pos="228600" algn="l"/>
              </a:tabLst>
            </a:pPr>
            <a:r>
              <a:rPr lang="en-US" sz="2000" b="1" dirty="0">
                <a:solidFill>
                  <a:srgbClr val="002060"/>
                </a:solidFill>
                <a:effectLst/>
                <a:latin typeface="Times New Roman" panose="02020603050405020304" pitchFamily="18" charset="0"/>
                <a:ea typeface="Calibri" panose="020F0502020204030204" pitchFamily="34" charset="0"/>
              </a:rPr>
              <a:t>According to Sidgwick, the complexes are stable when the central atom acquires the effective atomic number equal to atomic number of next inert gas element. </a:t>
            </a:r>
          </a:p>
          <a:p>
            <a:pPr marL="571500" indent="-342900" algn="just">
              <a:lnSpc>
                <a:spcPct val="125000"/>
              </a:lnSpc>
              <a:spcBef>
                <a:spcPts val="30"/>
              </a:spcBef>
              <a:buFont typeface="Arial" panose="020B0604020202020204" pitchFamily="34" charset="0"/>
              <a:buChar char="•"/>
              <a:tabLst>
                <a:tab pos="228600" algn="l"/>
              </a:tabLst>
            </a:pPr>
            <a:r>
              <a:rPr lang="en-US" sz="2000" b="1" dirty="0">
                <a:solidFill>
                  <a:srgbClr val="002060"/>
                </a:solidFill>
                <a:latin typeface="Times New Roman" panose="02020603050405020304" pitchFamily="18" charset="0"/>
                <a:cs typeface="Times New Roman" panose="02020603050405020304" pitchFamily="18" charset="0"/>
              </a:rPr>
              <a:t>Accordingly, the EAN in a complex should be equal to 36 (electrons in Krypton). 54 (electrons in Xenon) or 86 (electrons in Radon).</a:t>
            </a:r>
          </a:p>
          <a:p>
            <a:pPr marL="571500" indent="-342900" algn="just">
              <a:lnSpc>
                <a:spcPct val="125000"/>
              </a:lnSpc>
              <a:spcBef>
                <a:spcPts val="30"/>
              </a:spcBef>
              <a:buFont typeface="Arial" panose="020B0604020202020204" pitchFamily="34" charset="0"/>
              <a:buChar char="•"/>
              <a:tabLst>
                <a:tab pos="228600" algn="l"/>
              </a:tabLst>
            </a:pPr>
            <a:r>
              <a:rPr lang="en-US" sz="2000" b="1" dirty="0">
                <a:solidFill>
                  <a:srgbClr val="002060"/>
                </a:solidFill>
                <a:latin typeface="Times New Roman" panose="02020603050405020304" pitchFamily="18" charset="0"/>
                <a:cs typeface="Times New Roman" panose="02020603050405020304" pitchFamily="18" charset="0"/>
              </a:rPr>
              <a:t>The complex is said to obey EAN if the EAN of metal atom/ion in the complex is either 36, 54 or 86.</a:t>
            </a:r>
          </a:p>
        </p:txBody>
      </p:sp>
    </p:spTree>
    <p:extLst>
      <p:ext uri="{BB962C8B-B14F-4D97-AF65-F5344CB8AC3E}">
        <p14:creationId xmlns:p14="http://schemas.microsoft.com/office/powerpoint/2010/main" val="6198453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bg>
      <p:bgPr>
        <a:gradFill>
          <a:gsLst>
            <a:gs pos="0">
              <a:schemeClr val="bg2"/>
            </a:gs>
            <a:gs pos="0">
              <a:schemeClr val="bg1"/>
            </a:gs>
            <a:gs pos="1000">
              <a:schemeClr val="accent1">
                <a:lumMod val="100000"/>
              </a:schemeClr>
            </a:gs>
          </a:gsLst>
          <a:lin ang="2700000" scaled="1"/>
        </a:gradFill>
        <a:effectLst/>
      </p:bgPr>
    </p:bg>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E61B9FAE-8B01-41C9-A051-717A4F8AD75D}"/>
              </a:ext>
            </a:extLst>
          </p:cNvPr>
          <p:cNvSpPr txBox="1"/>
          <p:nvPr/>
        </p:nvSpPr>
        <p:spPr>
          <a:xfrm>
            <a:off x="2867025" y="-7263"/>
            <a:ext cx="6457950" cy="461665"/>
          </a:xfrm>
          <a:prstGeom prst="rect">
            <a:avLst/>
          </a:prstGeom>
          <a:noFill/>
        </p:spPr>
        <p:txBody>
          <a:bodyPr wrap="square">
            <a:spAutoFit/>
          </a:bodyPr>
          <a:lstStyle/>
          <a:p>
            <a:r>
              <a:rPr lang="en-US" sz="2400" b="1" dirty="0">
                <a:solidFill>
                  <a:srgbClr val="FF0000"/>
                </a:solidFill>
                <a:effectLst/>
                <a:latin typeface="Times New Roman" panose="02020603050405020304" pitchFamily="18" charset="0"/>
                <a:ea typeface="Times New Roman" panose="02020603050405020304" pitchFamily="18" charset="0"/>
              </a:rPr>
              <a:t>Examples of Effective Atomic Number (E.A.N.) </a:t>
            </a:r>
            <a:endParaRPr lang="en-US" sz="2400" b="1" dirty="0">
              <a:solidFill>
                <a:srgbClr val="FF0000"/>
              </a:solidFill>
            </a:endParaRPr>
          </a:p>
        </p:txBody>
      </p:sp>
      <p:graphicFrame>
        <p:nvGraphicFramePr>
          <p:cNvPr id="2" name="Table 1">
            <a:extLst>
              <a:ext uri="{FF2B5EF4-FFF2-40B4-BE49-F238E27FC236}">
                <a16:creationId xmlns:a16="http://schemas.microsoft.com/office/drawing/2014/main" id="{D24CE872-9CC0-4ED8-8F9B-7CB13B0A9AAE}"/>
              </a:ext>
            </a:extLst>
          </p:cNvPr>
          <p:cNvGraphicFramePr>
            <a:graphicFrameLocks noGrp="1"/>
          </p:cNvGraphicFramePr>
          <p:nvPr>
            <p:extLst>
              <p:ext uri="{D42A27DB-BD31-4B8C-83A1-F6EECF244321}">
                <p14:modId xmlns:p14="http://schemas.microsoft.com/office/powerpoint/2010/main" val="1329482369"/>
              </p:ext>
            </p:extLst>
          </p:nvPr>
        </p:nvGraphicFramePr>
        <p:xfrm>
          <a:off x="112542" y="426266"/>
          <a:ext cx="11971606" cy="4839081"/>
        </p:xfrm>
        <a:graphic>
          <a:graphicData uri="http://schemas.openxmlformats.org/drawingml/2006/table">
            <a:tbl>
              <a:tblPr firstRow="1" firstCol="1" bandRow="1">
                <a:tableStyleId>{5C22544A-7EE6-4342-B048-85BDC9FD1C3A}</a:tableStyleId>
              </a:tblPr>
              <a:tblGrid>
                <a:gridCol w="5995933">
                  <a:extLst>
                    <a:ext uri="{9D8B030D-6E8A-4147-A177-3AD203B41FA5}">
                      <a16:colId xmlns:a16="http://schemas.microsoft.com/office/drawing/2014/main" val="2260032512"/>
                    </a:ext>
                  </a:extLst>
                </a:gridCol>
                <a:gridCol w="5975673">
                  <a:extLst>
                    <a:ext uri="{9D8B030D-6E8A-4147-A177-3AD203B41FA5}">
                      <a16:colId xmlns:a16="http://schemas.microsoft.com/office/drawing/2014/main" val="2304423640"/>
                    </a:ext>
                  </a:extLst>
                </a:gridCol>
              </a:tblGrid>
              <a:tr h="1152632">
                <a:tc>
                  <a:txBody>
                    <a:bodyPr/>
                    <a:lstStyle/>
                    <a:p>
                      <a:pPr marL="0" marR="0">
                        <a:lnSpc>
                          <a:spcPct val="150000"/>
                        </a:lnSpc>
                        <a:spcBef>
                          <a:spcPts val="0"/>
                        </a:spcBef>
                        <a:spcAft>
                          <a:spcPts val="0"/>
                        </a:spcAft>
                        <a:tabLst>
                          <a:tab pos="594360" algn="l"/>
                        </a:tabLst>
                      </a:pPr>
                      <a:r>
                        <a:rPr lang="en-US" sz="1200" dirty="0">
                          <a:solidFill>
                            <a:srgbClr val="003300"/>
                          </a:solidFill>
                          <a:effectLst/>
                          <a:latin typeface="Times New Roman" panose="02020603050405020304" pitchFamily="18" charset="0"/>
                          <a:cs typeface="Times New Roman" panose="02020603050405020304" pitchFamily="18" charset="0"/>
                        </a:rPr>
                        <a:t>a) </a:t>
                      </a:r>
                      <a:r>
                        <a:rPr lang="en-US" sz="1200" b="1" dirty="0">
                          <a:solidFill>
                            <a:srgbClr val="003300"/>
                          </a:solidFill>
                          <a:effectLst/>
                          <a:latin typeface="Times New Roman" panose="02020603050405020304" pitchFamily="18" charset="0"/>
                          <a:cs typeface="Times New Roman" panose="02020603050405020304" pitchFamily="18" charset="0"/>
                        </a:rPr>
                        <a:t>[Co(NH</a:t>
                      </a:r>
                      <a:r>
                        <a:rPr lang="en-US" sz="1200" b="1" baseline="-25000" dirty="0">
                          <a:solidFill>
                            <a:srgbClr val="003300"/>
                          </a:solidFill>
                          <a:effectLst/>
                          <a:latin typeface="Times New Roman" panose="02020603050405020304" pitchFamily="18" charset="0"/>
                          <a:cs typeface="Times New Roman" panose="02020603050405020304" pitchFamily="18" charset="0"/>
                        </a:rPr>
                        <a:t>3</a:t>
                      </a:r>
                      <a:r>
                        <a:rPr lang="en-US" sz="1200" b="1" dirty="0">
                          <a:solidFill>
                            <a:srgbClr val="003300"/>
                          </a:solidFill>
                          <a:effectLst/>
                          <a:latin typeface="Times New Roman" panose="02020603050405020304" pitchFamily="18" charset="0"/>
                          <a:cs typeface="Times New Roman" panose="02020603050405020304" pitchFamily="18" charset="0"/>
                        </a:rPr>
                        <a:t>)</a:t>
                      </a:r>
                      <a:r>
                        <a:rPr lang="en-US" sz="1200" b="1" baseline="-25000" dirty="0">
                          <a:solidFill>
                            <a:srgbClr val="003300"/>
                          </a:solidFill>
                          <a:effectLst/>
                          <a:latin typeface="Times New Roman" panose="02020603050405020304" pitchFamily="18" charset="0"/>
                          <a:cs typeface="Times New Roman" panose="02020603050405020304" pitchFamily="18" charset="0"/>
                        </a:rPr>
                        <a:t>6</a:t>
                      </a:r>
                      <a:r>
                        <a:rPr lang="en-US" sz="1200" b="1" dirty="0">
                          <a:solidFill>
                            <a:srgbClr val="003300"/>
                          </a:solidFill>
                          <a:effectLst/>
                          <a:latin typeface="Times New Roman" panose="02020603050405020304" pitchFamily="18" charset="0"/>
                          <a:cs typeface="Times New Roman" panose="02020603050405020304" pitchFamily="18" charset="0"/>
                        </a:rPr>
                        <a:t>]</a:t>
                      </a:r>
                      <a:r>
                        <a:rPr lang="en-US" sz="1200" b="1" baseline="30000" dirty="0">
                          <a:solidFill>
                            <a:srgbClr val="003300"/>
                          </a:solidFill>
                          <a:effectLst/>
                          <a:latin typeface="Times New Roman" panose="02020603050405020304" pitchFamily="18" charset="0"/>
                          <a:cs typeface="Times New Roman" panose="02020603050405020304" pitchFamily="18" charset="0"/>
                        </a:rPr>
                        <a:t>3+</a:t>
                      </a:r>
                      <a:endParaRPr lang="en-US" sz="1200" b="1" dirty="0">
                        <a:solidFill>
                          <a:srgbClr val="003300"/>
                        </a:solidFill>
                        <a:effectLst/>
                        <a:latin typeface="Times New Roman" panose="02020603050405020304" pitchFamily="18" charset="0"/>
                        <a:cs typeface="Times New Roman" panose="02020603050405020304" pitchFamily="18" charset="0"/>
                      </a:endParaRPr>
                    </a:p>
                    <a:p>
                      <a:pPr marL="0" marR="0">
                        <a:lnSpc>
                          <a:spcPct val="150000"/>
                        </a:lnSpc>
                        <a:spcBef>
                          <a:spcPts val="0"/>
                        </a:spcBef>
                        <a:spcAft>
                          <a:spcPts val="0"/>
                        </a:spcAft>
                        <a:tabLst>
                          <a:tab pos="594360" algn="l"/>
                        </a:tabLst>
                      </a:pPr>
                      <a:r>
                        <a:rPr lang="en-US" sz="1200" b="1" dirty="0">
                          <a:solidFill>
                            <a:srgbClr val="002060"/>
                          </a:solidFill>
                          <a:effectLst/>
                          <a:latin typeface="Times New Roman" panose="02020603050405020304" pitchFamily="18" charset="0"/>
                          <a:cs typeface="Times New Roman" panose="02020603050405020304" pitchFamily="18" charset="0"/>
                        </a:rPr>
                        <a:t>Given- At. No. of Co (Z) = 27, For Co</a:t>
                      </a:r>
                      <a:r>
                        <a:rPr lang="en-US" sz="1200" b="1" baseline="30000" dirty="0">
                          <a:solidFill>
                            <a:srgbClr val="002060"/>
                          </a:solidFill>
                          <a:effectLst/>
                          <a:latin typeface="Times New Roman" panose="02020603050405020304" pitchFamily="18" charset="0"/>
                          <a:cs typeface="Times New Roman" panose="02020603050405020304" pitchFamily="18" charset="0"/>
                        </a:rPr>
                        <a:t>3+</a:t>
                      </a:r>
                      <a:r>
                        <a:rPr lang="en-US" sz="1200" b="1" dirty="0">
                          <a:solidFill>
                            <a:srgbClr val="002060"/>
                          </a:solidFill>
                          <a:effectLst/>
                          <a:latin typeface="Times New Roman" panose="02020603050405020304" pitchFamily="18" charset="0"/>
                          <a:cs typeface="Times New Roman" panose="02020603050405020304" pitchFamily="18" charset="0"/>
                        </a:rPr>
                        <a:t> ion, n= 3 </a:t>
                      </a:r>
                    </a:p>
                    <a:p>
                      <a:pPr marL="0" marR="0">
                        <a:lnSpc>
                          <a:spcPct val="150000"/>
                        </a:lnSpc>
                        <a:spcBef>
                          <a:spcPts val="0"/>
                        </a:spcBef>
                        <a:spcAft>
                          <a:spcPts val="0"/>
                        </a:spcAft>
                        <a:tabLst>
                          <a:tab pos="594360" algn="l"/>
                        </a:tabLst>
                      </a:pPr>
                      <a:r>
                        <a:rPr lang="en-US" sz="1200" b="1" dirty="0">
                          <a:solidFill>
                            <a:srgbClr val="FF0066"/>
                          </a:solidFill>
                          <a:effectLst/>
                          <a:latin typeface="Times New Roman" panose="02020603050405020304" pitchFamily="18" charset="0"/>
                          <a:cs typeface="Times New Roman" panose="02020603050405020304" pitchFamily="18" charset="0"/>
                        </a:rPr>
                        <a:t>EAN</a:t>
                      </a:r>
                      <a:r>
                        <a:rPr lang="en-US" sz="1200" b="1" baseline="-25000" dirty="0">
                          <a:solidFill>
                            <a:srgbClr val="FF0066"/>
                          </a:solidFill>
                          <a:effectLst/>
                          <a:latin typeface="Times New Roman" panose="02020603050405020304" pitchFamily="18" charset="0"/>
                          <a:cs typeface="Times New Roman" panose="02020603050405020304" pitchFamily="18" charset="0"/>
                        </a:rPr>
                        <a:t>(Central Metal Ion)</a:t>
                      </a:r>
                      <a:r>
                        <a:rPr lang="en-US" sz="1200" b="1" dirty="0">
                          <a:solidFill>
                            <a:srgbClr val="FF0066"/>
                          </a:solidFill>
                          <a:effectLst/>
                          <a:latin typeface="Times New Roman" panose="02020603050405020304" pitchFamily="18" charset="0"/>
                          <a:cs typeface="Times New Roman" panose="02020603050405020304" pitchFamily="18" charset="0"/>
                        </a:rPr>
                        <a:t> = [(Z – n) + 2CN]</a:t>
                      </a:r>
                    </a:p>
                    <a:p>
                      <a:pPr marL="0" marR="0">
                        <a:lnSpc>
                          <a:spcPct val="150000"/>
                        </a:lnSpc>
                        <a:spcBef>
                          <a:spcPts val="0"/>
                        </a:spcBef>
                        <a:spcAft>
                          <a:spcPts val="0"/>
                        </a:spcAft>
                        <a:tabLst>
                          <a:tab pos="594360" algn="l"/>
                        </a:tabLst>
                      </a:pPr>
                      <a:r>
                        <a:rPr lang="en-US" sz="1200" b="1" dirty="0">
                          <a:solidFill>
                            <a:srgbClr val="7030A0"/>
                          </a:solidFill>
                          <a:effectLst/>
                          <a:latin typeface="Times New Roman" panose="02020603050405020304" pitchFamily="18" charset="0"/>
                          <a:cs typeface="Times New Roman" panose="02020603050405020304" pitchFamily="18" charset="0"/>
                        </a:rPr>
                        <a:t>= [(27-3) + (2x6)]= 24+12=36</a:t>
                      </a:r>
                    </a:p>
                    <a:p>
                      <a:pPr marL="0" marR="0">
                        <a:lnSpc>
                          <a:spcPct val="150000"/>
                        </a:lnSpc>
                        <a:spcBef>
                          <a:spcPts val="0"/>
                        </a:spcBef>
                        <a:spcAft>
                          <a:spcPts val="0"/>
                        </a:spcAft>
                        <a:tabLst>
                          <a:tab pos="594360" algn="l"/>
                        </a:tabLst>
                      </a:pPr>
                      <a:r>
                        <a:rPr lang="en-US" sz="1200" b="1" dirty="0">
                          <a:solidFill>
                            <a:srgbClr val="003300"/>
                          </a:solidFill>
                          <a:effectLst/>
                          <a:latin typeface="Times New Roman" panose="02020603050405020304" pitchFamily="18" charset="0"/>
                          <a:cs typeface="Times New Roman" panose="02020603050405020304" pitchFamily="18" charset="0"/>
                        </a:rPr>
                        <a:t>The atomic number of next inert gas is 36 (krypton). The EAN for Co</a:t>
                      </a:r>
                      <a:r>
                        <a:rPr lang="en-US" sz="1200" b="1" baseline="30000" dirty="0">
                          <a:solidFill>
                            <a:srgbClr val="003300"/>
                          </a:solidFill>
                          <a:effectLst/>
                          <a:latin typeface="Times New Roman" panose="02020603050405020304" pitchFamily="18" charset="0"/>
                          <a:cs typeface="Times New Roman" panose="02020603050405020304" pitchFamily="18" charset="0"/>
                        </a:rPr>
                        <a:t>3+ </a:t>
                      </a:r>
                      <a:r>
                        <a:rPr lang="en-US" sz="1200" b="1" dirty="0">
                          <a:solidFill>
                            <a:srgbClr val="002060"/>
                          </a:solidFill>
                          <a:effectLst/>
                          <a:latin typeface="Times New Roman" panose="02020603050405020304" pitchFamily="18" charset="0"/>
                          <a:cs typeface="Times New Roman" panose="02020603050405020304" pitchFamily="18" charset="0"/>
                        </a:rPr>
                        <a:t>ion is 36 </a:t>
                      </a:r>
                      <a:r>
                        <a:rPr lang="en-US" sz="1200" b="1" dirty="0">
                          <a:solidFill>
                            <a:srgbClr val="FF0066"/>
                          </a:solidFill>
                          <a:effectLst/>
                          <a:latin typeface="Times New Roman" panose="02020603050405020304" pitchFamily="18" charset="0"/>
                          <a:cs typeface="Times New Roman" panose="02020603050405020304" pitchFamily="18" charset="0"/>
                        </a:rPr>
                        <a:t>which is equal to 36 (krypton). Therefore complex ion obeys EAN rule</a:t>
                      </a:r>
                      <a:endParaRPr lang="en-US" sz="1200" b="1" dirty="0">
                        <a:solidFill>
                          <a:srgbClr val="FF0066"/>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3477" marR="43477" marT="0" marB="0">
                    <a:gradFill>
                      <a:gsLst>
                        <a:gs pos="0">
                          <a:srgbClr val="FFFF00"/>
                        </a:gs>
                        <a:gs pos="0">
                          <a:schemeClr val="accent2">
                            <a:lumMod val="60000"/>
                            <a:lumOff val="40000"/>
                          </a:schemeClr>
                        </a:gs>
                      </a:gsLst>
                      <a:lin ang="2700000" scaled="1"/>
                    </a:gradFill>
                  </a:tcPr>
                </a:tc>
                <a:tc>
                  <a:txBody>
                    <a:bodyPr/>
                    <a:lstStyle/>
                    <a:p>
                      <a:pPr marL="0" marR="0">
                        <a:lnSpc>
                          <a:spcPct val="150000"/>
                        </a:lnSpc>
                        <a:spcBef>
                          <a:spcPts val="0"/>
                        </a:spcBef>
                        <a:spcAft>
                          <a:spcPts val="0"/>
                        </a:spcAft>
                        <a:tabLst>
                          <a:tab pos="594360" algn="l"/>
                        </a:tabLst>
                      </a:pPr>
                      <a:r>
                        <a:rPr lang="en-US" sz="1200" dirty="0">
                          <a:solidFill>
                            <a:srgbClr val="003300"/>
                          </a:solidFill>
                          <a:effectLst/>
                          <a:latin typeface="Times New Roman" panose="02020603050405020304" pitchFamily="18" charset="0"/>
                          <a:cs typeface="Times New Roman" panose="02020603050405020304" pitchFamily="18" charset="0"/>
                        </a:rPr>
                        <a:t>b) [Cr(CO)</a:t>
                      </a:r>
                      <a:r>
                        <a:rPr lang="en-US" sz="1200" baseline="-25000" dirty="0">
                          <a:solidFill>
                            <a:srgbClr val="003300"/>
                          </a:solidFill>
                          <a:effectLst/>
                          <a:latin typeface="Times New Roman" panose="02020603050405020304" pitchFamily="18" charset="0"/>
                          <a:cs typeface="Times New Roman" panose="02020603050405020304" pitchFamily="18" charset="0"/>
                        </a:rPr>
                        <a:t>6</a:t>
                      </a:r>
                      <a:r>
                        <a:rPr lang="en-US" sz="1200" dirty="0">
                          <a:solidFill>
                            <a:srgbClr val="003300"/>
                          </a:solidFill>
                          <a:effectLst/>
                          <a:latin typeface="Times New Roman" panose="02020603050405020304" pitchFamily="18" charset="0"/>
                          <a:cs typeface="Times New Roman" panose="02020603050405020304" pitchFamily="18" charset="0"/>
                        </a:rPr>
                        <a:t>]</a:t>
                      </a:r>
                    </a:p>
                    <a:p>
                      <a:pPr marL="0" marR="0">
                        <a:lnSpc>
                          <a:spcPct val="150000"/>
                        </a:lnSpc>
                        <a:spcBef>
                          <a:spcPts val="0"/>
                        </a:spcBef>
                        <a:spcAft>
                          <a:spcPts val="0"/>
                        </a:spcAft>
                        <a:tabLst>
                          <a:tab pos="594360" algn="l"/>
                        </a:tabLst>
                      </a:pPr>
                      <a:r>
                        <a:rPr lang="en-US" sz="1200" dirty="0">
                          <a:solidFill>
                            <a:srgbClr val="003300"/>
                          </a:solidFill>
                          <a:effectLst/>
                          <a:latin typeface="Times New Roman" panose="02020603050405020304" pitchFamily="18" charset="0"/>
                          <a:cs typeface="Times New Roman" panose="02020603050405020304" pitchFamily="18" charset="0"/>
                        </a:rPr>
                        <a:t>Given- At. No. of Cr (Z) = 24, For Cr</a:t>
                      </a:r>
                      <a:r>
                        <a:rPr lang="en-US" sz="1200" baseline="30000" dirty="0">
                          <a:solidFill>
                            <a:srgbClr val="003300"/>
                          </a:solidFill>
                          <a:effectLst/>
                          <a:latin typeface="Times New Roman" panose="02020603050405020304" pitchFamily="18" charset="0"/>
                          <a:cs typeface="Times New Roman" panose="02020603050405020304" pitchFamily="18" charset="0"/>
                        </a:rPr>
                        <a:t>0</a:t>
                      </a:r>
                      <a:r>
                        <a:rPr lang="en-US" sz="1200" dirty="0">
                          <a:solidFill>
                            <a:srgbClr val="003300"/>
                          </a:solidFill>
                          <a:effectLst/>
                          <a:latin typeface="Times New Roman" panose="02020603050405020304" pitchFamily="18" charset="0"/>
                          <a:cs typeface="Times New Roman" panose="02020603050405020304" pitchFamily="18" charset="0"/>
                        </a:rPr>
                        <a:t>, n = 0 </a:t>
                      </a:r>
                    </a:p>
                    <a:p>
                      <a:pPr marL="0" marR="0">
                        <a:lnSpc>
                          <a:spcPct val="150000"/>
                        </a:lnSpc>
                        <a:spcBef>
                          <a:spcPts val="0"/>
                        </a:spcBef>
                        <a:spcAft>
                          <a:spcPts val="0"/>
                        </a:spcAft>
                        <a:tabLst>
                          <a:tab pos="594360" algn="l"/>
                        </a:tabLst>
                      </a:pPr>
                      <a:r>
                        <a:rPr lang="en-US" sz="1200" dirty="0">
                          <a:solidFill>
                            <a:srgbClr val="FF0066"/>
                          </a:solidFill>
                          <a:effectLst/>
                          <a:latin typeface="Times New Roman" panose="02020603050405020304" pitchFamily="18" charset="0"/>
                          <a:cs typeface="Times New Roman" panose="02020603050405020304" pitchFamily="18" charset="0"/>
                        </a:rPr>
                        <a:t>EAN</a:t>
                      </a:r>
                      <a:r>
                        <a:rPr lang="en-US" sz="1200" baseline="-25000" dirty="0">
                          <a:solidFill>
                            <a:srgbClr val="FF0066"/>
                          </a:solidFill>
                          <a:effectLst/>
                          <a:latin typeface="Times New Roman" panose="02020603050405020304" pitchFamily="18" charset="0"/>
                          <a:cs typeface="Times New Roman" panose="02020603050405020304" pitchFamily="18" charset="0"/>
                        </a:rPr>
                        <a:t>(Central Metal Ion)</a:t>
                      </a:r>
                      <a:r>
                        <a:rPr lang="en-US" sz="1200" dirty="0">
                          <a:solidFill>
                            <a:srgbClr val="FF0066"/>
                          </a:solidFill>
                          <a:effectLst/>
                          <a:latin typeface="Times New Roman" panose="02020603050405020304" pitchFamily="18" charset="0"/>
                          <a:cs typeface="Times New Roman" panose="02020603050405020304" pitchFamily="18" charset="0"/>
                        </a:rPr>
                        <a:t> = [(Z – n) + 2CN]</a:t>
                      </a:r>
                    </a:p>
                    <a:p>
                      <a:pPr marL="0" marR="0">
                        <a:lnSpc>
                          <a:spcPct val="150000"/>
                        </a:lnSpc>
                        <a:spcBef>
                          <a:spcPts val="0"/>
                        </a:spcBef>
                        <a:spcAft>
                          <a:spcPts val="0"/>
                        </a:spcAft>
                        <a:tabLst>
                          <a:tab pos="594360" algn="l"/>
                        </a:tabLst>
                      </a:pPr>
                      <a:r>
                        <a:rPr lang="en-US" sz="1200" dirty="0">
                          <a:solidFill>
                            <a:srgbClr val="003300"/>
                          </a:solidFill>
                          <a:effectLst/>
                          <a:latin typeface="Times New Roman" panose="02020603050405020304" pitchFamily="18" charset="0"/>
                          <a:cs typeface="Times New Roman" panose="02020603050405020304" pitchFamily="18" charset="0"/>
                        </a:rPr>
                        <a:t> </a:t>
                      </a:r>
                      <a:r>
                        <a:rPr lang="en-US" sz="1200" dirty="0">
                          <a:solidFill>
                            <a:srgbClr val="7030A0"/>
                          </a:solidFill>
                          <a:effectLst/>
                          <a:latin typeface="Times New Roman" panose="02020603050405020304" pitchFamily="18" charset="0"/>
                          <a:cs typeface="Times New Roman" panose="02020603050405020304" pitchFamily="18" charset="0"/>
                        </a:rPr>
                        <a:t>= [(24-0) + (2x6)]= 24+12=36</a:t>
                      </a:r>
                    </a:p>
                    <a:p>
                      <a:pPr marL="0" marR="0">
                        <a:lnSpc>
                          <a:spcPct val="150000"/>
                        </a:lnSpc>
                        <a:spcBef>
                          <a:spcPts val="0"/>
                        </a:spcBef>
                        <a:spcAft>
                          <a:spcPts val="0"/>
                        </a:spcAft>
                        <a:tabLst>
                          <a:tab pos="594360" algn="l"/>
                        </a:tabLst>
                      </a:pPr>
                      <a:r>
                        <a:rPr lang="en-US" sz="1200" dirty="0">
                          <a:solidFill>
                            <a:srgbClr val="003300"/>
                          </a:solidFill>
                          <a:effectLst/>
                          <a:latin typeface="Times New Roman" panose="02020603050405020304" pitchFamily="18" charset="0"/>
                          <a:cs typeface="Times New Roman" panose="02020603050405020304" pitchFamily="18" charset="0"/>
                        </a:rPr>
                        <a:t>The atomic number of next inert gas is 36 (krypton). The EAN for Cr</a:t>
                      </a:r>
                      <a:r>
                        <a:rPr lang="en-US" sz="1200" baseline="30000" dirty="0">
                          <a:solidFill>
                            <a:srgbClr val="003300"/>
                          </a:solidFill>
                          <a:effectLst/>
                          <a:latin typeface="Times New Roman" panose="02020603050405020304" pitchFamily="18" charset="0"/>
                          <a:cs typeface="Times New Roman" panose="02020603050405020304" pitchFamily="18" charset="0"/>
                        </a:rPr>
                        <a:t>3+ </a:t>
                      </a:r>
                      <a:r>
                        <a:rPr lang="en-US" sz="1200" dirty="0">
                          <a:solidFill>
                            <a:srgbClr val="003300"/>
                          </a:solidFill>
                          <a:effectLst/>
                          <a:latin typeface="Times New Roman" panose="02020603050405020304" pitchFamily="18" charset="0"/>
                          <a:cs typeface="Times New Roman" panose="02020603050405020304" pitchFamily="18" charset="0"/>
                        </a:rPr>
                        <a:t>ion is 36 </a:t>
                      </a:r>
                      <a:r>
                        <a:rPr lang="en-US" sz="1200" dirty="0">
                          <a:solidFill>
                            <a:srgbClr val="FF0066"/>
                          </a:solidFill>
                          <a:effectLst/>
                          <a:latin typeface="Times New Roman" panose="02020603050405020304" pitchFamily="18" charset="0"/>
                          <a:cs typeface="Times New Roman" panose="02020603050405020304" pitchFamily="18" charset="0"/>
                        </a:rPr>
                        <a:t>which is equal to 36 (krypton). Therefore complex ion obeys EAN rule</a:t>
                      </a:r>
                      <a:endParaRPr lang="en-US" sz="1200" dirty="0">
                        <a:solidFill>
                          <a:srgbClr val="FF0066"/>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3477" marR="43477" marT="0" marB="0">
                    <a:gradFill>
                      <a:gsLst>
                        <a:gs pos="0">
                          <a:srgbClr val="FFFF00"/>
                        </a:gs>
                        <a:gs pos="0">
                          <a:schemeClr val="accent2">
                            <a:lumMod val="60000"/>
                            <a:lumOff val="40000"/>
                          </a:schemeClr>
                        </a:gs>
                      </a:gsLst>
                      <a:lin ang="2700000" scaled="1"/>
                    </a:gradFill>
                  </a:tcPr>
                </a:tc>
                <a:extLst>
                  <a:ext uri="{0D108BD9-81ED-4DB2-BD59-A6C34878D82A}">
                    <a16:rowId xmlns:a16="http://schemas.microsoft.com/office/drawing/2014/main" val="1129046830"/>
                  </a:ext>
                </a:extLst>
              </a:tr>
              <a:tr h="967065">
                <a:tc>
                  <a:txBody>
                    <a:bodyPr/>
                    <a:lstStyle/>
                    <a:p>
                      <a:pPr marL="0" marR="0">
                        <a:lnSpc>
                          <a:spcPct val="150000"/>
                        </a:lnSpc>
                        <a:spcBef>
                          <a:spcPts val="0"/>
                        </a:spcBef>
                        <a:spcAft>
                          <a:spcPts val="0"/>
                        </a:spcAft>
                        <a:tabLst>
                          <a:tab pos="594360" algn="l"/>
                        </a:tabLst>
                      </a:pPr>
                      <a:r>
                        <a:rPr lang="en-US" sz="1200" dirty="0">
                          <a:solidFill>
                            <a:srgbClr val="003300"/>
                          </a:solidFill>
                          <a:effectLst/>
                          <a:latin typeface="Times New Roman" panose="02020603050405020304" pitchFamily="18" charset="0"/>
                          <a:cs typeface="Times New Roman" panose="02020603050405020304" pitchFamily="18" charset="0"/>
                        </a:rPr>
                        <a:t>c) [Cu(CN)</a:t>
                      </a:r>
                      <a:r>
                        <a:rPr lang="en-US" sz="1200" baseline="-25000" dirty="0">
                          <a:solidFill>
                            <a:srgbClr val="003300"/>
                          </a:solidFill>
                          <a:effectLst/>
                          <a:latin typeface="Times New Roman" panose="02020603050405020304" pitchFamily="18" charset="0"/>
                          <a:cs typeface="Times New Roman" panose="02020603050405020304" pitchFamily="18" charset="0"/>
                        </a:rPr>
                        <a:t>4</a:t>
                      </a:r>
                      <a:r>
                        <a:rPr lang="en-US" sz="1200" dirty="0">
                          <a:solidFill>
                            <a:srgbClr val="003300"/>
                          </a:solidFill>
                          <a:effectLst/>
                          <a:latin typeface="Times New Roman" panose="02020603050405020304" pitchFamily="18" charset="0"/>
                          <a:cs typeface="Times New Roman" panose="02020603050405020304" pitchFamily="18" charset="0"/>
                        </a:rPr>
                        <a:t>]</a:t>
                      </a:r>
                      <a:r>
                        <a:rPr lang="en-US" sz="1200" baseline="30000" dirty="0">
                          <a:solidFill>
                            <a:srgbClr val="003300"/>
                          </a:solidFill>
                          <a:effectLst/>
                          <a:latin typeface="Times New Roman" panose="02020603050405020304" pitchFamily="18" charset="0"/>
                          <a:cs typeface="Times New Roman" panose="02020603050405020304" pitchFamily="18" charset="0"/>
                        </a:rPr>
                        <a:t>3-</a:t>
                      </a:r>
                      <a:endParaRPr lang="en-US" sz="1200" dirty="0">
                        <a:solidFill>
                          <a:srgbClr val="003300"/>
                        </a:solidFill>
                        <a:effectLst/>
                        <a:latin typeface="Times New Roman" panose="02020603050405020304" pitchFamily="18" charset="0"/>
                        <a:cs typeface="Times New Roman" panose="02020603050405020304" pitchFamily="18" charset="0"/>
                      </a:endParaRPr>
                    </a:p>
                    <a:p>
                      <a:pPr marL="0" marR="0">
                        <a:lnSpc>
                          <a:spcPct val="150000"/>
                        </a:lnSpc>
                        <a:spcBef>
                          <a:spcPts val="0"/>
                        </a:spcBef>
                        <a:spcAft>
                          <a:spcPts val="0"/>
                        </a:spcAft>
                        <a:tabLst>
                          <a:tab pos="594360" algn="l"/>
                        </a:tabLst>
                      </a:pPr>
                      <a:r>
                        <a:rPr lang="en-US" sz="1200" dirty="0">
                          <a:solidFill>
                            <a:srgbClr val="002060"/>
                          </a:solidFill>
                          <a:effectLst/>
                          <a:latin typeface="Times New Roman" panose="02020603050405020304" pitchFamily="18" charset="0"/>
                          <a:cs typeface="Times New Roman" panose="02020603050405020304" pitchFamily="18" charset="0"/>
                        </a:rPr>
                        <a:t>Given- At. No. of Cu (Z) = 29, For Cu</a:t>
                      </a:r>
                      <a:r>
                        <a:rPr lang="en-US" sz="1200" baseline="30000" dirty="0">
                          <a:solidFill>
                            <a:srgbClr val="002060"/>
                          </a:solidFill>
                          <a:effectLst/>
                          <a:latin typeface="Times New Roman" panose="02020603050405020304" pitchFamily="18" charset="0"/>
                          <a:cs typeface="Times New Roman" panose="02020603050405020304" pitchFamily="18" charset="0"/>
                        </a:rPr>
                        <a:t>+ </a:t>
                      </a:r>
                      <a:r>
                        <a:rPr lang="en-US" sz="1200" dirty="0">
                          <a:solidFill>
                            <a:srgbClr val="002060"/>
                          </a:solidFill>
                          <a:effectLst/>
                          <a:latin typeface="Times New Roman" panose="02020603050405020304" pitchFamily="18" charset="0"/>
                          <a:cs typeface="Times New Roman" panose="02020603050405020304" pitchFamily="18" charset="0"/>
                        </a:rPr>
                        <a:t>ion, n = 1 </a:t>
                      </a:r>
                    </a:p>
                    <a:p>
                      <a:pPr marL="0" marR="0">
                        <a:lnSpc>
                          <a:spcPct val="150000"/>
                        </a:lnSpc>
                        <a:spcBef>
                          <a:spcPts val="0"/>
                        </a:spcBef>
                        <a:spcAft>
                          <a:spcPts val="0"/>
                        </a:spcAft>
                        <a:tabLst>
                          <a:tab pos="594360" algn="l"/>
                        </a:tabLst>
                      </a:pPr>
                      <a:r>
                        <a:rPr lang="en-US" sz="1200" dirty="0">
                          <a:solidFill>
                            <a:srgbClr val="FF0066"/>
                          </a:solidFill>
                          <a:effectLst/>
                          <a:latin typeface="Times New Roman" panose="02020603050405020304" pitchFamily="18" charset="0"/>
                          <a:cs typeface="Times New Roman" panose="02020603050405020304" pitchFamily="18" charset="0"/>
                        </a:rPr>
                        <a:t>EAN</a:t>
                      </a:r>
                      <a:r>
                        <a:rPr lang="en-US" sz="1200" baseline="-25000" dirty="0">
                          <a:solidFill>
                            <a:srgbClr val="FF0066"/>
                          </a:solidFill>
                          <a:effectLst/>
                          <a:latin typeface="Times New Roman" panose="02020603050405020304" pitchFamily="18" charset="0"/>
                          <a:cs typeface="Times New Roman" panose="02020603050405020304" pitchFamily="18" charset="0"/>
                        </a:rPr>
                        <a:t>(Central Metal Ion)</a:t>
                      </a:r>
                      <a:r>
                        <a:rPr lang="en-US" sz="1200" dirty="0">
                          <a:solidFill>
                            <a:srgbClr val="FF0066"/>
                          </a:solidFill>
                          <a:effectLst/>
                          <a:latin typeface="Times New Roman" panose="02020603050405020304" pitchFamily="18" charset="0"/>
                          <a:cs typeface="Times New Roman" panose="02020603050405020304" pitchFamily="18" charset="0"/>
                        </a:rPr>
                        <a:t> = [(Z – n) + 2CN]</a:t>
                      </a:r>
                    </a:p>
                    <a:p>
                      <a:pPr marL="0" marR="0">
                        <a:lnSpc>
                          <a:spcPct val="150000"/>
                        </a:lnSpc>
                        <a:spcBef>
                          <a:spcPts val="0"/>
                        </a:spcBef>
                        <a:spcAft>
                          <a:spcPts val="0"/>
                        </a:spcAft>
                        <a:tabLst>
                          <a:tab pos="594360" algn="l"/>
                        </a:tabLst>
                      </a:pPr>
                      <a:r>
                        <a:rPr lang="en-US" sz="1200" dirty="0">
                          <a:solidFill>
                            <a:srgbClr val="003300"/>
                          </a:solidFill>
                          <a:effectLst/>
                          <a:latin typeface="Times New Roman" panose="02020603050405020304" pitchFamily="18" charset="0"/>
                          <a:cs typeface="Times New Roman" panose="02020603050405020304" pitchFamily="18" charset="0"/>
                        </a:rPr>
                        <a:t> </a:t>
                      </a:r>
                      <a:r>
                        <a:rPr lang="en-US" sz="1200" dirty="0">
                          <a:solidFill>
                            <a:srgbClr val="7030A0"/>
                          </a:solidFill>
                          <a:effectLst/>
                          <a:latin typeface="Times New Roman" panose="02020603050405020304" pitchFamily="18" charset="0"/>
                          <a:cs typeface="Times New Roman" panose="02020603050405020304" pitchFamily="18" charset="0"/>
                        </a:rPr>
                        <a:t>= [(29-1) + (2x4)]= 28+8=36</a:t>
                      </a:r>
                    </a:p>
                    <a:p>
                      <a:pPr marL="0" marR="0">
                        <a:lnSpc>
                          <a:spcPct val="150000"/>
                        </a:lnSpc>
                        <a:spcBef>
                          <a:spcPts val="0"/>
                        </a:spcBef>
                        <a:spcAft>
                          <a:spcPts val="0"/>
                        </a:spcAft>
                        <a:tabLst>
                          <a:tab pos="594360" algn="l"/>
                        </a:tabLst>
                      </a:pPr>
                      <a:r>
                        <a:rPr lang="en-US" sz="1200" dirty="0">
                          <a:solidFill>
                            <a:srgbClr val="003300"/>
                          </a:solidFill>
                          <a:effectLst/>
                          <a:latin typeface="Times New Roman" panose="02020603050405020304" pitchFamily="18" charset="0"/>
                          <a:cs typeface="Times New Roman" panose="02020603050405020304" pitchFamily="18" charset="0"/>
                        </a:rPr>
                        <a:t>The atomic number of next inert gas is 36 (krypton). The EAN for Cu</a:t>
                      </a:r>
                      <a:r>
                        <a:rPr lang="en-US" sz="1200" baseline="30000" dirty="0">
                          <a:solidFill>
                            <a:srgbClr val="003300"/>
                          </a:solidFill>
                          <a:effectLst/>
                          <a:latin typeface="Times New Roman" panose="02020603050405020304" pitchFamily="18" charset="0"/>
                          <a:cs typeface="Times New Roman" panose="02020603050405020304" pitchFamily="18" charset="0"/>
                        </a:rPr>
                        <a:t>+ </a:t>
                      </a:r>
                      <a:r>
                        <a:rPr lang="en-US" sz="1200" dirty="0">
                          <a:solidFill>
                            <a:srgbClr val="003300"/>
                          </a:solidFill>
                          <a:effectLst/>
                          <a:latin typeface="Times New Roman" panose="02020603050405020304" pitchFamily="18" charset="0"/>
                          <a:cs typeface="Times New Roman" panose="02020603050405020304" pitchFamily="18" charset="0"/>
                        </a:rPr>
                        <a:t>ion is 36 </a:t>
                      </a:r>
                      <a:r>
                        <a:rPr lang="en-US" sz="1200" dirty="0">
                          <a:solidFill>
                            <a:srgbClr val="FF0066"/>
                          </a:solidFill>
                          <a:effectLst/>
                          <a:latin typeface="Times New Roman" panose="02020603050405020304" pitchFamily="18" charset="0"/>
                          <a:cs typeface="Times New Roman" panose="02020603050405020304" pitchFamily="18" charset="0"/>
                        </a:rPr>
                        <a:t>which is equal to 36 (krypton). Therefore complex ion obeys EAN rule</a:t>
                      </a:r>
                      <a:endParaRPr lang="en-US" sz="1200" dirty="0">
                        <a:solidFill>
                          <a:srgbClr val="FF0066"/>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3477" marR="43477" marT="0" marB="0">
                    <a:gradFill>
                      <a:gsLst>
                        <a:gs pos="0">
                          <a:srgbClr val="FFFF00"/>
                        </a:gs>
                        <a:gs pos="0">
                          <a:schemeClr val="accent2">
                            <a:lumMod val="60000"/>
                            <a:lumOff val="40000"/>
                          </a:schemeClr>
                        </a:gs>
                      </a:gsLst>
                      <a:lin ang="2700000" scaled="1"/>
                    </a:gradFill>
                  </a:tcPr>
                </a:tc>
                <a:tc>
                  <a:txBody>
                    <a:bodyPr/>
                    <a:lstStyle/>
                    <a:p>
                      <a:pPr marL="0" marR="0">
                        <a:lnSpc>
                          <a:spcPct val="150000"/>
                        </a:lnSpc>
                        <a:spcBef>
                          <a:spcPts val="0"/>
                        </a:spcBef>
                        <a:spcAft>
                          <a:spcPts val="0"/>
                        </a:spcAft>
                        <a:tabLst>
                          <a:tab pos="594360" algn="l"/>
                        </a:tabLst>
                      </a:pPr>
                      <a:r>
                        <a:rPr lang="en-US" sz="1200" b="1" dirty="0">
                          <a:solidFill>
                            <a:srgbClr val="003300"/>
                          </a:solidFill>
                          <a:effectLst/>
                          <a:latin typeface="Times New Roman" panose="02020603050405020304" pitchFamily="18" charset="0"/>
                          <a:cs typeface="Times New Roman" panose="02020603050405020304" pitchFamily="18" charset="0"/>
                        </a:rPr>
                        <a:t>d) [Cr(NH</a:t>
                      </a:r>
                      <a:r>
                        <a:rPr lang="en-US" sz="1200" b="1" baseline="-25000" dirty="0">
                          <a:solidFill>
                            <a:srgbClr val="003300"/>
                          </a:solidFill>
                          <a:effectLst/>
                          <a:latin typeface="Times New Roman" panose="02020603050405020304" pitchFamily="18" charset="0"/>
                          <a:cs typeface="Times New Roman" panose="02020603050405020304" pitchFamily="18" charset="0"/>
                        </a:rPr>
                        <a:t>3</a:t>
                      </a:r>
                      <a:r>
                        <a:rPr lang="en-US" sz="1200" b="1" dirty="0">
                          <a:solidFill>
                            <a:srgbClr val="003300"/>
                          </a:solidFill>
                          <a:effectLst/>
                          <a:latin typeface="Times New Roman" panose="02020603050405020304" pitchFamily="18" charset="0"/>
                          <a:cs typeface="Times New Roman" panose="02020603050405020304" pitchFamily="18" charset="0"/>
                        </a:rPr>
                        <a:t>)</a:t>
                      </a:r>
                      <a:r>
                        <a:rPr lang="en-US" sz="1200" b="1" baseline="-25000" dirty="0">
                          <a:solidFill>
                            <a:srgbClr val="003300"/>
                          </a:solidFill>
                          <a:effectLst/>
                          <a:latin typeface="Times New Roman" panose="02020603050405020304" pitchFamily="18" charset="0"/>
                          <a:cs typeface="Times New Roman" panose="02020603050405020304" pitchFamily="18" charset="0"/>
                        </a:rPr>
                        <a:t>6</a:t>
                      </a:r>
                      <a:r>
                        <a:rPr lang="en-US" sz="1200" b="1" dirty="0">
                          <a:solidFill>
                            <a:srgbClr val="003300"/>
                          </a:solidFill>
                          <a:effectLst/>
                          <a:latin typeface="Times New Roman" panose="02020603050405020304" pitchFamily="18" charset="0"/>
                          <a:cs typeface="Times New Roman" panose="02020603050405020304" pitchFamily="18" charset="0"/>
                        </a:rPr>
                        <a:t>]</a:t>
                      </a:r>
                      <a:r>
                        <a:rPr lang="en-US" sz="1200" b="1" baseline="30000" dirty="0">
                          <a:solidFill>
                            <a:srgbClr val="003300"/>
                          </a:solidFill>
                          <a:effectLst/>
                          <a:latin typeface="Times New Roman" panose="02020603050405020304" pitchFamily="18" charset="0"/>
                          <a:cs typeface="Times New Roman" panose="02020603050405020304" pitchFamily="18" charset="0"/>
                        </a:rPr>
                        <a:t>3+</a:t>
                      </a:r>
                      <a:endParaRPr lang="en-US" sz="1200" b="1" dirty="0">
                        <a:solidFill>
                          <a:srgbClr val="003300"/>
                        </a:solidFill>
                        <a:effectLst/>
                        <a:latin typeface="Times New Roman" panose="02020603050405020304" pitchFamily="18" charset="0"/>
                        <a:cs typeface="Times New Roman" panose="02020603050405020304" pitchFamily="18" charset="0"/>
                      </a:endParaRPr>
                    </a:p>
                    <a:p>
                      <a:pPr marL="0" marR="0">
                        <a:lnSpc>
                          <a:spcPct val="150000"/>
                        </a:lnSpc>
                        <a:spcBef>
                          <a:spcPts val="0"/>
                        </a:spcBef>
                        <a:spcAft>
                          <a:spcPts val="0"/>
                        </a:spcAft>
                        <a:tabLst>
                          <a:tab pos="594360" algn="l"/>
                        </a:tabLst>
                      </a:pPr>
                      <a:r>
                        <a:rPr lang="en-US" sz="1200" b="1" dirty="0">
                          <a:solidFill>
                            <a:srgbClr val="002060"/>
                          </a:solidFill>
                          <a:effectLst/>
                          <a:latin typeface="Times New Roman" panose="02020603050405020304" pitchFamily="18" charset="0"/>
                          <a:cs typeface="Times New Roman" panose="02020603050405020304" pitchFamily="18" charset="0"/>
                        </a:rPr>
                        <a:t>Given- At. No. of Cr (Z) = 24, For Cr</a:t>
                      </a:r>
                      <a:r>
                        <a:rPr lang="en-US" sz="1200" b="1" baseline="30000" dirty="0">
                          <a:solidFill>
                            <a:srgbClr val="002060"/>
                          </a:solidFill>
                          <a:effectLst/>
                          <a:latin typeface="Times New Roman" panose="02020603050405020304" pitchFamily="18" charset="0"/>
                          <a:cs typeface="Times New Roman" panose="02020603050405020304" pitchFamily="18" charset="0"/>
                        </a:rPr>
                        <a:t>3+ </a:t>
                      </a:r>
                      <a:r>
                        <a:rPr lang="en-US" sz="1200" b="1" dirty="0">
                          <a:solidFill>
                            <a:srgbClr val="002060"/>
                          </a:solidFill>
                          <a:effectLst/>
                          <a:latin typeface="Times New Roman" panose="02020603050405020304" pitchFamily="18" charset="0"/>
                          <a:cs typeface="Times New Roman" panose="02020603050405020304" pitchFamily="18" charset="0"/>
                        </a:rPr>
                        <a:t>ion, n = 3 </a:t>
                      </a:r>
                    </a:p>
                    <a:p>
                      <a:pPr marL="0" marR="0">
                        <a:lnSpc>
                          <a:spcPct val="150000"/>
                        </a:lnSpc>
                        <a:spcBef>
                          <a:spcPts val="0"/>
                        </a:spcBef>
                        <a:spcAft>
                          <a:spcPts val="0"/>
                        </a:spcAft>
                        <a:tabLst>
                          <a:tab pos="594360" algn="l"/>
                        </a:tabLst>
                      </a:pPr>
                      <a:r>
                        <a:rPr lang="en-US" sz="1200" b="1" dirty="0">
                          <a:solidFill>
                            <a:srgbClr val="FF0066"/>
                          </a:solidFill>
                          <a:effectLst/>
                          <a:latin typeface="Times New Roman" panose="02020603050405020304" pitchFamily="18" charset="0"/>
                          <a:cs typeface="Times New Roman" panose="02020603050405020304" pitchFamily="18" charset="0"/>
                        </a:rPr>
                        <a:t>EAN</a:t>
                      </a:r>
                      <a:r>
                        <a:rPr lang="en-US" sz="1200" b="1" baseline="-25000" dirty="0">
                          <a:solidFill>
                            <a:srgbClr val="FF0066"/>
                          </a:solidFill>
                          <a:effectLst/>
                          <a:latin typeface="Times New Roman" panose="02020603050405020304" pitchFamily="18" charset="0"/>
                          <a:cs typeface="Times New Roman" panose="02020603050405020304" pitchFamily="18" charset="0"/>
                        </a:rPr>
                        <a:t>(Central Metal Ion)</a:t>
                      </a:r>
                      <a:r>
                        <a:rPr lang="en-US" sz="1200" b="1" dirty="0">
                          <a:solidFill>
                            <a:srgbClr val="FF0066"/>
                          </a:solidFill>
                          <a:effectLst/>
                          <a:latin typeface="Times New Roman" panose="02020603050405020304" pitchFamily="18" charset="0"/>
                          <a:cs typeface="Times New Roman" panose="02020603050405020304" pitchFamily="18" charset="0"/>
                        </a:rPr>
                        <a:t> = [(Z – n) + 2CN]</a:t>
                      </a:r>
                    </a:p>
                    <a:p>
                      <a:pPr marL="0" marR="0">
                        <a:lnSpc>
                          <a:spcPct val="150000"/>
                        </a:lnSpc>
                        <a:spcBef>
                          <a:spcPts val="0"/>
                        </a:spcBef>
                        <a:spcAft>
                          <a:spcPts val="0"/>
                        </a:spcAft>
                        <a:tabLst>
                          <a:tab pos="594360" algn="l"/>
                        </a:tabLst>
                      </a:pPr>
                      <a:r>
                        <a:rPr lang="en-US" sz="1200" b="1" dirty="0">
                          <a:solidFill>
                            <a:srgbClr val="003300"/>
                          </a:solidFill>
                          <a:effectLst/>
                          <a:latin typeface="Times New Roman" panose="02020603050405020304" pitchFamily="18" charset="0"/>
                          <a:cs typeface="Times New Roman" panose="02020603050405020304" pitchFamily="18" charset="0"/>
                        </a:rPr>
                        <a:t> </a:t>
                      </a:r>
                      <a:r>
                        <a:rPr lang="en-US" sz="1200" b="1" dirty="0">
                          <a:solidFill>
                            <a:srgbClr val="7030A0"/>
                          </a:solidFill>
                          <a:effectLst/>
                          <a:latin typeface="Times New Roman" panose="02020603050405020304" pitchFamily="18" charset="0"/>
                          <a:cs typeface="Times New Roman" panose="02020603050405020304" pitchFamily="18" charset="0"/>
                        </a:rPr>
                        <a:t>= [(24-3) + (2x6)]= 21+12=33</a:t>
                      </a:r>
                    </a:p>
                    <a:p>
                      <a:pPr marL="0" marR="0">
                        <a:lnSpc>
                          <a:spcPct val="150000"/>
                        </a:lnSpc>
                        <a:spcBef>
                          <a:spcPts val="0"/>
                        </a:spcBef>
                        <a:spcAft>
                          <a:spcPts val="0"/>
                        </a:spcAft>
                        <a:tabLst>
                          <a:tab pos="594360" algn="l"/>
                        </a:tabLst>
                      </a:pPr>
                      <a:r>
                        <a:rPr lang="en-US" sz="1200" b="1" dirty="0">
                          <a:solidFill>
                            <a:srgbClr val="003300"/>
                          </a:solidFill>
                          <a:effectLst/>
                          <a:latin typeface="Times New Roman" panose="02020603050405020304" pitchFamily="18" charset="0"/>
                          <a:cs typeface="Times New Roman" panose="02020603050405020304" pitchFamily="18" charset="0"/>
                        </a:rPr>
                        <a:t>The atomic number of next inert gas is 36 (krypton). The EAN for Cr</a:t>
                      </a:r>
                      <a:r>
                        <a:rPr lang="en-US" sz="1200" b="1" baseline="30000" dirty="0">
                          <a:solidFill>
                            <a:srgbClr val="003300"/>
                          </a:solidFill>
                          <a:effectLst/>
                          <a:latin typeface="Times New Roman" panose="02020603050405020304" pitchFamily="18" charset="0"/>
                          <a:cs typeface="Times New Roman" panose="02020603050405020304" pitchFamily="18" charset="0"/>
                        </a:rPr>
                        <a:t>3+ </a:t>
                      </a:r>
                      <a:r>
                        <a:rPr lang="en-US" sz="1200" b="1" dirty="0">
                          <a:solidFill>
                            <a:srgbClr val="003300"/>
                          </a:solidFill>
                          <a:effectLst/>
                          <a:latin typeface="Times New Roman" panose="02020603050405020304" pitchFamily="18" charset="0"/>
                          <a:cs typeface="Times New Roman" panose="02020603050405020304" pitchFamily="18" charset="0"/>
                        </a:rPr>
                        <a:t>ion is 33 </a:t>
                      </a:r>
                      <a:r>
                        <a:rPr lang="en-US" sz="1200" b="1" dirty="0">
                          <a:solidFill>
                            <a:srgbClr val="FF0066"/>
                          </a:solidFill>
                          <a:effectLst/>
                          <a:latin typeface="Times New Roman" panose="02020603050405020304" pitchFamily="18" charset="0"/>
                          <a:cs typeface="Times New Roman" panose="02020603050405020304" pitchFamily="18" charset="0"/>
                        </a:rPr>
                        <a:t>which is not equal to 36 (krypton). Therefore complex ion not obeyed EAN rule</a:t>
                      </a:r>
                      <a:endParaRPr lang="en-US" sz="1200" b="1" dirty="0">
                        <a:solidFill>
                          <a:srgbClr val="FF0066"/>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3477" marR="43477" marT="0" marB="0">
                    <a:gradFill>
                      <a:gsLst>
                        <a:gs pos="0">
                          <a:srgbClr val="FFFF00"/>
                        </a:gs>
                        <a:gs pos="0">
                          <a:schemeClr val="accent2">
                            <a:lumMod val="60000"/>
                            <a:lumOff val="40000"/>
                          </a:schemeClr>
                        </a:gs>
                      </a:gsLst>
                      <a:lin ang="2700000" scaled="1"/>
                    </a:gradFill>
                  </a:tcPr>
                </a:tc>
                <a:extLst>
                  <a:ext uri="{0D108BD9-81ED-4DB2-BD59-A6C34878D82A}">
                    <a16:rowId xmlns:a16="http://schemas.microsoft.com/office/drawing/2014/main" val="1789779586"/>
                  </a:ext>
                </a:extLst>
              </a:tr>
              <a:tr h="965214">
                <a:tc>
                  <a:txBody>
                    <a:bodyPr/>
                    <a:lstStyle/>
                    <a:p>
                      <a:pPr marL="0" marR="0">
                        <a:lnSpc>
                          <a:spcPct val="150000"/>
                        </a:lnSpc>
                        <a:spcBef>
                          <a:spcPts val="0"/>
                        </a:spcBef>
                        <a:spcAft>
                          <a:spcPts val="0"/>
                        </a:spcAft>
                        <a:tabLst>
                          <a:tab pos="594360" algn="l"/>
                        </a:tabLst>
                      </a:pPr>
                      <a:r>
                        <a:rPr lang="en-US" sz="1200" dirty="0">
                          <a:solidFill>
                            <a:srgbClr val="003300"/>
                          </a:solidFill>
                          <a:effectLst/>
                          <a:latin typeface="Times New Roman" panose="02020603050405020304" pitchFamily="18" charset="0"/>
                          <a:cs typeface="Times New Roman" panose="02020603050405020304" pitchFamily="18" charset="0"/>
                        </a:rPr>
                        <a:t>e) [Fe(CN)</a:t>
                      </a:r>
                      <a:r>
                        <a:rPr lang="en-US" sz="1200" baseline="-25000" dirty="0">
                          <a:solidFill>
                            <a:srgbClr val="003300"/>
                          </a:solidFill>
                          <a:effectLst/>
                          <a:latin typeface="Times New Roman" panose="02020603050405020304" pitchFamily="18" charset="0"/>
                          <a:cs typeface="Times New Roman" panose="02020603050405020304" pitchFamily="18" charset="0"/>
                        </a:rPr>
                        <a:t>6</a:t>
                      </a:r>
                      <a:r>
                        <a:rPr lang="en-US" sz="1200" dirty="0">
                          <a:solidFill>
                            <a:srgbClr val="003300"/>
                          </a:solidFill>
                          <a:effectLst/>
                          <a:latin typeface="Times New Roman" panose="02020603050405020304" pitchFamily="18" charset="0"/>
                          <a:cs typeface="Times New Roman" panose="02020603050405020304" pitchFamily="18" charset="0"/>
                        </a:rPr>
                        <a:t>]</a:t>
                      </a:r>
                      <a:r>
                        <a:rPr lang="en-US" sz="1200" baseline="30000" dirty="0">
                          <a:solidFill>
                            <a:srgbClr val="003300"/>
                          </a:solidFill>
                          <a:effectLst/>
                          <a:latin typeface="Times New Roman" panose="02020603050405020304" pitchFamily="18" charset="0"/>
                          <a:cs typeface="Times New Roman" panose="02020603050405020304" pitchFamily="18" charset="0"/>
                        </a:rPr>
                        <a:t>3-</a:t>
                      </a:r>
                      <a:endParaRPr lang="en-US" sz="1200" dirty="0">
                        <a:solidFill>
                          <a:srgbClr val="003300"/>
                        </a:solidFill>
                        <a:effectLst/>
                        <a:latin typeface="Times New Roman" panose="02020603050405020304" pitchFamily="18" charset="0"/>
                        <a:cs typeface="Times New Roman" panose="02020603050405020304" pitchFamily="18" charset="0"/>
                      </a:endParaRPr>
                    </a:p>
                    <a:p>
                      <a:pPr marL="0" marR="0">
                        <a:lnSpc>
                          <a:spcPct val="150000"/>
                        </a:lnSpc>
                        <a:spcBef>
                          <a:spcPts val="0"/>
                        </a:spcBef>
                        <a:spcAft>
                          <a:spcPts val="0"/>
                        </a:spcAft>
                        <a:tabLst>
                          <a:tab pos="594360" algn="l"/>
                        </a:tabLst>
                      </a:pPr>
                      <a:r>
                        <a:rPr lang="en-US" sz="1200" dirty="0">
                          <a:solidFill>
                            <a:srgbClr val="002060"/>
                          </a:solidFill>
                          <a:effectLst/>
                          <a:latin typeface="Times New Roman" panose="02020603050405020304" pitchFamily="18" charset="0"/>
                          <a:cs typeface="Times New Roman" panose="02020603050405020304" pitchFamily="18" charset="0"/>
                        </a:rPr>
                        <a:t>Given- At. No. of Fe (Z) = 26, For Fe</a:t>
                      </a:r>
                      <a:r>
                        <a:rPr lang="en-US" sz="1200" baseline="30000" dirty="0">
                          <a:solidFill>
                            <a:srgbClr val="002060"/>
                          </a:solidFill>
                          <a:effectLst/>
                          <a:latin typeface="Times New Roman" panose="02020603050405020304" pitchFamily="18" charset="0"/>
                          <a:cs typeface="Times New Roman" panose="02020603050405020304" pitchFamily="18" charset="0"/>
                        </a:rPr>
                        <a:t>3+</a:t>
                      </a:r>
                      <a:r>
                        <a:rPr lang="en-US" sz="1200" dirty="0">
                          <a:solidFill>
                            <a:srgbClr val="002060"/>
                          </a:solidFill>
                          <a:effectLst/>
                          <a:latin typeface="Times New Roman" panose="02020603050405020304" pitchFamily="18" charset="0"/>
                          <a:cs typeface="Times New Roman" panose="02020603050405020304" pitchFamily="18" charset="0"/>
                        </a:rPr>
                        <a:t>ion, n = 3 </a:t>
                      </a:r>
                    </a:p>
                    <a:p>
                      <a:pPr marL="0" marR="0">
                        <a:lnSpc>
                          <a:spcPct val="150000"/>
                        </a:lnSpc>
                        <a:spcBef>
                          <a:spcPts val="0"/>
                        </a:spcBef>
                        <a:spcAft>
                          <a:spcPts val="0"/>
                        </a:spcAft>
                        <a:tabLst>
                          <a:tab pos="594360" algn="l"/>
                        </a:tabLst>
                      </a:pPr>
                      <a:r>
                        <a:rPr lang="en-US" sz="1200" dirty="0">
                          <a:solidFill>
                            <a:srgbClr val="002060"/>
                          </a:solidFill>
                          <a:effectLst/>
                          <a:latin typeface="Times New Roman" panose="02020603050405020304" pitchFamily="18" charset="0"/>
                          <a:cs typeface="Times New Roman" panose="02020603050405020304" pitchFamily="18" charset="0"/>
                        </a:rPr>
                        <a:t>EAN</a:t>
                      </a:r>
                      <a:r>
                        <a:rPr lang="en-US" sz="1200" baseline="-25000" dirty="0">
                          <a:solidFill>
                            <a:srgbClr val="002060"/>
                          </a:solidFill>
                          <a:effectLst/>
                          <a:latin typeface="Times New Roman" panose="02020603050405020304" pitchFamily="18" charset="0"/>
                          <a:cs typeface="Times New Roman" panose="02020603050405020304" pitchFamily="18" charset="0"/>
                        </a:rPr>
                        <a:t>(Central Metal Ion)</a:t>
                      </a:r>
                      <a:r>
                        <a:rPr lang="en-US" sz="1200" dirty="0">
                          <a:solidFill>
                            <a:srgbClr val="002060"/>
                          </a:solidFill>
                          <a:effectLst/>
                          <a:latin typeface="Times New Roman" panose="02020603050405020304" pitchFamily="18" charset="0"/>
                          <a:cs typeface="Times New Roman" panose="02020603050405020304" pitchFamily="18" charset="0"/>
                        </a:rPr>
                        <a:t> = [(Z – n) + 2CN]</a:t>
                      </a:r>
                    </a:p>
                    <a:p>
                      <a:pPr marL="0" marR="0">
                        <a:lnSpc>
                          <a:spcPct val="150000"/>
                        </a:lnSpc>
                        <a:spcBef>
                          <a:spcPts val="0"/>
                        </a:spcBef>
                        <a:spcAft>
                          <a:spcPts val="0"/>
                        </a:spcAft>
                        <a:tabLst>
                          <a:tab pos="594360" algn="l"/>
                        </a:tabLst>
                      </a:pPr>
                      <a:r>
                        <a:rPr lang="en-US" sz="1200" dirty="0">
                          <a:solidFill>
                            <a:srgbClr val="7030A0"/>
                          </a:solidFill>
                          <a:effectLst/>
                          <a:latin typeface="Times New Roman" panose="02020603050405020304" pitchFamily="18" charset="0"/>
                          <a:cs typeface="Times New Roman" panose="02020603050405020304" pitchFamily="18" charset="0"/>
                        </a:rPr>
                        <a:t>= [(26-3) + (2x6)]= 23+12=35</a:t>
                      </a:r>
                    </a:p>
                    <a:p>
                      <a:pPr marL="0" marR="0">
                        <a:lnSpc>
                          <a:spcPct val="150000"/>
                        </a:lnSpc>
                        <a:spcBef>
                          <a:spcPts val="0"/>
                        </a:spcBef>
                        <a:spcAft>
                          <a:spcPts val="0"/>
                        </a:spcAft>
                        <a:tabLst>
                          <a:tab pos="594360" algn="l"/>
                        </a:tabLst>
                      </a:pPr>
                      <a:r>
                        <a:rPr lang="en-US" sz="1200" dirty="0">
                          <a:solidFill>
                            <a:srgbClr val="003300"/>
                          </a:solidFill>
                          <a:effectLst/>
                          <a:latin typeface="Times New Roman" panose="02020603050405020304" pitchFamily="18" charset="0"/>
                          <a:cs typeface="Times New Roman" panose="02020603050405020304" pitchFamily="18" charset="0"/>
                        </a:rPr>
                        <a:t>The atomic number of next inert gas is 36 (krypton). The EAN for Fe</a:t>
                      </a:r>
                      <a:r>
                        <a:rPr lang="en-US" sz="1200" baseline="30000" dirty="0">
                          <a:solidFill>
                            <a:srgbClr val="003300"/>
                          </a:solidFill>
                          <a:effectLst/>
                          <a:latin typeface="Times New Roman" panose="02020603050405020304" pitchFamily="18" charset="0"/>
                          <a:cs typeface="Times New Roman" panose="02020603050405020304" pitchFamily="18" charset="0"/>
                        </a:rPr>
                        <a:t>3+ </a:t>
                      </a:r>
                      <a:r>
                        <a:rPr lang="en-US" sz="1200" dirty="0">
                          <a:solidFill>
                            <a:srgbClr val="003300"/>
                          </a:solidFill>
                          <a:effectLst/>
                          <a:latin typeface="Times New Roman" panose="02020603050405020304" pitchFamily="18" charset="0"/>
                          <a:cs typeface="Times New Roman" panose="02020603050405020304" pitchFamily="18" charset="0"/>
                        </a:rPr>
                        <a:t>ion is 35 which is not equal to 36 (krypton). </a:t>
                      </a:r>
                      <a:r>
                        <a:rPr lang="en-US" sz="1200" dirty="0">
                          <a:solidFill>
                            <a:srgbClr val="FF0066"/>
                          </a:solidFill>
                          <a:effectLst/>
                          <a:latin typeface="Times New Roman" panose="02020603050405020304" pitchFamily="18" charset="0"/>
                          <a:cs typeface="Times New Roman" panose="02020603050405020304" pitchFamily="18" charset="0"/>
                        </a:rPr>
                        <a:t>Therefore complex ion not obeyed EAN rule</a:t>
                      </a:r>
                      <a:endParaRPr lang="en-US" sz="1200" dirty="0">
                        <a:solidFill>
                          <a:srgbClr val="FF0066"/>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3477" marR="43477" marT="0" marB="0">
                    <a:gradFill>
                      <a:gsLst>
                        <a:gs pos="0">
                          <a:srgbClr val="FFFF00"/>
                        </a:gs>
                        <a:gs pos="0">
                          <a:schemeClr val="accent2">
                            <a:lumMod val="60000"/>
                            <a:lumOff val="40000"/>
                          </a:schemeClr>
                        </a:gs>
                      </a:gsLst>
                      <a:lin ang="2700000" scaled="1"/>
                    </a:gradFill>
                  </a:tcPr>
                </a:tc>
                <a:tc>
                  <a:txBody>
                    <a:bodyPr/>
                    <a:lstStyle/>
                    <a:p>
                      <a:pPr marL="0" marR="0">
                        <a:lnSpc>
                          <a:spcPct val="150000"/>
                        </a:lnSpc>
                        <a:spcBef>
                          <a:spcPts val="0"/>
                        </a:spcBef>
                        <a:spcAft>
                          <a:spcPts val="0"/>
                        </a:spcAft>
                        <a:tabLst>
                          <a:tab pos="594360" algn="l"/>
                        </a:tabLst>
                      </a:pPr>
                      <a:r>
                        <a:rPr lang="en-US" sz="1200" dirty="0">
                          <a:solidFill>
                            <a:srgbClr val="003300"/>
                          </a:solidFill>
                          <a:effectLst/>
                          <a:latin typeface="Times New Roman" panose="02020603050405020304" pitchFamily="18" charset="0"/>
                          <a:cs typeface="Times New Roman" panose="02020603050405020304" pitchFamily="18" charset="0"/>
                        </a:rPr>
                        <a:t>e) [Fe(CN)</a:t>
                      </a:r>
                      <a:r>
                        <a:rPr lang="en-US" sz="1200" baseline="-25000" dirty="0">
                          <a:solidFill>
                            <a:srgbClr val="003300"/>
                          </a:solidFill>
                          <a:effectLst/>
                          <a:latin typeface="Times New Roman" panose="02020603050405020304" pitchFamily="18" charset="0"/>
                          <a:cs typeface="Times New Roman" panose="02020603050405020304" pitchFamily="18" charset="0"/>
                        </a:rPr>
                        <a:t>6</a:t>
                      </a:r>
                      <a:r>
                        <a:rPr lang="en-US" sz="1200" dirty="0">
                          <a:solidFill>
                            <a:srgbClr val="003300"/>
                          </a:solidFill>
                          <a:effectLst/>
                          <a:latin typeface="Times New Roman" panose="02020603050405020304" pitchFamily="18" charset="0"/>
                          <a:cs typeface="Times New Roman" panose="02020603050405020304" pitchFamily="18" charset="0"/>
                        </a:rPr>
                        <a:t>]</a:t>
                      </a:r>
                      <a:r>
                        <a:rPr lang="en-US" sz="1200" baseline="30000" dirty="0">
                          <a:solidFill>
                            <a:srgbClr val="003300"/>
                          </a:solidFill>
                          <a:effectLst/>
                          <a:latin typeface="Times New Roman" panose="02020603050405020304" pitchFamily="18" charset="0"/>
                          <a:cs typeface="Times New Roman" panose="02020603050405020304" pitchFamily="18" charset="0"/>
                        </a:rPr>
                        <a:t>4-</a:t>
                      </a:r>
                      <a:endParaRPr lang="en-US" sz="1200" dirty="0">
                        <a:solidFill>
                          <a:srgbClr val="003300"/>
                        </a:solidFill>
                        <a:effectLst/>
                        <a:latin typeface="Times New Roman" panose="02020603050405020304" pitchFamily="18" charset="0"/>
                        <a:cs typeface="Times New Roman" panose="02020603050405020304" pitchFamily="18" charset="0"/>
                      </a:endParaRPr>
                    </a:p>
                    <a:p>
                      <a:pPr marL="0" marR="0">
                        <a:lnSpc>
                          <a:spcPct val="150000"/>
                        </a:lnSpc>
                        <a:spcBef>
                          <a:spcPts val="0"/>
                        </a:spcBef>
                        <a:spcAft>
                          <a:spcPts val="0"/>
                        </a:spcAft>
                        <a:tabLst>
                          <a:tab pos="594360" algn="l"/>
                        </a:tabLst>
                      </a:pPr>
                      <a:r>
                        <a:rPr lang="en-US" sz="1200" dirty="0">
                          <a:solidFill>
                            <a:srgbClr val="002060"/>
                          </a:solidFill>
                          <a:effectLst/>
                          <a:latin typeface="Times New Roman" panose="02020603050405020304" pitchFamily="18" charset="0"/>
                          <a:cs typeface="Times New Roman" panose="02020603050405020304" pitchFamily="18" charset="0"/>
                        </a:rPr>
                        <a:t>Given- At. No. of Fe (Z) = 26, For Fe</a:t>
                      </a:r>
                      <a:r>
                        <a:rPr lang="en-US" sz="1200" baseline="30000" dirty="0">
                          <a:solidFill>
                            <a:srgbClr val="002060"/>
                          </a:solidFill>
                          <a:effectLst/>
                          <a:latin typeface="Times New Roman" panose="02020603050405020304" pitchFamily="18" charset="0"/>
                          <a:cs typeface="Times New Roman" panose="02020603050405020304" pitchFamily="18" charset="0"/>
                        </a:rPr>
                        <a:t>2+</a:t>
                      </a:r>
                      <a:r>
                        <a:rPr lang="en-US" sz="1200" dirty="0">
                          <a:solidFill>
                            <a:srgbClr val="002060"/>
                          </a:solidFill>
                          <a:effectLst/>
                          <a:latin typeface="Times New Roman" panose="02020603050405020304" pitchFamily="18" charset="0"/>
                          <a:cs typeface="Times New Roman" panose="02020603050405020304" pitchFamily="18" charset="0"/>
                        </a:rPr>
                        <a:t>ion, n = 2</a:t>
                      </a:r>
                    </a:p>
                    <a:p>
                      <a:pPr marL="0" marR="0">
                        <a:lnSpc>
                          <a:spcPct val="150000"/>
                        </a:lnSpc>
                        <a:spcBef>
                          <a:spcPts val="0"/>
                        </a:spcBef>
                        <a:spcAft>
                          <a:spcPts val="0"/>
                        </a:spcAft>
                        <a:tabLst>
                          <a:tab pos="594360" algn="l"/>
                        </a:tabLst>
                      </a:pPr>
                      <a:r>
                        <a:rPr lang="en-US" sz="1200" dirty="0">
                          <a:solidFill>
                            <a:srgbClr val="002060"/>
                          </a:solidFill>
                          <a:effectLst/>
                          <a:latin typeface="Times New Roman" panose="02020603050405020304" pitchFamily="18" charset="0"/>
                          <a:cs typeface="Times New Roman" panose="02020603050405020304" pitchFamily="18" charset="0"/>
                        </a:rPr>
                        <a:t> EAN</a:t>
                      </a:r>
                      <a:r>
                        <a:rPr lang="en-US" sz="1200" baseline="-25000" dirty="0">
                          <a:solidFill>
                            <a:srgbClr val="002060"/>
                          </a:solidFill>
                          <a:effectLst/>
                          <a:latin typeface="Times New Roman" panose="02020603050405020304" pitchFamily="18" charset="0"/>
                          <a:cs typeface="Times New Roman" panose="02020603050405020304" pitchFamily="18" charset="0"/>
                        </a:rPr>
                        <a:t>(Central Metal Ion)</a:t>
                      </a:r>
                      <a:r>
                        <a:rPr lang="en-US" sz="1200" dirty="0">
                          <a:solidFill>
                            <a:srgbClr val="002060"/>
                          </a:solidFill>
                          <a:effectLst/>
                          <a:latin typeface="Times New Roman" panose="02020603050405020304" pitchFamily="18" charset="0"/>
                          <a:cs typeface="Times New Roman" panose="02020603050405020304" pitchFamily="18" charset="0"/>
                        </a:rPr>
                        <a:t> = [(Z – n) + 2CN]</a:t>
                      </a:r>
                    </a:p>
                    <a:p>
                      <a:pPr marL="0" marR="0">
                        <a:lnSpc>
                          <a:spcPct val="150000"/>
                        </a:lnSpc>
                        <a:spcBef>
                          <a:spcPts val="0"/>
                        </a:spcBef>
                        <a:spcAft>
                          <a:spcPts val="0"/>
                        </a:spcAft>
                        <a:tabLst>
                          <a:tab pos="594360" algn="l"/>
                        </a:tabLst>
                      </a:pPr>
                      <a:r>
                        <a:rPr lang="en-US" sz="1200" dirty="0">
                          <a:solidFill>
                            <a:srgbClr val="7030A0"/>
                          </a:solidFill>
                          <a:effectLst/>
                          <a:latin typeface="Times New Roman" panose="02020603050405020304" pitchFamily="18" charset="0"/>
                          <a:cs typeface="Times New Roman" panose="02020603050405020304" pitchFamily="18" charset="0"/>
                        </a:rPr>
                        <a:t>= [(26-2) + (2x6)]= 24+12=36</a:t>
                      </a:r>
                    </a:p>
                    <a:p>
                      <a:pPr marL="0" marR="0">
                        <a:lnSpc>
                          <a:spcPct val="150000"/>
                        </a:lnSpc>
                        <a:spcBef>
                          <a:spcPts val="0"/>
                        </a:spcBef>
                        <a:spcAft>
                          <a:spcPts val="0"/>
                        </a:spcAft>
                        <a:tabLst>
                          <a:tab pos="594360" algn="l"/>
                        </a:tabLst>
                      </a:pPr>
                      <a:r>
                        <a:rPr lang="en-US" sz="1200" dirty="0">
                          <a:solidFill>
                            <a:srgbClr val="003300"/>
                          </a:solidFill>
                          <a:effectLst/>
                          <a:latin typeface="Times New Roman" panose="02020603050405020304" pitchFamily="18" charset="0"/>
                          <a:cs typeface="Times New Roman" panose="02020603050405020304" pitchFamily="18" charset="0"/>
                        </a:rPr>
                        <a:t>The atomic number of next inert gas is 36 (krypton). The EAN for Fe</a:t>
                      </a:r>
                      <a:r>
                        <a:rPr lang="en-US" sz="1200" baseline="30000" dirty="0">
                          <a:solidFill>
                            <a:srgbClr val="003300"/>
                          </a:solidFill>
                          <a:effectLst/>
                          <a:latin typeface="Times New Roman" panose="02020603050405020304" pitchFamily="18" charset="0"/>
                          <a:cs typeface="Times New Roman" panose="02020603050405020304" pitchFamily="18" charset="0"/>
                        </a:rPr>
                        <a:t>2+ </a:t>
                      </a:r>
                      <a:r>
                        <a:rPr lang="en-US" sz="1200" dirty="0">
                          <a:solidFill>
                            <a:srgbClr val="003300"/>
                          </a:solidFill>
                          <a:effectLst/>
                          <a:latin typeface="Times New Roman" panose="02020603050405020304" pitchFamily="18" charset="0"/>
                          <a:cs typeface="Times New Roman" panose="02020603050405020304" pitchFamily="18" charset="0"/>
                        </a:rPr>
                        <a:t>ion is 36 which is equal to 36 (krypton). </a:t>
                      </a:r>
                      <a:r>
                        <a:rPr lang="en-US" sz="1200" dirty="0">
                          <a:solidFill>
                            <a:srgbClr val="FF0066"/>
                          </a:solidFill>
                          <a:effectLst/>
                          <a:latin typeface="Times New Roman" panose="02020603050405020304" pitchFamily="18" charset="0"/>
                          <a:cs typeface="Times New Roman" panose="02020603050405020304" pitchFamily="18" charset="0"/>
                        </a:rPr>
                        <a:t>Therefore complex ion obeyed EAN rule</a:t>
                      </a:r>
                      <a:endParaRPr lang="en-US" sz="1200" dirty="0">
                        <a:solidFill>
                          <a:srgbClr val="FF0066"/>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3477" marR="43477" marT="0" marB="0">
                    <a:gradFill>
                      <a:gsLst>
                        <a:gs pos="0">
                          <a:srgbClr val="FFFF00"/>
                        </a:gs>
                        <a:gs pos="0">
                          <a:schemeClr val="accent2">
                            <a:lumMod val="60000"/>
                            <a:lumOff val="40000"/>
                          </a:schemeClr>
                        </a:gs>
                      </a:gsLst>
                      <a:lin ang="2700000" scaled="1"/>
                    </a:gradFill>
                  </a:tcPr>
                </a:tc>
                <a:extLst>
                  <a:ext uri="{0D108BD9-81ED-4DB2-BD59-A6C34878D82A}">
                    <a16:rowId xmlns:a16="http://schemas.microsoft.com/office/drawing/2014/main" val="2731242209"/>
                  </a:ext>
                </a:extLst>
              </a:tr>
            </a:tbl>
          </a:graphicData>
        </a:graphic>
      </p:graphicFrame>
      <p:graphicFrame>
        <p:nvGraphicFramePr>
          <p:cNvPr id="3" name="Table 2">
            <a:extLst>
              <a:ext uri="{FF2B5EF4-FFF2-40B4-BE49-F238E27FC236}">
                <a16:creationId xmlns:a16="http://schemas.microsoft.com/office/drawing/2014/main" id="{1270A2CF-ADD2-4174-A16A-44A31CE85823}"/>
              </a:ext>
            </a:extLst>
          </p:cNvPr>
          <p:cNvGraphicFramePr>
            <a:graphicFrameLocks noGrp="1"/>
          </p:cNvGraphicFramePr>
          <p:nvPr>
            <p:extLst>
              <p:ext uri="{D42A27DB-BD31-4B8C-83A1-F6EECF244321}">
                <p14:modId xmlns:p14="http://schemas.microsoft.com/office/powerpoint/2010/main" val="232490278"/>
              </p:ext>
            </p:extLst>
          </p:nvPr>
        </p:nvGraphicFramePr>
        <p:xfrm>
          <a:off x="121920" y="5274777"/>
          <a:ext cx="11971606" cy="1613027"/>
        </p:xfrm>
        <a:graphic>
          <a:graphicData uri="http://schemas.openxmlformats.org/drawingml/2006/table">
            <a:tbl>
              <a:tblPr firstRow="1" firstCol="1" bandRow="1">
                <a:tableStyleId>{5C22544A-7EE6-4342-B048-85BDC9FD1C3A}</a:tableStyleId>
              </a:tblPr>
              <a:tblGrid>
                <a:gridCol w="5995933">
                  <a:extLst>
                    <a:ext uri="{9D8B030D-6E8A-4147-A177-3AD203B41FA5}">
                      <a16:colId xmlns:a16="http://schemas.microsoft.com/office/drawing/2014/main" val="468998524"/>
                    </a:ext>
                  </a:extLst>
                </a:gridCol>
                <a:gridCol w="5975673">
                  <a:extLst>
                    <a:ext uri="{9D8B030D-6E8A-4147-A177-3AD203B41FA5}">
                      <a16:colId xmlns:a16="http://schemas.microsoft.com/office/drawing/2014/main" val="673180292"/>
                    </a:ext>
                  </a:extLst>
                </a:gridCol>
              </a:tblGrid>
              <a:tr h="965214">
                <a:tc>
                  <a:txBody>
                    <a:bodyPr/>
                    <a:lstStyle/>
                    <a:p>
                      <a:pPr marL="0" marR="0">
                        <a:lnSpc>
                          <a:spcPct val="150000"/>
                        </a:lnSpc>
                        <a:spcBef>
                          <a:spcPts val="0"/>
                        </a:spcBef>
                        <a:spcAft>
                          <a:spcPts val="0"/>
                        </a:spcAft>
                        <a:tabLst>
                          <a:tab pos="594360" algn="l"/>
                        </a:tabLst>
                      </a:pPr>
                      <a:r>
                        <a:rPr lang="en-US" sz="1200" dirty="0">
                          <a:solidFill>
                            <a:srgbClr val="003300"/>
                          </a:solidFill>
                          <a:effectLst/>
                          <a:latin typeface="Times New Roman" panose="02020603050405020304" pitchFamily="18" charset="0"/>
                          <a:cs typeface="Times New Roman" panose="02020603050405020304" pitchFamily="18" charset="0"/>
                        </a:rPr>
                        <a:t>e</a:t>
                      </a:r>
                      <a:r>
                        <a:rPr lang="en-US" sz="1200" b="1" dirty="0">
                          <a:solidFill>
                            <a:srgbClr val="003300"/>
                          </a:solidFill>
                          <a:effectLst/>
                          <a:latin typeface="Times New Roman" panose="02020603050405020304" pitchFamily="18" charset="0"/>
                          <a:cs typeface="Times New Roman" panose="02020603050405020304" pitchFamily="18" charset="0"/>
                        </a:rPr>
                        <a:t>) [Cu(NH</a:t>
                      </a:r>
                      <a:r>
                        <a:rPr lang="en-US" sz="1200" b="1" baseline="-25000" dirty="0">
                          <a:solidFill>
                            <a:srgbClr val="003300"/>
                          </a:solidFill>
                          <a:effectLst/>
                          <a:latin typeface="Times New Roman" panose="02020603050405020304" pitchFamily="18" charset="0"/>
                          <a:cs typeface="Times New Roman" panose="02020603050405020304" pitchFamily="18" charset="0"/>
                        </a:rPr>
                        <a:t>3</a:t>
                      </a:r>
                      <a:r>
                        <a:rPr lang="en-US" sz="1200" b="1" dirty="0">
                          <a:solidFill>
                            <a:srgbClr val="003300"/>
                          </a:solidFill>
                          <a:effectLst/>
                          <a:latin typeface="Times New Roman" panose="02020603050405020304" pitchFamily="18" charset="0"/>
                          <a:cs typeface="Times New Roman" panose="02020603050405020304" pitchFamily="18" charset="0"/>
                        </a:rPr>
                        <a:t>)</a:t>
                      </a:r>
                      <a:r>
                        <a:rPr lang="en-US" sz="1200" b="1" baseline="-25000" dirty="0">
                          <a:solidFill>
                            <a:srgbClr val="003300"/>
                          </a:solidFill>
                          <a:effectLst/>
                          <a:latin typeface="Times New Roman" panose="02020603050405020304" pitchFamily="18" charset="0"/>
                          <a:cs typeface="Times New Roman" panose="02020603050405020304" pitchFamily="18" charset="0"/>
                        </a:rPr>
                        <a:t>4</a:t>
                      </a:r>
                      <a:r>
                        <a:rPr lang="en-US" sz="1200" b="1" dirty="0">
                          <a:solidFill>
                            <a:srgbClr val="003300"/>
                          </a:solidFill>
                          <a:effectLst/>
                          <a:latin typeface="Times New Roman" panose="02020603050405020304" pitchFamily="18" charset="0"/>
                          <a:cs typeface="Times New Roman" panose="02020603050405020304" pitchFamily="18" charset="0"/>
                        </a:rPr>
                        <a:t>]</a:t>
                      </a:r>
                      <a:r>
                        <a:rPr lang="en-US" sz="1200" b="1" baseline="30000" dirty="0">
                          <a:solidFill>
                            <a:srgbClr val="003300"/>
                          </a:solidFill>
                          <a:effectLst/>
                          <a:latin typeface="Times New Roman" panose="02020603050405020304" pitchFamily="18" charset="0"/>
                          <a:cs typeface="Times New Roman" panose="02020603050405020304" pitchFamily="18" charset="0"/>
                        </a:rPr>
                        <a:t>2+</a:t>
                      </a:r>
                      <a:endParaRPr lang="en-US" sz="1200" b="1" dirty="0">
                        <a:solidFill>
                          <a:srgbClr val="003300"/>
                        </a:solidFill>
                        <a:effectLst/>
                        <a:latin typeface="Times New Roman" panose="02020603050405020304" pitchFamily="18" charset="0"/>
                        <a:cs typeface="Times New Roman" panose="02020603050405020304" pitchFamily="18" charset="0"/>
                      </a:endParaRPr>
                    </a:p>
                    <a:p>
                      <a:pPr marL="0" marR="0">
                        <a:lnSpc>
                          <a:spcPct val="150000"/>
                        </a:lnSpc>
                        <a:spcBef>
                          <a:spcPts val="0"/>
                        </a:spcBef>
                        <a:spcAft>
                          <a:spcPts val="0"/>
                        </a:spcAft>
                        <a:tabLst>
                          <a:tab pos="594360" algn="l"/>
                        </a:tabLst>
                      </a:pPr>
                      <a:r>
                        <a:rPr lang="en-US" sz="1200" b="1" dirty="0">
                          <a:solidFill>
                            <a:srgbClr val="002060"/>
                          </a:solidFill>
                          <a:effectLst/>
                          <a:latin typeface="Times New Roman" panose="02020603050405020304" pitchFamily="18" charset="0"/>
                          <a:cs typeface="Times New Roman" panose="02020603050405020304" pitchFamily="18" charset="0"/>
                        </a:rPr>
                        <a:t>Given- At. No. of Cu (Z) = 29, For Cu</a:t>
                      </a:r>
                      <a:r>
                        <a:rPr lang="en-US" sz="1200" b="1" baseline="30000" dirty="0">
                          <a:solidFill>
                            <a:srgbClr val="002060"/>
                          </a:solidFill>
                          <a:effectLst/>
                          <a:latin typeface="Times New Roman" panose="02020603050405020304" pitchFamily="18" charset="0"/>
                          <a:cs typeface="Times New Roman" panose="02020603050405020304" pitchFamily="18" charset="0"/>
                        </a:rPr>
                        <a:t>2+ </a:t>
                      </a:r>
                      <a:r>
                        <a:rPr lang="en-US" sz="1200" b="1" dirty="0">
                          <a:solidFill>
                            <a:srgbClr val="002060"/>
                          </a:solidFill>
                          <a:effectLst/>
                          <a:latin typeface="Times New Roman" panose="02020603050405020304" pitchFamily="18" charset="0"/>
                          <a:cs typeface="Times New Roman" panose="02020603050405020304" pitchFamily="18" charset="0"/>
                        </a:rPr>
                        <a:t>ion, n = 2 </a:t>
                      </a:r>
                    </a:p>
                    <a:p>
                      <a:pPr marL="0" marR="0">
                        <a:lnSpc>
                          <a:spcPct val="150000"/>
                        </a:lnSpc>
                        <a:spcBef>
                          <a:spcPts val="0"/>
                        </a:spcBef>
                        <a:spcAft>
                          <a:spcPts val="0"/>
                        </a:spcAft>
                        <a:tabLst>
                          <a:tab pos="594360" algn="l"/>
                        </a:tabLst>
                      </a:pPr>
                      <a:r>
                        <a:rPr lang="en-US" sz="1200" b="1" dirty="0">
                          <a:solidFill>
                            <a:srgbClr val="FF0066"/>
                          </a:solidFill>
                          <a:effectLst/>
                          <a:latin typeface="Times New Roman" panose="02020603050405020304" pitchFamily="18" charset="0"/>
                          <a:cs typeface="Times New Roman" panose="02020603050405020304" pitchFamily="18" charset="0"/>
                        </a:rPr>
                        <a:t>EAN</a:t>
                      </a:r>
                      <a:r>
                        <a:rPr lang="en-US" sz="1200" b="1" baseline="-25000" dirty="0">
                          <a:solidFill>
                            <a:srgbClr val="FF0066"/>
                          </a:solidFill>
                          <a:effectLst/>
                          <a:latin typeface="Times New Roman" panose="02020603050405020304" pitchFamily="18" charset="0"/>
                          <a:cs typeface="Times New Roman" panose="02020603050405020304" pitchFamily="18" charset="0"/>
                        </a:rPr>
                        <a:t>(Central Metal Ion)</a:t>
                      </a:r>
                      <a:r>
                        <a:rPr lang="en-US" sz="1200" b="1" dirty="0">
                          <a:solidFill>
                            <a:srgbClr val="FF0066"/>
                          </a:solidFill>
                          <a:effectLst/>
                          <a:latin typeface="Times New Roman" panose="02020603050405020304" pitchFamily="18" charset="0"/>
                          <a:cs typeface="Times New Roman" panose="02020603050405020304" pitchFamily="18" charset="0"/>
                        </a:rPr>
                        <a:t> = [(Z – n) + 2CN]</a:t>
                      </a:r>
                    </a:p>
                    <a:p>
                      <a:pPr marL="0" marR="0">
                        <a:lnSpc>
                          <a:spcPct val="150000"/>
                        </a:lnSpc>
                        <a:spcBef>
                          <a:spcPts val="0"/>
                        </a:spcBef>
                        <a:spcAft>
                          <a:spcPts val="0"/>
                        </a:spcAft>
                        <a:tabLst>
                          <a:tab pos="594360" algn="l"/>
                        </a:tabLst>
                      </a:pPr>
                      <a:r>
                        <a:rPr lang="en-US" sz="1200" b="1" dirty="0">
                          <a:solidFill>
                            <a:srgbClr val="003300"/>
                          </a:solidFill>
                          <a:effectLst/>
                          <a:latin typeface="Times New Roman" panose="02020603050405020304" pitchFamily="18" charset="0"/>
                          <a:cs typeface="Times New Roman" panose="02020603050405020304" pitchFamily="18" charset="0"/>
                        </a:rPr>
                        <a:t> </a:t>
                      </a:r>
                      <a:r>
                        <a:rPr lang="en-US" sz="1200" b="1" dirty="0">
                          <a:solidFill>
                            <a:srgbClr val="7030A0"/>
                          </a:solidFill>
                          <a:effectLst/>
                          <a:latin typeface="Times New Roman" panose="02020603050405020304" pitchFamily="18" charset="0"/>
                          <a:cs typeface="Times New Roman" panose="02020603050405020304" pitchFamily="18" charset="0"/>
                        </a:rPr>
                        <a:t>= [(29-2) + (2x4)]= 27+8=35</a:t>
                      </a:r>
                    </a:p>
                    <a:p>
                      <a:pPr marL="0" marR="0">
                        <a:lnSpc>
                          <a:spcPct val="150000"/>
                        </a:lnSpc>
                        <a:spcBef>
                          <a:spcPts val="0"/>
                        </a:spcBef>
                        <a:spcAft>
                          <a:spcPts val="0"/>
                        </a:spcAft>
                        <a:tabLst>
                          <a:tab pos="594360" algn="l"/>
                        </a:tabLst>
                      </a:pPr>
                      <a:r>
                        <a:rPr lang="en-US" sz="1200" b="1" dirty="0">
                          <a:solidFill>
                            <a:srgbClr val="003300"/>
                          </a:solidFill>
                          <a:effectLst/>
                          <a:latin typeface="Times New Roman" panose="02020603050405020304" pitchFamily="18" charset="0"/>
                          <a:cs typeface="Times New Roman" panose="02020603050405020304" pitchFamily="18" charset="0"/>
                        </a:rPr>
                        <a:t>The atomic number of next inert gas is 36 (Krypton). The EAN for </a:t>
                      </a:r>
                      <a:r>
                        <a:rPr lang="en-US" sz="1200" b="1" dirty="0">
                          <a:solidFill>
                            <a:srgbClr val="002060"/>
                          </a:solidFill>
                          <a:effectLst/>
                          <a:latin typeface="Times New Roman" panose="02020603050405020304" pitchFamily="18" charset="0"/>
                          <a:cs typeface="Times New Roman" panose="02020603050405020304" pitchFamily="18" charset="0"/>
                        </a:rPr>
                        <a:t>Cu</a:t>
                      </a:r>
                      <a:r>
                        <a:rPr lang="en-US" sz="1200" b="1" baseline="30000" dirty="0">
                          <a:solidFill>
                            <a:srgbClr val="002060"/>
                          </a:solidFill>
                          <a:effectLst/>
                          <a:latin typeface="Times New Roman" panose="02020603050405020304" pitchFamily="18" charset="0"/>
                          <a:cs typeface="Times New Roman" panose="02020603050405020304" pitchFamily="18" charset="0"/>
                        </a:rPr>
                        <a:t>2+ </a:t>
                      </a:r>
                      <a:r>
                        <a:rPr lang="en-US" sz="1200" b="1" baseline="30000" dirty="0">
                          <a:solidFill>
                            <a:srgbClr val="003300"/>
                          </a:solidFill>
                          <a:effectLst/>
                          <a:latin typeface="Times New Roman" panose="02020603050405020304" pitchFamily="18" charset="0"/>
                          <a:cs typeface="Times New Roman" panose="02020603050405020304" pitchFamily="18" charset="0"/>
                        </a:rPr>
                        <a:t> </a:t>
                      </a:r>
                      <a:r>
                        <a:rPr lang="en-US" sz="1200" b="1" dirty="0">
                          <a:solidFill>
                            <a:srgbClr val="003300"/>
                          </a:solidFill>
                          <a:effectLst/>
                          <a:latin typeface="Times New Roman" panose="02020603050405020304" pitchFamily="18" charset="0"/>
                          <a:cs typeface="Times New Roman" panose="02020603050405020304" pitchFamily="18" charset="0"/>
                        </a:rPr>
                        <a:t>ion is 35 which is not equal to is 36 (Krypton). </a:t>
                      </a:r>
                      <a:r>
                        <a:rPr lang="en-US" sz="1200" b="1" dirty="0">
                          <a:solidFill>
                            <a:srgbClr val="FF0066"/>
                          </a:solidFill>
                          <a:effectLst/>
                          <a:latin typeface="Times New Roman" panose="02020603050405020304" pitchFamily="18" charset="0"/>
                          <a:cs typeface="Times New Roman" panose="02020603050405020304" pitchFamily="18" charset="0"/>
                        </a:rPr>
                        <a:t>Therefore complex ion not obeyed EAN rule</a:t>
                      </a:r>
                      <a:endParaRPr lang="en-US" sz="1200" b="1" dirty="0">
                        <a:solidFill>
                          <a:srgbClr val="FF0066"/>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3477" marR="43477" marT="0" marB="0">
                    <a:gradFill>
                      <a:gsLst>
                        <a:gs pos="0">
                          <a:srgbClr val="FFFF00"/>
                        </a:gs>
                        <a:gs pos="0">
                          <a:schemeClr val="accent2">
                            <a:lumMod val="60000"/>
                            <a:lumOff val="40000"/>
                          </a:schemeClr>
                        </a:gs>
                      </a:gsLst>
                      <a:lin ang="2700000" scaled="1"/>
                    </a:gradFill>
                  </a:tcPr>
                </a:tc>
                <a:tc>
                  <a:txBody>
                    <a:bodyPr/>
                    <a:lstStyle/>
                    <a:p>
                      <a:pPr marL="0" marR="0">
                        <a:lnSpc>
                          <a:spcPct val="150000"/>
                        </a:lnSpc>
                        <a:spcBef>
                          <a:spcPts val="0"/>
                        </a:spcBef>
                        <a:spcAft>
                          <a:spcPts val="0"/>
                        </a:spcAft>
                        <a:tabLst>
                          <a:tab pos="594360" algn="l"/>
                        </a:tabLst>
                      </a:pPr>
                      <a:r>
                        <a:rPr lang="en-US" sz="1200" b="1" dirty="0">
                          <a:solidFill>
                            <a:srgbClr val="003300"/>
                          </a:solidFill>
                          <a:effectLst/>
                          <a:latin typeface="Times New Roman" panose="02020603050405020304" pitchFamily="18" charset="0"/>
                          <a:cs typeface="Times New Roman" panose="02020603050405020304" pitchFamily="18" charset="0"/>
                        </a:rPr>
                        <a:t>f) [Ag(NH</a:t>
                      </a:r>
                      <a:r>
                        <a:rPr lang="en-US" sz="1200" b="1" baseline="-25000" dirty="0">
                          <a:solidFill>
                            <a:srgbClr val="003300"/>
                          </a:solidFill>
                          <a:effectLst/>
                          <a:latin typeface="Times New Roman" panose="02020603050405020304" pitchFamily="18" charset="0"/>
                          <a:cs typeface="Times New Roman" panose="02020603050405020304" pitchFamily="18" charset="0"/>
                        </a:rPr>
                        <a:t>3</a:t>
                      </a:r>
                      <a:r>
                        <a:rPr lang="en-US" sz="1200" b="1" dirty="0">
                          <a:solidFill>
                            <a:srgbClr val="003300"/>
                          </a:solidFill>
                          <a:effectLst/>
                          <a:latin typeface="Times New Roman" panose="02020603050405020304" pitchFamily="18" charset="0"/>
                          <a:cs typeface="Times New Roman" panose="02020603050405020304" pitchFamily="18" charset="0"/>
                        </a:rPr>
                        <a:t>)</a:t>
                      </a:r>
                      <a:r>
                        <a:rPr lang="en-US" sz="1200" b="1" baseline="-25000" dirty="0">
                          <a:solidFill>
                            <a:srgbClr val="003300"/>
                          </a:solidFill>
                          <a:effectLst/>
                          <a:latin typeface="Times New Roman" panose="02020603050405020304" pitchFamily="18" charset="0"/>
                          <a:cs typeface="Times New Roman" panose="02020603050405020304" pitchFamily="18" charset="0"/>
                        </a:rPr>
                        <a:t>2</a:t>
                      </a:r>
                      <a:r>
                        <a:rPr lang="en-US" sz="1200" b="1" dirty="0">
                          <a:solidFill>
                            <a:srgbClr val="003300"/>
                          </a:solidFill>
                          <a:effectLst/>
                          <a:latin typeface="Times New Roman" panose="02020603050405020304" pitchFamily="18" charset="0"/>
                          <a:cs typeface="Times New Roman" panose="02020603050405020304" pitchFamily="18" charset="0"/>
                        </a:rPr>
                        <a:t>]</a:t>
                      </a:r>
                      <a:r>
                        <a:rPr lang="en-US" sz="1200" b="1" baseline="30000" dirty="0">
                          <a:solidFill>
                            <a:srgbClr val="003300"/>
                          </a:solidFill>
                          <a:effectLst/>
                          <a:latin typeface="Times New Roman" panose="02020603050405020304" pitchFamily="18" charset="0"/>
                          <a:cs typeface="Times New Roman" panose="02020603050405020304" pitchFamily="18" charset="0"/>
                        </a:rPr>
                        <a:t>+</a:t>
                      </a:r>
                      <a:endParaRPr lang="en-US" sz="1200" b="1" dirty="0">
                        <a:solidFill>
                          <a:srgbClr val="003300"/>
                        </a:solidFill>
                        <a:effectLst/>
                        <a:latin typeface="Times New Roman" panose="02020603050405020304" pitchFamily="18" charset="0"/>
                        <a:cs typeface="Times New Roman" panose="02020603050405020304" pitchFamily="18" charset="0"/>
                      </a:endParaRPr>
                    </a:p>
                    <a:p>
                      <a:pPr marL="0" marR="0">
                        <a:lnSpc>
                          <a:spcPct val="150000"/>
                        </a:lnSpc>
                        <a:spcBef>
                          <a:spcPts val="0"/>
                        </a:spcBef>
                        <a:spcAft>
                          <a:spcPts val="0"/>
                        </a:spcAft>
                        <a:tabLst>
                          <a:tab pos="594360" algn="l"/>
                        </a:tabLst>
                      </a:pPr>
                      <a:r>
                        <a:rPr lang="en-US" sz="1200" b="1" dirty="0">
                          <a:solidFill>
                            <a:srgbClr val="002060"/>
                          </a:solidFill>
                          <a:effectLst/>
                          <a:latin typeface="Times New Roman" panose="02020603050405020304" pitchFamily="18" charset="0"/>
                          <a:cs typeface="Times New Roman" panose="02020603050405020304" pitchFamily="18" charset="0"/>
                        </a:rPr>
                        <a:t>Given- At. No. of Ag (Z) = 47, For Ag</a:t>
                      </a:r>
                      <a:r>
                        <a:rPr lang="en-US" sz="1200" b="1" baseline="30000" dirty="0">
                          <a:solidFill>
                            <a:srgbClr val="002060"/>
                          </a:solidFill>
                          <a:effectLst/>
                          <a:latin typeface="Times New Roman" panose="02020603050405020304" pitchFamily="18" charset="0"/>
                          <a:cs typeface="Times New Roman" panose="02020603050405020304" pitchFamily="18" charset="0"/>
                        </a:rPr>
                        <a:t>+ </a:t>
                      </a:r>
                      <a:r>
                        <a:rPr lang="en-US" sz="1200" b="1" dirty="0">
                          <a:solidFill>
                            <a:srgbClr val="002060"/>
                          </a:solidFill>
                          <a:effectLst/>
                          <a:latin typeface="Times New Roman" panose="02020603050405020304" pitchFamily="18" charset="0"/>
                          <a:cs typeface="Times New Roman" panose="02020603050405020304" pitchFamily="18" charset="0"/>
                        </a:rPr>
                        <a:t>ion, n = 1 </a:t>
                      </a:r>
                    </a:p>
                    <a:p>
                      <a:pPr marL="0" marR="0">
                        <a:lnSpc>
                          <a:spcPct val="150000"/>
                        </a:lnSpc>
                        <a:spcBef>
                          <a:spcPts val="0"/>
                        </a:spcBef>
                        <a:spcAft>
                          <a:spcPts val="0"/>
                        </a:spcAft>
                        <a:tabLst>
                          <a:tab pos="594360" algn="l"/>
                        </a:tabLst>
                      </a:pPr>
                      <a:r>
                        <a:rPr lang="en-US" sz="1200" b="1" dirty="0">
                          <a:solidFill>
                            <a:srgbClr val="FF0066"/>
                          </a:solidFill>
                          <a:effectLst/>
                          <a:latin typeface="Times New Roman" panose="02020603050405020304" pitchFamily="18" charset="0"/>
                          <a:cs typeface="Times New Roman" panose="02020603050405020304" pitchFamily="18" charset="0"/>
                        </a:rPr>
                        <a:t>EAN</a:t>
                      </a:r>
                      <a:r>
                        <a:rPr lang="en-US" sz="1200" b="1" baseline="-25000" dirty="0">
                          <a:solidFill>
                            <a:srgbClr val="FF0066"/>
                          </a:solidFill>
                          <a:effectLst/>
                          <a:latin typeface="Times New Roman" panose="02020603050405020304" pitchFamily="18" charset="0"/>
                          <a:cs typeface="Times New Roman" panose="02020603050405020304" pitchFamily="18" charset="0"/>
                        </a:rPr>
                        <a:t>(Central Metal Ion)</a:t>
                      </a:r>
                      <a:r>
                        <a:rPr lang="en-US" sz="1200" b="1" dirty="0">
                          <a:solidFill>
                            <a:srgbClr val="FF0066"/>
                          </a:solidFill>
                          <a:effectLst/>
                          <a:latin typeface="Times New Roman" panose="02020603050405020304" pitchFamily="18" charset="0"/>
                          <a:cs typeface="Times New Roman" panose="02020603050405020304" pitchFamily="18" charset="0"/>
                        </a:rPr>
                        <a:t> = [(Z – n) + 2CN]</a:t>
                      </a:r>
                    </a:p>
                    <a:p>
                      <a:pPr marL="0" marR="0">
                        <a:lnSpc>
                          <a:spcPct val="150000"/>
                        </a:lnSpc>
                        <a:spcBef>
                          <a:spcPts val="0"/>
                        </a:spcBef>
                        <a:spcAft>
                          <a:spcPts val="0"/>
                        </a:spcAft>
                        <a:tabLst>
                          <a:tab pos="594360" algn="l"/>
                        </a:tabLst>
                      </a:pPr>
                      <a:r>
                        <a:rPr lang="en-US" sz="1200" b="1" dirty="0">
                          <a:solidFill>
                            <a:srgbClr val="003300"/>
                          </a:solidFill>
                          <a:effectLst/>
                          <a:latin typeface="Times New Roman" panose="02020603050405020304" pitchFamily="18" charset="0"/>
                          <a:cs typeface="Times New Roman" panose="02020603050405020304" pitchFamily="18" charset="0"/>
                        </a:rPr>
                        <a:t> </a:t>
                      </a:r>
                      <a:r>
                        <a:rPr lang="en-US" sz="1200" b="1" dirty="0">
                          <a:solidFill>
                            <a:srgbClr val="7030A0"/>
                          </a:solidFill>
                          <a:effectLst/>
                          <a:latin typeface="Times New Roman" panose="02020603050405020304" pitchFamily="18" charset="0"/>
                          <a:cs typeface="Times New Roman" panose="02020603050405020304" pitchFamily="18" charset="0"/>
                        </a:rPr>
                        <a:t>= [(47-1) + (2x2)]= 46+4=50</a:t>
                      </a:r>
                    </a:p>
                    <a:p>
                      <a:pPr marL="0" marR="0">
                        <a:lnSpc>
                          <a:spcPct val="150000"/>
                        </a:lnSpc>
                        <a:spcBef>
                          <a:spcPts val="0"/>
                        </a:spcBef>
                        <a:spcAft>
                          <a:spcPts val="0"/>
                        </a:spcAft>
                        <a:tabLst>
                          <a:tab pos="594360" algn="l"/>
                        </a:tabLst>
                      </a:pPr>
                      <a:r>
                        <a:rPr lang="en-US" sz="1200" b="1" dirty="0">
                          <a:solidFill>
                            <a:srgbClr val="003300"/>
                          </a:solidFill>
                          <a:effectLst/>
                          <a:latin typeface="Times New Roman" panose="02020603050405020304" pitchFamily="18" charset="0"/>
                          <a:cs typeface="Times New Roman" panose="02020603050405020304" pitchFamily="18" charset="0"/>
                        </a:rPr>
                        <a:t>The atomic number of next inert gas is 54 (Xenon). The EAN for Ag</a:t>
                      </a:r>
                      <a:r>
                        <a:rPr lang="en-US" sz="1200" b="1" baseline="30000" dirty="0">
                          <a:solidFill>
                            <a:srgbClr val="003300"/>
                          </a:solidFill>
                          <a:effectLst/>
                          <a:latin typeface="Times New Roman" panose="02020603050405020304" pitchFamily="18" charset="0"/>
                          <a:cs typeface="Times New Roman" panose="02020603050405020304" pitchFamily="18" charset="0"/>
                        </a:rPr>
                        <a:t>+ </a:t>
                      </a:r>
                      <a:r>
                        <a:rPr lang="en-US" sz="1200" b="1" dirty="0">
                          <a:solidFill>
                            <a:srgbClr val="003300"/>
                          </a:solidFill>
                          <a:effectLst/>
                          <a:latin typeface="Times New Roman" panose="02020603050405020304" pitchFamily="18" charset="0"/>
                          <a:cs typeface="Times New Roman" panose="02020603050405020304" pitchFamily="18" charset="0"/>
                        </a:rPr>
                        <a:t>ion is 50 which is not equal to 54 (Xenon). </a:t>
                      </a:r>
                      <a:r>
                        <a:rPr lang="en-US" sz="1200" b="1" dirty="0">
                          <a:solidFill>
                            <a:srgbClr val="FF0066"/>
                          </a:solidFill>
                          <a:effectLst/>
                          <a:latin typeface="Times New Roman" panose="02020603050405020304" pitchFamily="18" charset="0"/>
                          <a:cs typeface="Times New Roman" panose="02020603050405020304" pitchFamily="18" charset="0"/>
                        </a:rPr>
                        <a:t>Therefore complex ion not obeyed EAN rule</a:t>
                      </a:r>
                      <a:endParaRPr lang="en-US" sz="1200" b="1" dirty="0">
                        <a:solidFill>
                          <a:srgbClr val="FF0066"/>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3477" marR="43477" marT="0" marB="0">
                    <a:gradFill>
                      <a:gsLst>
                        <a:gs pos="0">
                          <a:srgbClr val="FFFF00"/>
                        </a:gs>
                        <a:gs pos="0">
                          <a:schemeClr val="accent2">
                            <a:lumMod val="60000"/>
                            <a:lumOff val="40000"/>
                          </a:schemeClr>
                        </a:gs>
                      </a:gsLst>
                      <a:lin ang="2700000" scaled="1"/>
                    </a:gradFill>
                  </a:tcPr>
                </a:tc>
                <a:extLst>
                  <a:ext uri="{0D108BD9-81ED-4DB2-BD59-A6C34878D82A}">
                    <a16:rowId xmlns:a16="http://schemas.microsoft.com/office/drawing/2014/main" val="4140688023"/>
                  </a:ext>
                </a:extLst>
              </a:tr>
            </a:tbl>
          </a:graphicData>
        </a:graphic>
      </p:graphicFrame>
    </p:spTree>
    <p:extLst>
      <p:ext uri="{BB962C8B-B14F-4D97-AF65-F5344CB8AC3E}">
        <p14:creationId xmlns:p14="http://schemas.microsoft.com/office/powerpoint/2010/main" val="30479009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3837A4B-9CB7-417B-BCFF-E0B586BA6FFA}"/>
              </a:ext>
            </a:extLst>
          </p:cNvPr>
          <p:cNvSpPr txBox="1"/>
          <p:nvPr/>
        </p:nvSpPr>
        <p:spPr>
          <a:xfrm>
            <a:off x="1511104" y="172922"/>
            <a:ext cx="9169791" cy="490199"/>
          </a:xfrm>
          <a:prstGeom prst="rect">
            <a:avLst/>
          </a:prstGeom>
          <a:noFill/>
        </p:spPr>
        <p:txBody>
          <a:bodyPr wrap="square">
            <a:spAutoFit/>
          </a:bodyPr>
          <a:lstStyle/>
          <a:p>
            <a:pPr marL="0" marR="0">
              <a:lnSpc>
                <a:spcPct val="115000"/>
              </a:lnSpc>
              <a:spcBef>
                <a:spcPts val="0"/>
              </a:spcBef>
              <a:spcAft>
                <a:spcPts val="600"/>
              </a:spcAft>
              <a:tabLst>
                <a:tab pos="594360" algn="l"/>
              </a:tabLst>
            </a:pPr>
            <a:r>
              <a:rPr lang="en-US" sz="2400" b="1" dirty="0">
                <a:solidFill>
                  <a:srgbClr val="800000"/>
                </a:solidFill>
                <a:effectLst/>
                <a:latin typeface="Times New Roman" panose="02020603050405020304" pitchFamily="18" charset="0"/>
                <a:ea typeface="Calibri" panose="020F0502020204030204" pitchFamily="34" charset="0"/>
                <a:cs typeface="Mangal" panose="02040503050203030202" pitchFamily="18" charset="0"/>
              </a:rPr>
              <a:t>Complexes which obeys EAN rule are given in the following table</a:t>
            </a:r>
            <a:endParaRPr lang="en-US" sz="2000" dirty="0">
              <a:solidFill>
                <a:srgbClr val="800000"/>
              </a:solidFill>
              <a:effectLst/>
              <a:latin typeface="Calibri" panose="020F0502020204030204" pitchFamily="34" charset="0"/>
              <a:ea typeface="Calibri" panose="020F0502020204030204" pitchFamily="34" charset="0"/>
              <a:cs typeface="Mangal" panose="02040503050203030202" pitchFamily="18" charset="0"/>
            </a:endParaRPr>
          </a:p>
        </p:txBody>
      </p:sp>
      <p:graphicFrame>
        <p:nvGraphicFramePr>
          <p:cNvPr id="5" name="Table 4">
            <a:extLst>
              <a:ext uri="{FF2B5EF4-FFF2-40B4-BE49-F238E27FC236}">
                <a16:creationId xmlns:a16="http://schemas.microsoft.com/office/drawing/2014/main" id="{EE00F86D-DF5A-43CB-BDD0-CBDAAB2483C0}"/>
              </a:ext>
            </a:extLst>
          </p:cNvPr>
          <p:cNvGraphicFramePr>
            <a:graphicFrameLocks noGrp="1"/>
          </p:cNvGraphicFramePr>
          <p:nvPr>
            <p:extLst>
              <p:ext uri="{D42A27DB-BD31-4B8C-83A1-F6EECF244321}">
                <p14:modId xmlns:p14="http://schemas.microsoft.com/office/powerpoint/2010/main" val="2606592433"/>
              </p:ext>
            </p:extLst>
          </p:nvPr>
        </p:nvGraphicFramePr>
        <p:xfrm>
          <a:off x="225083" y="663120"/>
          <a:ext cx="11732455" cy="6141399"/>
        </p:xfrm>
        <a:graphic>
          <a:graphicData uri="http://schemas.openxmlformats.org/drawingml/2006/table">
            <a:tbl>
              <a:tblPr firstRow="1" firstCol="1" bandRow="1">
                <a:tableStyleId>{5C22544A-7EE6-4342-B048-85BDC9FD1C3A}</a:tableStyleId>
              </a:tblPr>
              <a:tblGrid>
                <a:gridCol w="1676065">
                  <a:extLst>
                    <a:ext uri="{9D8B030D-6E8A-4147-A177-3AD203B41FA5}">
                      <a16:colId xmlns:a16="http://schemas.microsoft.com/office/drawing/2014/main" val="3870871161"/>
                    </a:ext>
                  </a:extLst>
                </a:gridCol>
                <a:gridCol w="1676065">
                  <a:extLst>
                    <a:ext uri="{9D8B030D-6E8A-4147-A177-3AD203B41FA5}">
                      <a16:colId xmlns:a16="http://schemas.microsoft.com/office/drawing/2014/main" val="3641427205"/>
                    </a:ext>
                  </a:extLst>
                </a:gridCol>
                <a:gridCol w="1676065">
                  <a:extLst>
                    <a:ext uri="{9D8B030D-6E8A-4147-A177-3AD203B41FA5}">
                      <a16:colId xmlns:a16="http://schemas.microsoft.com/office/drawing/2014/main" val="3630371468"/>
                    </a:ext>
                  </a:extLst>
                </a:gridCol>
                <a:gridCol w="1676065">
                  <a:extLst>
                    <a:ext uri="{9D8B030D-6E8A-4147-A177-3AD203B41FA5}">
                      <a16:colId xmlns:a16="http://schemas.microsoft.com/office/drawing/2014/main" val="2305645049"/>
                    </a:ext>
                  </a:extLst>
                </a:gridCol>
                <a:gridCol w="1676065">
                  <a:extLst>
                    <a:ext uri="{9D8B030D-6E8A-4147-A177-3AD203B41FA5}">
                      <a16:colId xmlns:a16="http://schemas.microsoft.com/office/drawing/2014/main" val="3776907386"/>
                    </a:ext>
                  </a:extLst>
                </a:gridCol>
                <a:gridCol w="1676065">
                  <a:extLst>
                    <a:ext uri="{9D8B030D-6E8A-4147-A177-3AD203B41FA5}">
                      <a16:colId xmlns:a16="http://schemas.microsoft.com/office/drawing/2014/main" val="1830551549"/>
                    </a:ext>
                  </a:extLst>
                </a:gridCol>
                <a:gridCol w="1676065">
                  <a:extLst>
                    <a:ext uri="{9D8B030D-6E8A-4147-A177-3AD203B41FA5}">
                      <a16:colId xmlns:a16="http://schemas.microsoft.com/office/drawing/2014/main" val="629916654"/>
                    </a:ext>
                  </a:extLst>
                </a:gridCol>
              </a:tblGrid>
              <a:tr h="1076529">
                <a:tc>
                  <a:txBody>
                    <a:bodyPr/>
                    <a:lstStyle/>
                    <a:p>
                      <a:pPr marL="0" marR="0" algn="ctr">
                        <a:lnSpc>
                          <a:spcPct val="115000"/>
                        </a:lnSpc>
                        <a:spcBef>
                          <a:spcPts val="0"/>
                        </a:spcBef>
                        <a:spcAft>
                          <a:spcPts val="0"/>
                        </a:spcAft>
                        <a:tabLst>
                          <a:tab pos="594360" algn="l"/>
                        </a:tabLst>
                      </a:pPr>
                      <a:r>
                        <a:rPr lang="en-US" sz="1400" dirty="0">
                          <a:solidFill>
                            <a:srgbClr val="003300"/>
                          </a:solidFill>
                          <a:effectLst/>
                          <a:latin typeface="Times New Roman" panose="02020603050405020304" pitchFamily="18" charset="0"/>
                          <a:cs typeface="Times New Roman" panose="02020603050405020304" pitchFamily="18" charset="0"/>
                        </a:rPr>
                        <a:t>Complex</a:t>
                      </a:r>
                      <a:endParaRPr lang="en-US" sz="1400" dirty="0">
                        <a:solidFill>
                          <a:srgbClr val="0033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tabLst>
                          <a:tab pos="594360" algn="l"/>
                        </a:tabLst>
                      </a:pPr>
                      <a:r>
                        <a:rPr lang="en-US" sz="1400" dirty="0">
                          <a:solidFill>
                            <a:srgbClr val="003300"/>
                          </a:solidFill>
                          <a:effectLst/>
                          <a:latin typeface="Times New Roman" panose="02020603050405020304" pitchFamily="18" charset="0"/>
                          <a:cs typeface="Times New Roman" panose="02020603050405020304" pitchFamily="18" charset="0"/>
                        </a:rPr>
                        <a:t>Central metal atom and its At. No. (Z)</a:t>
                      </a:r>
                      <a:endParaRPr lang="en-US" sz="1400" dirty="0">
                        <a:solidFill>
                          <a:srgbClr val="0033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tabLst>
                          <a:tab pos="594360" algn="l"/>
                        </a:tabLst>
                      </a:pPr>
                      <a:r>
                        <a:rPr lang="en-US" sz="1400" dirty="0">
                          <a:solidFill>
                            <a:srgbClr val="003300"/>
                          </a:solidFill>
                          <a:effectLst/>
                          <a:latin typeface="Times New Roman" panose="02020603050405020304" pitchFamily="18" charset="0"/>
                          <a:cs typeface="Times New Roman" panose="02020603050405020304" pitchFamily="18" charset="0"/>
                        </a:rPr>
                        <a:t>Central metal ion in complex</a:t>
                      </a:r>
                      <a:endParaRPr lang="en-US" sz="1400" dirty="0">
                        <a:solidFill>
                          <a:srgbClr val="0033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tabLst>
                          <a:tab pos="594360" algn="l"/>
                        </a:tabLst>
                      </a:pPr>
                      <a:r>
                        <a:rPr lang="en-US" sz="1400" dirty="0">
                          <a:solidFill>
                            <a:srgbClr val="003300"/>
                          </a:solidFill>
                          <a:effectLst/>
                          <a:latin typeface="Times New Roman" panose="02020603050405020304" pitchFamily="18" charset="0"/>
                          <a:cs typeface="Times New Roman" panose="02020603050405020304" pitchFamily="18" charset="0"/>
                        </a:rPr>
                        <a:t>Number Electron lost in the formation of metal ion (n)</a:t>
                      </a:r>
                      <a:endParaRPr lang="en-US" sz="1400" dirty="0">
                        <a:solidFill>
                          <a:srgbClr val="0033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tabLst>
                          <a:tab pos="594360" algn="l"/>
                        </a:tabLst>
                      </a:pPr>
                      <a:r>
                        <a:rPr lang="en-US" sz="1400" dirty="0">
                          <a:solidFill>
                            <a:srgbClr val="003300"/>
                          </a:solidFill>
                          <a:effectLst/>
                          <a:latin typeface="Times New Roman" panose="02020603050405020304" pitchFamily="18" charset="0"/>
                          <a:cs typeface="Times New Roman" panose="02020603050405020304" pitchFamily="18" charset="0"/>
                        </a:rPr>
                        <a:t>Co-ordination N of central metal ion (CN)</a:t>
                      </a:r>
                      <a:endParaRPr lang="en-US" sz="1400" dirty="0">
                        <a:solidFill>
                          <a:srgbClr val="0033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tabLst>
                          <a:tab pos="594360" algn="l"/>
                        </a:tabLst>
                      </a:pPr>
                      <a:r>
                        <a:rPr lang="en-US" sz="1400" dirty="0">
                          <a:solidFill>
                            <a:srgbClr val="003300"/>
                          </a:solidFill>
                          <a:effectLst/>
                          <a:latin typeface="Times New Roman" panose="02020603050405020304" pitchFamily="18" charset="0"/>
                          <a:cs typeface="Times New Roman" panose="02020603050405020304" pitchFamily="18" charset="0"/>
                        </a:rPr>
                        <a:t>Number electrons gained by metal ion from ligands (2xCN)</a:t>
                      </a:r>
                      <a:endParaRPr lang="en-US" sz="1400" dirty="0">
                        <a:solidFill>
                          <a:srgbClr val="0033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tabLst>
                          <a:tab pos="594360" algn="l"/>
                        </a:tabLst>
                      </a:pPr>
                      <a:r>
                        <a:rPr lang="en-US" sz="1400" dirty="0">
                          <a:solidFill>
                            <a:srgbClr val="003300"/>
                          </a:solidFill>
                          <a:effectLst/>
                          <a:latin typeface="Times New Roman" panose="02020603050405020304" pitchFamily="18" charset="0"/>
                          <a:cs typeface="Times New Roman" panose="02020603050405020304" pitchFamily="18" charset="0"/>
                        </a:rPr>
                        <a:t>EAN of central metal ion</a:t>
                      </a:r>
                      <a:endParaRPr lang="en-US" sz="1400" dirty="0">
                        <a:solidFill>
                          <a:srgbClr val="0033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824975213"/>
                  </a:ext>
                </a:extLst>
              </a:tr>
              <a:tr h="506487">
                <a:tc>
                  <a:txBody>
                    <a:bodyPr/>
                    <a:lstStyle/>
                    <a:p>
                      <a:pPr marL="0" marR="0">
                        <a:lnSpc>
                          <a:spcPct val="150000"/>
                        </a:lnSpc>
                        <a:spcBef>
                          <a:spcPts val="0"/>
                        </a:spcBef>
                        <a:spcAft>
                          <a:spcPts val="0"/>
                        </a:spcAft>
                        <a:tabLst>
                          <a:tab pos="594360" algn="l"/>
                        </a:tabLst>
                      </a:pPr>
                      <a:r>
                        <a:rPr lang="en-US" sz="1400" dirty="0">
                          <a:solidFill>
                            <a:srgbClr val="FF0066"/>
                          </a:solidFill>
                          <a:effectLst/>
                          <a:latin typeface="Times New Roman" panose="02020603050405020304" pitchFamily="18" charset="0"/>
                          <a:cs typeface="Times New Roman" panose="02020603050405020304" pitchFamily="18" charset="0"/>
                        </a:rPr>
                        <a:t>[Cu(NH</a:t>
                      </a:r>
                      <a:r>
                        <a:rPr lang="en-US" sz="1400" baseline="-25000" dirty="0">
                          <a:solidFill>
                            <a:srgbClr val="FF0066"/>
                          </a:solidFill>
                          <a:effectLst/>
                          <a:latin typeface="Times New Roman" panose="02020603050405020304" pitchFamily="18" charset="0"/>
                          <a:cs typeface="Times New Roman" panose="02020603050405020304" pitchFamily="18" charset="0"/>
                        </a:rPr>
                        <a:t>3</a:t>
                      </a:r>
                      <a:r>
                        <a:rPr lang="en-US" sz="1400" dirty="0">
                          <a:solidFill>
                            <a:srgbClr val="FF0066"/>
                          </a:solidFill>
                          <a:effectLst/>
                          <a:latin typeface="Times New Roman" panose="02020603050405020304" pitchFamily="18" charset="0"/>
                          <a:cs typeface="Times New Roman" panose="02020603050405020304" pitchFamily="18" charset="0"/>
                        </a:rPr>
                        <a:t>)</a:t>
                      </a:r>
                      <a:r>
                        <a:rPr lang="en-US" sz="1400" baseline="-25000" dirty="0">
                          <a:solidFill>
                            <a:srgbClr val="FF0066"/>
                          </a:solidFill>
                          <a:effectLst/>
                          <a:latin typeface="Times New Roman" panose="02020603050405020304" pitchFamily="18" charset="0"/>
                          <a:cs typeface="Times New Roman" panose="02020603050405020304" pitchFamily="18" charset="0"/>
                        </a:rPr>
                        <a:t>4</a:t>
                      </a:r>
                      <a:r>
                        <a:rPr lang="en-US" sz="1400" dirty="0">
                          <a:solidFill>
                            <a:srgbClr val="FF0066"/>
                          </a:solidFill>
                          <a:effectLst/>
                          <a:latin typeface="Times New Roman" panose="02020603050405020304" pitchFamily="18" charset="0"/>
                          <a:cs typeface="Times New Roman" panose="02020603050405020304" pitchFamily="18" charset="0"/>
                        </a:rPr>
                        <a:t>]</a:t>
                      </a:r>
                      <a:r>
                        <a:rPr lang="en-US" sz="1400" baseline="30000" dirty="0">
                          <a:solidFill>
                            <a:srgbClr val="FF0066"/>
                          </a:solidFill>
                          <a:effectLst/>
                          <a:latin typeface="Times New Roman" panose="02020603050405020304" pitchFamily="18" charset="0"/>
                          <a:cs typeface="Times New Roman" panose="02020603050405020304" pitchFamily="18" charset="0"/>
                        </a:rPr>
                        <a:t>+</a:t>
                      </a:r>
                      <a:endParaRPr lang="en-US" sz="1400" dirty="0">
                        <a:solidFill>
                          <a:srgbClr val="FF0066"/>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tabLst>
                          <a:tab pos="594360" algn="l"/>
                        </a:tabLst>
                      </a:pPr>
                      <a:r>
                        <a:rPr lang="en-US" sz="1400" b="1" dirty="0">
                          <a:solidFill>
                            <a:srgbClr val="002060"/>
                          </a:solidFill>
                          <a:effectLst/>
                          <a:latin typeface="Times New Roman" panose="02020603050405020304" pitchFamily="18" charset="0"/>
                          <a:cs typeface="Times New Roman" panose="02020603050405020304" pitchFamily="18" charset="0"/>
                        </a:rPr>
                        <a:t>Cu (29)</a:t>
                      </a:r>
                      <a:endParaRPr lang="en-US" sz="14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tabLst>
                          <a:tab pos="594360" algn="l"/>
                        </a:tabLst>
                      </a:pPr>
                      <a:r>
                        <a:rPr lang="en-US" sz="1400" b="1" dirty="0">
                          <a:solidFill>
                            <a:srgbClr val="002060"/>
                          </a:solidFill>
                          <a:effectLst/>
                          <a:latin typeface="Times New Roman" panose="02020603050405020304" pitchFamily="18" charset="0"/>
                          <a:cs typeface="Times New Roman" panose="02020603050405020304" pitchFamily="18" charset="0"/>
                        </a:rPr>
                        <a:t>Cu</a:t>
                      </a:r>
                      <a:r>
                        <a:rPr lang="en-US" sz="1400" b="1" baseline="30000" dirty="0">
                          <a:solidFill>
                            <a:srgbClr val="002060"/>
                          </a:solidFill>
                          <a:effectLst/>
                          <a:latin typeface="Times New Roman" panose="02020603050405020304" pitchFamily="18" charset="0"/>
                          <a:cs typeface="Times New Roman" panose="02020603050405020304" pitchFamily="18" charset="0"/>
                        </a:rPr>
                        <a:t>+</a:t>
                      </a:r>
                      <a:endParaRPr lang="en-US" sz="14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tabLst>
                          <a:tab pos="594360" algn="l"/>
                        </a:tabLst>
                      </a:pPr>
                      <a:r>
                        <a:rPr lang="en-US" sz="1400" b="1">
                          <a:solidFill>
                            <a:srgbClr val="002060"/>
                          </a:solidFill>
                          <a:effectLst/>
                          <a:latin typeface="Times New Roman" panose="02020603050405020304" pitchFamily="18" charset="0"/>
                          <a:cs typeface="Times New Roman" panose="02020603050405020304" pitchFamily="18" charset="0"/>
                        </a:rPr>
                        <a:t>1</a:t>
                      </a:r>
                      <a:endParaRPr lang="en-US" sz="1400" b="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tabLst>
                          <a:tab pos="594360" algn="l"/>
                        </a:tabLst>
                      </a:pPr>
                      <a:r>
                        <a:rPr lang="en-US" sz="1400" b="1">
                          <a:solidFill>
                            <a:srgbClr val="002060"/>
                          </a:solidFill>
                          <a:effectLst/>
                          <a:latin typeface="Times New Roman" panose="02020603050405020304" pitchFamily="18" charset="0"/>
                          <a:cs typeface="Times New Roman" panose="02020603050405020304" pitchFamily="18" charset="0"/>
                        </a:rPr>
                        <a:t>4</a:t>
                      </a:r>
                      <a:endParaRPr lang="en-US" sz="1400" b="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tabLst>
                          <a:tab pos="594360" algn="l"/>
                        </a:tabLst>
                      </a:pPr>
                      <a:r>
                        <a:rPr lang="en-US" sz="1400" b="1">
                          <a:solidFill>
                            <a:srgbClr val="002060"/>
                          </a:solidFill>
                          <a:effectLst/>
                          <a:latin typeface="Times New Roman" panose="02020603050405020304" pitchFamily="18" charset="0"/>
                          <a:cs typeface="Times New Roman" panose="02020603050405020304" pitchFamily="18" charset="0"/>
                        </a:rPr>
                        <a:t>8</a:t>
                      </a:r>
                      <a:endParaRPr lang="en-US" sz="1400" b="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tabLst>
                          <a:tab pos="594360" algn="l"/>
                        </a:tabLst>
                      </a:pPr>
                      <a:r>
                        <a:rPr lang="en-US" sz="1400" b="1">
                          <a:solidFill>
                            <a:srgbClr val="002060"/>
                          </a:solidFill>
                          <a:effectLst/>
                          <a:latin typeface="Times New Roman" panose="02020603050405020304" pitchFamily="18" charset="0"/>
                          <a:cs typeface="Times New Roman" panose="02020603050405020304" pitchFamily="18" charset="0"/>
                        </a:rPr>
                        <a:t>36</a:t>
                      </a:r>
                      <a:endParaRPr lang="en-US" sz="1400" b="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749420312"/>
                  </a:ext>
                </a:extLst>
              </a:tr>
              <a:tr h="506487">
                <a:tc>
                  <a:txBody>
                    <a:bodyPr/>
                    <a:lstStyle/>
                    <a:p>
                      <a:pPr marL="0" marR="0">
                        <a:lnSpc>
                          <a:spcPct val="150000"/>
                        </a:lnSpc>
                        <a:spcBef>
                          <a:spcPts val="0"/>
                        </a:spcBef>
                        <a:spcAft>
                          <a:spcPts val="0"/>
                        </a:spcAft>
                        <a:tabLst>
                          <a:tab pos="594360" algn="l"/>
                        </a:tabLst>
                      </a:pPr>
                      <a:r>
                        <a:rPr lang="en-US" sz="1400" dirty="0">
                          <a:solidFill>
                            <a:srgbClr val="FF0066"/>
                          </a:solidFill>
                          <a:effectLst/>
                          <a:latin typeface="Times New Roman" panose="02020603050405020304" pitchFamily="18" charset="0"/>
                          <a:cs typeface="Times New Roman" panose="02020603050405020304" pitchFamily="18" charset="0"/>
                        </a:rPr>
                        <a:t>[Cu(CN)</a:t>
                      </a:r>
                      <a:r>
                        <a:rPr lang="en-US" sz="1400" baseline="-25000" dirty="0">
                          <a:solidFill>
                            <a:srgbClr val="FF0066"/>
                          </a:solidFill>
                          <a:effectLst/>
                          <a:latin typeface="Times New Roman" panose="02020603050405020304" pitchFamily="18" charset="0"/>
                          <a:cs typeface="Times New Roman" panose="02020603050405020304" pitchFamily="18" charset="0"/>
                        </a:rPr>
                        <a:t>4</a:t>
                      </a:r>
                      <a:r>
                        <a:rPr lang="en-US" sz="1400" dirty="0">
                          <a:solidFill>
                            <a:srgbClr val="FF0066"/>
                          </a:solidFill>
                          <a:effectLst/>
                          <a:latin typeface="Times New Roman" panose="02020603050405020304" pitchFamily="18" charset="0"/>
                          <a:cs typeface="Times New Roman" panose="02020603050405020304" pitchFamily="18" charset="0"/>
                        </a:rPr>
                        <a:t>]</a:t>
                      </a:r>
                      <a:r>
                        <a:rPr lang="en-US" sz="1400" baseline="30000" dirty="0">
                          <a:solidFill>
                            <a:srgbClr val="FF0066"/>
                          </a:solidFill>
                          <a:effectLst/>
                          <a:latin typeface="Times New Roman" panose="02020603050405020304" pitchFamily="18" charset="0"/>
                          <a:cs typeface="Times New Roman" panose="02020603050405020304" pitchFamily="18" charset="0"/>
                        </a:rPr>
                        <a:t>3-</a:t>
                      </a:r>
                      <a:endParaRPr lang="en-US" sz="1400" dirty="0">
                        <a:solidFill>
                          <a:srgbClr val="FF0066"/>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tabLst>
                          <a:tab pos="594360" algn="l"/>
                        </a:tabLst>
                      </a:pPr>
                      <a:r>
                        <a:rPr lang="en-US" sz="1400" b="1" dirty="0">
                          <a:solidFill>
                            <a:srgbClr val="002060"/>
                          </a:solidFill>
                          <a:effectLst/>
                          <a:latin typeface="Times New Roman" panose="02020603050405020304" pitchFamily="18" charset="0"/>
                          <a:cs typeface="Times New Roman" panose="02020603050405020304" pitchFamily="18" charset="0"/>
                        </a:rPr>
                        <a:t>Cu (29)</a:t>
                      </a:r>
                      <a:endParaRPr lang="en-US" sz="14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tabLst>
                          <a:tab pos="594360" algn="l"/>
                        </a:tabLst>
                      </a:pPr>
                      <a:r>
                        <a:rPr lang="en-US" sz="1400" b="1" dirty="0">
                          <a:solidFill>
                            <a:srgbClr val="002060"/>
                          </a:solidFill>
                          <a:effectLst/>
                          <a:latin typeface="Times New Roman" panose="02020603050405020304" pitchFamily="18" charset="0"/>
                          <a:cs typeface="Times New Roman" panose="02020603050405020304" pitchFamily="18" charset="0"/>
                        </a:rPr>
                        <a:t>Cu</a:t>
                      </a:r>
                      <a:r>
                        <a:rPr lang="en-US" sz="1400" b="1" baseline="30000" dirty="0">
                          <a:solidFill>
                            <a:srgbClr val="002060"/>
                          </a:solidFill>
                          <a:effectLst/>
                          <a:latin typeface="Times New Roman" panose="02020603050405020304" pitchFamily="18" charset="0"/>
                          <a:cs typeface="Times New Roman" panose="02020603050405020304" pitchFamily="18" charset="0"/>
                        </a:rPr>
                        <a:t>+</a:t>
                      </a:r>
                      <a:endParaRPr lang="en-US" sz="14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tabLst>
                          <a:tab pos="594360" algn="l"/>
                        </a:tabLst>
                      </a:pPr>
                      <a:r>
                        <a:rPr lang="en-US" sz="1400" b="1" dirty="0">
                          <a:solidFill>
                            <a:srgbClr val="002060"/>
                          </a:solidFill>
                          <a:effectLst/>
                          <a:latin typeface="Times New Roman" panose="02020603050405020304" pitchFamily="18" charset="0"/>
                          <a:cs typeface="Times New Roman" panose="02020603050405020304" pitchFamily="18" charset="0"/>
                        </a:rPr>
                        <a:t>1</a:t>
                      </a:r>
                      <a:endParaRPr lang="en-US" sz="14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tabLst>
                          <a:tab pos="594360" algn="l"/>
                        </a:tabLst>
                      </a:pPr>
                      <a:r>
                        <a:rPr lang="en-US" sz="1400" b="1">
                          <a:solidFill>
                            <a:srgbClr val="002060"/>
                          </a:solidFill>
                          <a:effectLst/>
                          <a:latin typeface="Times New Roman" panose="02020603050405020304" pitchFamily="18" charset="0"/>
                          <a:cs typeface="Times New Roman" panose="02020603050405020304" pitchFamily="18" charset="0"/>
                        </a:rPr>
                        <a:t>4</a:t>
                      </a:r>
                      <a:endParaRPr lang="en-US" sz="1400" b="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tabLst>
                          <a:tab pos="594360" algn="l"/>
                        </a:tabLst>
                      </a:pPr>
                      <a:r>
                        <a:rPr lang="en-US" sz="1400" b="1">
                          <a:solidFill>
                            <a:srgbClr val="002060"/>
                          </a:solidFill>
                          <a:effectLst/>
                          <a:latin typeface="Times New Roman" panose="02020603050405020304" pitchFamily="18" charset="0"/>
                          <a:cs typeface="Times New Roman" panose="02020603050405020304" pitchFamily="18" charset="0"/>
                        </a:rPr>
                        <a:t>8</a:t>
                      </a:r>
                      <a:endParaRPr lang="en-US" sz="1400" b="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tabLst>
                          <a:tab pos="594360" algn="l"/>
                        </a:tabLst>
                      </a:pPr>
                      <a:r>
                        <a:rPr lang="en-US" sz="1400" b="1">
                          <a:solidFill>
                            <a:srgbClr val="002060"/>
                          </a:solidFill>
                          <a:effectLst/>
                          <a:latin typeface="Times New Roman" panose="02020603050405020304" pitchFamily="18" charset="0"/>
                          <a:cs typeface="Times New Roman" panose="02020603050405020304" pitchFamily="18" charset="0"/>
                        </a:rPr>
                        <a:t>36</a:t>
                      </a:r>
                      <a:endParaRPr lang="en-US" sz="1400" b="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813045634"/>
                  </a:ext>
                </a:extLst>
              </a:tr>
              <a:tr h="506487">
                <a:tc>
                  <a:txBody>
                    <a:bodyPr/>
                    <a:lstStyle/>
                    <a:p>
                      <a:pPr marL="0" marR="0">
                        <a:lnSpc>
                          <a:spcPct val="150000"/>
                        </a:lnSpc>
                        <a:spcBef>
                          <a:spcPts val="0"/>
                        </a:spcBef>
                        <a:spcAft>
                          <a:spcPts val="0"/>
                        </a:spcAft>
                        <a:tabLst>
                          <a:tab pos="594360" algn="l"/>
                        </a:tabLst>
                      </a:pPr>
                      <a:r>
                        <a:rPr lang="en-US" sz="1400" dirty="0">
                          <a:solidFill>
                            <a:srgbClr val="FF0066"/>
                          </a:solidFill>
                          <a:effectLst/>
                          <a:latin typeface="Times New Roman" panose="02020603050405020304" pitchFamily="18" charset="0"/>
                          <a:cs typeface="Times New Roman" panose="02020603050405020304" pitchFamily="18" charset="0"/>
                        </a:rPr>
                        <a:t>[Fe(CN)</a:t>
                      </a:r>
                      <a:r>
                        <a:rPr lang="en-US" sz="1400" baseline="-25000" dirty="0">
                          <a:solidFill>
                            <a:srgbClr val="FF0066"/>
                          </a:solidFill>
                          <a:effectLst/>
                          <a:latin typeface="Times New Roman" panose="02020603050405020304" pitchFamily="18" charset="0"/>
                          <a:cs typeface="Times New Roman" panose="02020603050405020304" pitchFamily="18" charset="0"/>
                        </a:rPr>
                        <a:t>6</a:t>
                      </a:r>
                      <a:r>
                        <a:rPr lang="en-US" sz="1400" dirty="0">
                          <a:solidFill>
                            <a:srgbClr val="FF0066"/>
                          </a:solidFill>
                          <a:effectLst/>
                          <a:latin typeface="Times New Roman" panose="02020603050405020304" pitchFamily="18" charset="0"/>
                          <a:cs typeface="Times New Roman" panose="02020603050405020304" pitchFamily="18" charset="0"/>
                        </a:rPr>
                        <a:t>]</a:t>
                      </a:r>
                      <a:r>
                        <a:rPr lang="en-US" sz="1400" baseline="30000" dirty="0">
                          <a:solidFill>
                            <a:srgbClr val="FF0066"/>
                          </a:solidFill>
                          <a:effectLst/>
                          <a:latin typeface="Times New Roman" panose="02020603050405020304" pitchFamily="18" charset="0"/>
                          <a:cs typeface="Times New Roman" panose="02020603050405020304" pitchFamily="18" charset="0"/>
                        </a:rPr>
                        <a:t>4-</a:t>
                      </a:r>
                      <a:endParaRPr lang="en-US" sz="1400" dirty="0">
                        <a:solidFill>
                          <a:srgbClr val="FF0066"/>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tabLst>
                          <a:tab pos="594360" algn="l"/>
                        </a:tabLst>
                      </a:pPr>
                      <a:r>
                        <a:rPr lang="en-US" sz="1400" b="1">
                          <a:solidFill>
                            <a:srgbClr val="002060"/>
                          </a:solidFill>
                          <a:effectLst/>
                          <a:latin typeface="Times New Roman" panose="02020603050405020304" pitchFamily="18" charset="0"/>
                          <a:cs typeface="Times New Roman" panose="02020603050405020304" pitchFamily="18" charset="0"/>
                        </a:rPr>
                        <a:t>Fe (26)</a:t>
                      </a:r>
                      <a:endParaRPr lang="en-US" sz="1400" b="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tabLst>
                          <a:tab pos="594360" algn="l"/>
                        </a:tabLst>
                      </a:pPr>
                      <a:r>
                        <a:rPr lang="en-US" sz="1400" b="1">
                          <a:solidFill>
                            <a:srgbClr val="002060"/>
                          </a:solidFill>
                          <a:effectLst/>
                          <a:latin typeface="Times New Roman" panose="02020603050405020304" pitchFamily="18" charset="0"/>
                          <a:cs typeface="Times New Roman" panose="02020603050405020304" pitchFamily="18" charset="0"/>
                        </a:rPr>
                        <a:t>Fe</a:t>
                      </a:r>
                      <a:r>
                        <a:rPr lang="en-US" sz="1400" b="1" baseline="30000">
                          <a:solidFill>
                            <a:srgbClr val="002060"/>
                          </a:solidFill>
                          <a:effectLst/>
                          <a:latin typeface="Times New Roman" panose="02020603050405020304" pitchFamily="18" charset="0"/>
                          <a:cs typeface="Times New Roman" panose="02020603050405020304" pitchFamily="18" charset="0"/>
                        </a:rPr>
                        <a:t>2+</a:t>
                      </a:r>
                      <a:endParaRPr lang="en-US" sz="1400" b="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tabLst>
                          <a:tab pos="594360" algn="l"/>
                        </a:tabLst>
                      </a:pPr>
                      <a:r>
                        <a:rPr lang="en-US" sz="1400" b="1" dirty="0">
                          <a:solidFill>
                            <a:srgbClr val="002060"/>
                          </a:solidFill>
                          <a:effectLst/>
                          <a:latin typeface="Times New Roman" panose="02020603050405020304" pitchFamily="18" charset="0"/>
                          <a:cs typeface="Times New Roman" panose="02020603050405020304" pitchFamily="18" charset="0"/>
                        </a:rPr>
                        <a:t>2</a:t>
                      </a:r>
                      <a:endParaRPr lang="en-US" sz="14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tabLst>
                          <a:tab pos="594360" algn="l"/>
                        </a:tabLst>
                      </a:pPr>
                      <a:r>
                        <a:rPr lang="en-US" sz="1400" b="1">
                          <a:solidFill>
                            <a:srgbClr val="002060"/>
                          </a:solidFill>
                          <a:effectLst/>
                          <a:latin typeface="Times New Roman" panose="02020603050405020304" pitchFamily="18" charset="0"/>
                          <a:cs typeface="Times New Roman" panose="02020603050405020304" pitchFamily="18" charset="0"/>
                        </a:rPr>
                        <a:t>6</a:t>
                      </a:r>
                      <a:endParaRPr lang="en-US" sz="1400" b="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tabLst>
                          <a:tab pos="594360" algn="l"/>
                        </a:tabLst>
                      </a:pPr>
                      <a:r>
                        <a:rPr lang="en-US" sz="1400" b="1">
                          <a:solidFill>
                            <a:srgbClr val="002060"/>
                          </a:solidFill>
                          <a:effectLst/>
                          <a:latin typeface="Times New Roman" panose="02020603050405020304" pitchFamily="18" charset="0"/>
                          <a:cs typeface="Times New Roman" panose="02020603050405020304" pitchFamily="18" charset="0"/>
                        </a:rPr>
                        <a:t>12</a:t>
                      </a:r>
                      <a:endParaRPr lang="en-US" sz="1400" b="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tabLst>
                          <a:tab pos="594360" algn="l"/>
                        </a:tabLst>
                      </a:pPr>
                      <a:r>
                        <a:rPr lang="en-US" sz="1400" b="1">
                          <a:solidFill>
                            <a:srgbClr val="002060"/>
                          </a:solidFill>
                          <a:effectLst/>
                          <a:latin typeface="Times New Roman" panose="02020603050405020304" pitchFamily="18" charset="0"/>
                          <a:cs typeface="Times New Roman" panose="02020603050405020304" pitchFamily="18" charset="0"/>
                        </a:rPr>
                        <a:t>36</a:t>
                      </a:r>
                      <a:endParaRPr lang="en-US" sz="1400" b="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595089791"/>
                  </a:ext>
                </a:extLst>
              </a:tr>
              <a:tr h="506487">
                <a:tc>
                  <a:txBody>
                    <a:bodyPr/>
                    <a:lstStyle/>
                    <a:p>
                      <a:pPr marL="0" marR="0">
                        <a:lnSpc>
                          <a:spcPct val="150000"/>
                        </a:lnSpc>
                        <a:spcBef>
                          <a:spcPts val="0"/>
                        </a:spcBef>
                        <a:spcAft>
                          <a:spcPts val="0"/>
                        </a:spcAft>
                        <a:tabLst>
                          <a:tab pos="594360" algn="l"/>
                        </a:tabLst>
                      </a:pPr>
                      <a:r>
                        <a:rPr lang="en-US" sz="1400" dirty="0">
                          <a:solidFill>
                            <a:srgbClr val="FF0066"/>
                          </a:solidFill>
                          <a:effectLst/>
                          <a:latin typeface="Times New Roman" panose="02020603050405020304" pitchFamily="18" charset="0"/>
                          <a:cs typeface="Times New Roman" panose="02020603050405020304" pitchFamily="18" charset="0"/>
                        </a:rPr>
                        <a:t>[Ni(CO)</a:t>
                      </a:r>
                      <a:r>
                        <a:rPr lang="en-US" sz="1400" baseline="-25000" dirty="0">
                          <a:solidFill>
                            <a:srgbClr val="FF0066"/>
                          </a:solidFill>
                          <a:effectLst/>
                          <a:latin typeface="Times New Roman" panose="02020603050405020304" pitchFamily="18" charset="0"/>
                          <a:cs typeface="Times New Roman" panose="02020603050405020304" pitchFamily="18" charset="0"/>
                        </a:rPr>
                        <a:t>4</a:t>
                      </a:r>
                      <a:r>
                        <a:rPr lang="en-US" sz="1400" dirty="0">
                          <a:solidFill>
                            <a:srgbClr val="FF0066"/>
                          </a:solidFill>
                          <a:effectLst/>
                          <a:latin typeface="Times New Roman" panose="02020603050405020304" pitchFamily="18" charset="0"/>
                          <a:cs typeface="Times New Roman" panose="02020603050405020304" pitchFamily="18" charset="0"/>
                        </a:rPr>
                        <a:t>]</a:t>
                      </a:r>
                      <a:endParaRPr lang="en-US" sz="1400" dirty="0">
                        <a:solidFill>
                          <a:srgbClr val="FF0066"/>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tabLst>
                          <a:tab pos="594360" algn="l"/>
                        </a:tabLst>
                      </a:pPr>
                      <a:r>
                        <a:rPr lang="en-US" sz="1400" b="1">
                          <a:solidFill>
                            <a:srgbClr val="002060"/>
                          </a:solidFill>
                          <a:effectLst/>
                          <a:latin typeface="Times New Roman" panose="02020603050405020304" pitchFamily="18" charset="0"/>
                          <a:cs typeface="Times New Roman" panose="02020603050405020304" pitchFamily="18" charset="0"/>
                        </a:rPr>
                        <a:t>Ni (28)</a:t>
                      </a:r>
                      <a:endParaRPr lang="en-US" sz="1400" b="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tabLst>
                          <a:tab pos="594360" algn="l"/>
                        </a:tabLst>
                      </a:pPr>
                      <a:r>
                        <a:rPr lang="en-US" sz="1400" b="1">
                          <a:solidFill>
                            <a:srgbClr val="002060"/>
                          </a:solidFill>
                          <a:effectLst/>
                          <a:latin typeface="Times New Roman" panose="02020603050405020304" pitchFamily="18" charset="0"/>
                          <a:cs typeface="Times New Roman" panose="02020603050405020304" pitchFamily="18" charset="0"/>
                        </a:rPr>
                        <a:t>Ni</a:t>
                      </a:r>
                      <a:r>
                        <a:rPr lang="en-US" sz="1400" b="1" baseline="30000">
                          <a:solidFill>
                            <a:srgbClr val="002060"/>
                          </a:solidFill>
                          <a:effectLst/>
                          <a:latin typeface="Times New Roman" panose="02020603050405020304" pitchFamily="18" charset="0"/>
                          <a:cs typeface="Times New Roman" panose="02020603050405020304" pitchFamily="18" charset="0"/>
                        </a:rPr>
                        <a:t>0</a:t>
                      </a:r>
                      <a:endParaRPr lang="en-US" sz="1400" b="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tabLst>
                          <a:tab pos="594360" algn="l"/>
                        </a:tabLst>
                      </a:pPr>
                      <a:r>
                        <a:rPr lang="en-US" sz="1400" b="1" dirty="0">
                          <a:solidFill>
                            <a:srgbClr val="002060"/>
                          </a:solidFill>
                          <a:effectLst/>
                          <a:latin typeface="Times New Roman" panose="02020603050405020304" pitchFamily="18" charset="0"/>
                          <a:cs typeface="Times New Roman" panose="02020603050405020304" pitchFamily="18" charset="0"/>
                        </a:rPr>
                        <a:t>0</a:t>
                      </a:r>
                      <a:endParaRPr lang="en-US" sz="14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tabLst>
                          <a:tab pos="594360" algn="l"/>
                        </a:tabLst>
                      </a:pPr>
                      <a:r>
                        <a:rPr lang="en-US" sz="1400" b="1" dirty="0">
                          <a:solidFill>
                            <a:srgbClr val="002060"/>
                          </a:solidFill>
                          <a:effectLst/>
                          <a:latin typeface="Times New Roman" panose="02020603050405020304" pitchFamily="18" charset="0"/>
                          <a:cs typeface="Times New Roman" panose="02020603050405020304" pitchFamily="18" charset="0"/>
                        </a:rPr>
                        <a:t>4</a:t>
                      </a:r>
                      <a:endParaRPr lang="en-US" sz="14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tabLst>
                          <a:tab pos="594360" algn="l"/>
                        </a:tabLst>
                      </a:pPr>
                      <a:r>
                        <a:rPr lang="en-US" sz="1400" b="1">
                          <a:solidFill>
                            <a:srgbClr val="002060"/>
                          </a:solidFill>
                          <a:effectLst/>
                          <a:latin typeface="Times New Roman" panose="02020603050405020304" pitchFamily="18" charset="0"/>
                          <a:cs typeface="Times New Roman" panose="02020603050405020304" pitchFamily="18" charset="0"/>
                        </a:rPr>
                        <a:t>8</a:t>
                      </a:r>
                      <a:endParaRPr lang="en-US" sz="1400" b="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tabLst>
                          <a:tab pos="594360" algn="l"/>
                        </a:tabLst>
                      </a:pPr>
                      <a:r>
                        <a:rPr lang="en-US" sz="1400" b="1">
                          <a:solidFill>
                            <a:srgbClr val="002060"/>
                          </a:solidFill>
                          <a:effectLst/>
                          <a:latin typeface="Times New Roman" panose="02020603050405020304" pitchFamily="18" charset="0"/>
                          <a:cs typeface="Times New Roman" panose="02020603050405020304" pitchFamily="18" charset="0"/>
                        </a:rPr>
                        <a:t>36</a:t>
                      </a:r>
                      <a:endParaRPr lang="en-US" sz="1400" b="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77439047"/>
                  </a:ext>
                </a:extLst>
              </a:tr>
              <a:tr h="506487">
                <a:tc>
                  <a:txBody>
                    <a:bodyPr/>
                    <a:lstStyle/>
                    <a:p>
                      <a:pPr marL="0" marR="0">
                        <a:lnSpc>
                          <a:spcPct val="150000"/>
                        </a:lnSpc>
                        <a:spcBef>
                          <a:spcPts val="0"/>
                        </a:spcBef>
                        <a:spcAft>
                          <a:spcPts val="0"/>
                        </a:spcAft>
                        <a:tabLst>
                          <a:tab pos="594360" algn="l"/>
                        </a:tabLst>
                      </a:pPr>
                      <a:r>
                        <a:rPr lang="en-US" sz="1400" dirty="0">
                          <a:solidFill>
                            <a:srgbClr val="FF0066"/>
                          </a:solidFill>
                          <a:effectLst/>
                          <a:latin typeface="Times New Roman" panose="02020603050405020304" pitchFamily="18" charset="0"/>
                          <a:cs typeface="Times New Roman" panose="02020603050405020304" pitchFamily="18" charset="0"/>
                        </a:rPr>
                        <a:t>[Cr(CO)</a:t>
                      </a:r>
                      <a:r>
                        <a:rPr lang="en-US" sz="1400" baseline="-25000" dirty="0">
                          <a:solidFill>
                            <a:srgbClr val="FF0066"/>
                          </a:solidFill>
                          <a:effectLst/>
                          <a:latin typeface="Times New Roman" panose="02020603050405020304" pitchFamily="18" charset="0"/>
                          <a:cs typeface="Times New Roman" panose="02020603050405020304" pitchFamily="18" charset="0"/>
                        </a:rPr>
                        <a:t>6</a:t>
                      </a:r>
                      <a:r>
                        <a:rPr lang="en-US" sz="1400" dirty="0">
                          <a:solidFill>
                            <a:srgbClr val="FF0066"/>
                          </a:solidFill>
                          <a:effectLst/>
                          <a:latin typeface="Times New Roman" panose="02020603050405020304" pitchFamily="18" charset="0"/>
                          <a:cs typeface="Times New Roman" panose="02020603050405020304" pitchFamily="18" charset="0"/>
                        </a:rPr>
                        <a:t>]</a:t>
                      </a:r>
                      <a:endParaRPr lang="en-US" sz="1400" dirty="0">
                        <a:solidFill>
                          <a:srgbClr val="FF0066"/>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tabLst>
                          <a:tab pos="594360" algn="l"/>
                        </a:tabLst>
                      </a:pPr>
                      <a:r>
                        <a:rPr lang="en-US" sz="1400" b="1">
                          <a:solidFill>
                            <a:srgbClr val="002060"/>
                          </a:solidFill>
                          <a:effectLst/>
                          <a:latin typeface="Times New Roman" panose="02020603050405020304" pitchFamily="18" charset="0"/>
                          <a:cs typeface="Times New Roman" panose="02020603050405020304" pitchFamily="18" charset="0"/>
                        </a:rPr>
                        <a:t>Cr (24)</a:t>
                      </a:r>
                      <a:endParaRPr lang="en-US" sz="1400" b="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tabLst>
                          <a:tab pos="594360" algn="l"/>
                        </a:tabLst>
                      </a:pPr>
                      <a:r>
                        <a:rPr lang="en-US" sz="1400" b="1">
                          <a:solidFill>
                            <a:srgbClr val="002060"/>
                          </a:solidFill>
                          <a:effectLst/>
                          <a:latin typeface="Times New Roman" panose="02020603050405020304" pitchFamily="18" charset="0"/>
                          <a:cs typeface="Times New Roman" panose="02020603050405020304" pitchFamily="18" charset="0"/>
                        </a:rPr>
                        <a:t>Cr</a:t>
                      </a:r>
                      <a:r>
                        <a:rPr lang="en-US" sz="1400" b="1" baseline="30000">
                          <a:solidFill>
                            <a:srgbClr val="002060"/>
                          </a:solidFill>
                          <a:effectLst/>
                          <a:latin typeface="Times New Roman" panose="02020603050405020304" pitchFamily="18" charset="0"/>
                          <a:cs typeface="Times New Roman" panose="02020603050405020304" pitchFamily="18" charset="0"/>
                        </a:rPr>
                        <a:t>0</a:t>
                      </a:r>
                      <a:endParaRPr lang="en-US" sz="1400" b="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tabLst>
                          <a:tab pos="594360" algn="l"/>
                        </a:tabLst>
                      </a:pPr>
                      <a:r>
                        <a:rPr lang="en-US" sz="1400" b="1">
                          <a:solidFill>
                            <a:srgbClr val="002060"/>
                          </a:solidFill>
                          <a:effectLst/>
                          <a:latin typeface="Times New Roman" panose="02020603050405020304" pitchFamily="18" charset="0"/>
                          <a:cs typeface="Times New Roman" panose="02020603050405020304" pitchFamily="18" charset="0"/>
                        </a:rPr>
                        <a:t>0</a:t>
                      </a:r>
                      <a:endParaRPr lang="en-US" sz="1400" b="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tabLst>
                          <a:tab pos="594360" algn="l"/>
                        </a:tabLst>
                      </a:pPr>
                      <a:r>
                        <a:rPr lang="en-US" sz="1400" b="1" dirty="0">
                          <a:solidFill>
                            <a:srgbClr val="002060"/>
                          </a:solidFill>
                          <a:effectLst/>
                          <a:latin typeface="Times New Roman" panose="02020603050405020304" pitchFamily="18" charset="0"/>
                          <a:cs typeface="Times New Roman" panose="02020603050405020304" pitchFamily="18" charset="0"/>
                        </a:rPr>
                        <a:t>6</a:t>
                      </a:r>
                      <a:endParaRPr lang="en-US" sz="14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tabLst>
                          <a:tab pos="594360" algn="l"/>
                        </a:tabLst>
                      </a:pPr>
                      <a:r>
                        <a:rPr lang="en-US" sz="1400" b="1">
                          <a:solidFill>
                            <a:srgbClr val="002060"/>
                          </a:solidFill>
                          <a:effectLst/>
                          <a:latin typeface="Times New Roman" panose="02020603050405020304" pitchFamily="18" charset="0"/>
                          <a:cs typeface="Times New Roman" panose="02020603050405020304" pitchFamily="18" charset="0"/>
                        </a:rPr>
                        <a:t>12</a:t>
                      </a:r>
                      <a:endParaRPr lang="en-US" sz="1400" b="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tabLst>
                          <a:tab pos="594360" algn="l"/>
                        </a:tabLst>
                      </a:pPr>
                      <a:r>
                        <a:rPr lang="en-US" sz="1400" b="1">
                          <a:solidFill>
                            <a:srgbClr val="002060"/>
                          </a:solidFill>
                          <a:effectLst/>
                          <a:latin typeface="Times New Roman" panose="02020603050405020304" pitchFamily="18" charset="0"/>
                          <a:cs typeface="Times New Roman" panose="02020603050405020304" pitchFamily="18" charset="0"/>
                        </a:rPr>
                        <a:t>36</a:t>
                      </a:r>
                      <a:endParaRPr lang="en-US" sz="1400" b="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554390696"/>
                  </a:ext>
                </a:extLst>
              </a:tr>
              <a:tr h="506487">
                <a:tc>
                  <a:txBody>
                    <a:bodyPr/>
                    <a:lstStyle/>
                    <a:p>
                      <a:pPr marL="0" marR="0">
                        <a:lnSpc>
                          <a:spcPct val="150000"/>
                        </a:lnSpc>
                        <a:spcBef>
                          <a:spcPts val="0"/>
                        </a:spcBef>
                        <a:spcAft>
                          <a:spcPts val="0"/>
                        </a:spcAft>
                        <a:tabLst>
                          <a:tab pos="594360" algn="l"/>
                        </a:tabLst>
                      </a:pPr>
                      <a:r>
                        <a:rPr lang="en-US" sz="1400" dirty="0">
                          <a:solidFill>
                            <a:srgbClr val="FF0066"/>
                          </a:solidFill>
                          <a:effectLst/>
                          <a:latin typeface="Times New Roman" panose="02020603050405020304" pitchFamily="18" charset="0"/>
                          <a:cs typeface="Times New Roman" panose="02020603050405020304" pitchFamily="18" charset="0"/>
                        </a:rPr>
                        <a:t>[Co(NH</a:t>
                      </a:r>
                      <a:r>
                        <a:rPr lang="en-US" sz="1400" baseline="-25000" dirty="0">
                          <a:solidFill>
                            <a:srgbClr val="FF0066"/>
                          </a:solidFill>
                          <a:effectLst/>
                          <a:latin typeface="Times New Roman" panose="02020603050405020304" pitchFamily="18" charset="0"/>
                          <a:cs typeface="Times New Roman" panose="02020603050405020304" pitchFamily="18" charset="0"/>
                        </a:rPr>
                        <a:t>3</a:t>
                      </a:r>
                      <a:r>
                        <a:rPr lang="en-US" sz="1400" dirty="0">
                          <a:solidFill>
                            <a:srgbClr val="FF0066"/>
                          </a:solidFill>
                          <a:effectLst/>
                          <a:latin typeface="Times New Roman" panose="02020603050405020304" pitchFamily="18" charset="0"/>
                          <a:cs typeface="Times New Roman" panose="02020603050405020304" pitchFamily="18" charset="0"/>
                        </a:rPr>
                        <a:t>)</a:t>
                      </a:r>
                      <a:r>
                        <a:rPr lang="en-US" sz="1400" baseline="-25000" dirty="0">
                          <a:solidFill>
                            <a:srgbClr val="FF0066"/>
                          </a:solidFill>
                          <a:effectLst/>
                          <a:latin typeface="Times New Roman" panose="02020603050405020304" pitchFamily="18" charset="0"/>
                          <a:cs typeface="Times New Roman" panose="02020603050405020304" pitchFamily="18" charset="0"/>
                        </a:rPr>
                        <a:t>6</a:t>
                      </a:r>
                      <a:r>
                        <a:rPr lang="en-US" sz="1400" dirty="0">
                          <a:solidFill>
                            <a:srgbClr val="FF0066"/>
                          </a:solidFill>
                          <a:effectLst/>
                          <a:latin typeface="Times New Roman" panose="02020603050405020304" pitchFamily="18" charset="0"/>
                          <a:cs typeface="Times New Roman" panose="02020603050405020304" pitchFamily="18" charset="0"/>
                        </a:rPr>
                        <a:t>]</a:t>
                      </a:r>
                      <a:r>
                        <a:rPr lang="en-US" sz="1400" baseline="30000" dirty="0">
                          <a:solidFill>
                            <a:srgbClr val="FF0066"/>
                          </a:solidFill>
                          <a:effectLst/>
                          <a:latin typeface="Times New Roman" panose="02020603050405020304" pitchFamily="18" charset="0"/>
                          <a:cs typeface="Times New Roman" panose="02020603050405020304" pitchFamily="18" charset="0"/>
                        </a:rPr>
                        <a:t>3+</a:t>
                      </a:r>
                      <a:endParaRPr lang="en-US" sz="1400" dirty="0">
                        <a:solidFill>
                          <a:srgbClr val="FF0066"/>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tabLst>
                          <a:tab pos="594360" algn="l"/>
                        </a:tabLst>
                      </a:pPr>
                      <a:r>
                        <a:rPr lang="en-US" sz="1400" b="1">
                          <a:solidFill>
                            <a:srgbClr val="002060"/>
                          </a:solidFill>
                          <a:effectLst/>
                          <a:latin typeface="Times New Roman" panose="02020603050405020304" pitchFamily="18" charset="0"/>
                          <a:cs typeface="Times New Roman" panose="02020603050405020304" pitchFamily="18" charset="0"/>
                        </a:rPr>
                        <a:t>Co (27)</a:t>
                      </a:r>
                      <a:endParaRPr lang="en-US" sz="1400" b="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tabLst>
                          <a:tab pos="594360" algn="l"/>
                        </a:tabLst>
                      </a:pPr>
                      <a:r>
                        <a:rPr lang="en-US" sz="1400" b="1">
                          <a:solidFill>
                            <a:srgbClr val="002060"/>
                          </a:solidFill>
                          <a:effectLst/>
                          <a:latin typeface="Times New Roman" panose="02020603050405020304" pitchFamily="18" charset="0"/>
                          <a:cs typeface="Times New Roman" panose="02020603050405020304" pitchFamily="18" charset="0"/>
                        </a:rPr>
                        <a:t>Co</a:t>
                      </a:r>
                      <a:r>
                        <a:rPr lang="en-US" sz="1400" b="1" baseline="30000">
                          <a:solidFill>
                            <a:srgbClr val="002060"/>
                          </a:solidFill>
                          <a:effectLst/>
                          <a:latin typeface="Times New Roman" panose="02020603050405020304" pitchFamily="18" charset="0"/>
                          <a:cs typeface="Times New Roman" panose="02020603050405020304" pitchFamily="18" charset="0"/>
                        </a:rPr>
                        <a:t>3+</a:t>
                      </a:r>
                      <a:endParaRPr lang="en-US" sz="1400" b="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tabLst>
                          <a:tab pos="594360" algn="l"/>
                        </a:tabLst>
                      </a:pPr>
                      <a:r>
                        <a:rPr lang="en-US" sz="1400" b="1">
                          <a:solidFill>
                            <a:srgbClr val="002060"/>
                          </a:solidFill>
                          <a:effectLst/>
                          <a:latin typeface="Times New Roman" panose="02020603050405020304" pitchFamily="18" charset="0"/>
                          <a:cs typeface="Times New Roman" panose="02020603050405020304" pitchFamily="18" charset="0"/>
                        </a:rPr>
                        <a:t>3</a:t>
                      </a:r>
                      <a:endParaRPr lang="en-US" sz="1400" b="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tabLst>
                          <a:tab pos="594360" algn="l"/>
                        </a:tabLst>
                      </a:pPr>
                      <a:r>
                        <a:rPr lang="en-US" sz="1400" b="1" dirty="0">
                          <a:solidFill>
                            <a:srgbClr val="002060"/>
                          </a:solidFill>
                          <a:effectLst/>
                          <a:latin typeface="Times New Roman" panose="02020603050405020304" pitchFamily="18" charset="0"/>
                          <a:cs typeface="Times New Roman" panose="02020603050405020304" pitchFamily="18" charset="0"/>
                        </a:rPr>
                        <a:t>6</a:t>
                      </a:r>
                      <a:endParaRPr lang="en-US" sz="14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tabLst>
                          <a:tab pos="594360" algn="l"/>
                        </a:tabLst>
                      </a:pPr>
                      <a:r>
                        <a:rPr lang="en-US" sz="1400" b="1">
                          <a:solidFill>
                            <a:srgbClr val="002060"/>
                          </a:solidFill>
                          <a:effectLst/>
                          <a:latin typeface="Times New Roman" panose="02020603050405020304" pitchFamily="18" charset="0"/>
                          <a:cs typeface="Times New Roman" panose="02020603050405020304" pitchFamily="18" charset="0"/>
                        </a:rPr>
                        <a:t>12</a:t>
                      </a:r>
                      <a:endParaRPr lang="en-US" sz="1400" b="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tabLst>
                          <a:tab pos="594360" algn="l"/>
                        </a:tabLst>
                      </a:pPr>
                      <a:r>
                        <a:rPr lang="en-US" sz="1400" b="1">
                          <a:solidFill>
                            <a:srgbClr val="002060"/>
                          </a:solidFill>
                          <a:effectLst/>
                          <a:latin typeface="Times New Roman" panose="02020603050405020304" pitchFamily="18" charset="0"/>
                          <a:cs typeface="Times New Roman" panose="02020603050405020304" pitchFamily="18" charset="0"/>
                        </a:rPr>
                        <a:t>36</a:t>
                      </a:r>
                      <a:endParaRPr lang="en-US" sz="1400" b="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081841538"/>
                  </a:ext>
                </a:extLst>
              </a:tr>
              <a:tr h="506487">
                <a:tc>
                  <a:txBody>
                    <a:bodyPr/>
                    <a:lstStyle/>
                    <a:p>
                      <a:pPr marL="0" marR="0">
                        <a:lnSpc>
                          <a:spcPct val="150000"/>
                        </a:lnSpc>
                        <a:spcBef>
                          <a:spcPts val="0"/>
                        </a:spcBef>
                        <a:spcAft>
                          <a:spcPts val="0"/>
                        </a:spcAft>
                        <a:tabLst>
                          <a:tab pos="594360" algn="l"/>
                        </a:tabLst>
                      </a:pPr>
                      <a:r>
                        <a:rPr lang="en-US" sz="1400" dirty="0">
                          <a:solidFill>
                            <a:srgbClr val="FF0066"/>
                          </a:solidFill>
                          <a:effectLst/>
                          <a:latin typeface="Times New Roman" panose="02020603050405020304" pitchFamily="18" charset="0"/>
                          <a:cs typeface="Times New Roman" panose="02020603050405020304" pitchFamily="18" charset="0"/>
                        </a:rPr>
                        <a:t>[Pd(NH</a:t>
                      </a:r>
                      <a:r>
                        <a:rPr lang="en-US" sz="1400" baseline="-25000" dirty="0">
                          <a:solidFill>
                            <a:srgbClr val="FF0066"/>
                          </a:solidFill>
                          <a:effectLst/>
                          <a:latin typeface="Times New Roman" panose="02020603050405020304" pitchFamily="18" charset="0"/>
                          <a:cs typeface="Times New Roman" panose="02020603050405020304" pitchFamily="18" charset="0"/>
                        </a:rPr>
                        <a:t>3</a:t>
                      </a:r>
                      <a:r>
                        <a:rPr lang="en-US" sz="1400" dirty="0">
                          <a:solidFill>
                            <a:srgbClr val="FF0066"/>
                          </a:solidFill>
                          <a:effectLst/>
                          <a:latin typeface="Times New Roman" panose="02020603050405020304" pitchFamily="18" charset="0"/>
                          <a:cs typeface="Times New Roman" panose="02020603050405020304" pitchFamily="18" charset="0"/>
                        </a:rPr>
                        <a:t>)</a:t>
                      </a:r>
                      <a:r>
                        <a:rPr lang="en-US" sz="1400" baseline="-25000" dirty="0">
                          <a:solidFill>
                            <a:srgbClr val="FF0066"/>
                          </a:solidFill>
                          <a:effectLst/>
                          <a:latin typeface="Times New Roman" panose="02020603050405020304" pitchFamily="18" charset="0"/>
                          <a:cs typeface="Times New Roman" panose="02020603050405020304" pitchFamily="18" charset="0"/>
                        </a:rPr>
                        <a:t>6</a:t>
                      </a:r>
                      <a:r>
                        <a:rPr lang="en-US" sz="1400" dirty="0">
                          <a:solidFill>
                            <a:srgbClr val="FF0066"/>
                          </a:solidFill>
                          <a:effectLst/>
                          <a:latin typeface="Times New Roman" panose="02020603050405020304" pitchFamily="18" charset="0"/>
                          <a:cs typeface="Times New Roman" panose="02020603050405020304" pitchFamily="18" charset="0"/>
                        </a:rPr>
                        <a:t>]</a:t>
                      </a:r>
                      <a:r>
                        <a:rPr lang="en-US" sz="1400" baseline="30000" dirty="0">
                          <a:solidFill>
                            <a:srgbClr val="FF0066"/>
                          </a:solidFill>
                          <a:effectLst/>
                          <a:latin typeface="Times New Roman" panose="02020603050405020304" pitchFamily="18" charset="0"/>
                          <a:cs typeface="Times New Roman" panose="02020603050405020304" pitchFamily="18" charset="0"/>
                        </a:rPr>
                        <a:t>4+</a:t>
                      </a:r>
                      <a:endParaRPr lang="en-US" sz="1400" dirty="0">
                        <a:solidFill>
                          <a:srgbClr val="FF0066"/>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tabLst>
                          <a:tab pos="594360" algn="l"/>
                        </a:tabLst>
                      </a:pPr>
                      <a:r>
                        <a:rPr lang="en-US" sz="1400" b="1">
                          <a:solidFill>
                            <a:srgbClr val="002060"/>
                          </a:solidFill>
                          <a:effectLst/>
                          <a:latin typeface="Times New Roman" panose="02020603050405020304" pitchFamily="18" charset="0"/>
                          <a:cs typeface="Times New Roman" panose="02020603050405020304" pitchFamily="18" charset="0"/>
                        </a:rPr>
                        <a:t>Pd (46)</a:t>
                      </a:r>
                      <a:endParaRPr lang="en-US" sz="1400" b="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tabLst>
                          <a:tab pos="594360" algn="l"/>
                        </a:tabLst>
                      </a:pPr>
                      <a:r>
                        <a:rPr lang="en-US" sz="1400" b="1">
                          <a:solidFill>
                            <a:srgbClr val="002060"/>
                          </a:solidFill>
                          <a:effectLst/>
                          <a:latin typeface="Times New Roman" panose="02020603050405020304" pitchFamily="18" charset="0"/>
                          <a:cs typeface="Times New Roman" panose="02020603050405020304" pitchFamily="18" charset="0"/>
                        </a:rPr>
                        <a:t>Pd</a:t>
                      </a:r>
                      <a:r>
                        <a:rPr lang="en-US" sz="1400" b="1" baseline="30000">
                          <a:solidFill>
                            <a:srgbClr val="002060"/>
                          </a:solidFill>
                          <a:effectLst/>
                          <a:latin typeface="Times New Roman" panose="02020603050405020304" pitchFamily="18" charset="0"/>
                          <a:cs typeface="Times New Roman" panose="02020603050405020304" pitchFamily="18" charset="0"/>
                        </a:rPr>
                        <a:t>4+</a:t>
                      </a:r>
                      <a:endParaRPr lang="en-US" sz="1400" b="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tabLst>
                          <a:tab pos="594360" algn="l"/>
                        </a:tabLst>
                      </a:pPr>
                      <a:r>
                        <a:rPr lang="en-US" sz="1400" b="1">
                          <a:solidFill>
                            <a:srgbClr val="002060"/>
                          </a:solidFill>
                          <a:effectLst/>
                          <a:latin typeface="Times New Roman" panose="02020603050405020304" pitchFamily="18" charset="0"/>
                          <a:cs typeface="Times New Roman" panose="02020603050405020304" pitchFamily="18" charset="0"/>
                        </a:rPr>
                        <a:t>4</a:t>
                      </a:r>
                      <a:endParaRPr lang="en-US" sz="1400" b="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tabLst>
                          <a:tab pos="594360" algn="l"/>
                        </a:tabLst>
                      </a:pPr>
                      <a:r>
                        <a:rPr lang="en-US" sz="1400" b="1">
                          <a:solidFill>
                            <a:srgbClr val="002060"/>
                          </a:solidFill>
                          <a:effectLst/>
                          <a:latin typeface="Times New Roman" panose="02020603050405020304" pitchFamily="18" charset="0"/>
                          <a:cs typeface="Times New Roman" panose="02020603050405020304" pitchFamily="18" charset="0"/>
                        </a:rPr>
                        <a:t>6</a:t>
                      </a:r>
                      <a:endParaRPr lang="en-US" sz="1400" b="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tabLst>
                          <a:tab pos="594360" algn="l"/>
                        </a:tabLst>
                      </a:pPr>
                      <a:r>
                        <a:rPr lang="en-US" sz="1400" b="1" dirty="0">
                          <a:solidFill>
                            <a:srgbClr val="002060"/>
                          </a:solidFill>
                          <a:effectLst/>
                          <a:latin typeface="Times New Roman" panose="02020603050405020304" pitchFamily="18" charset="0"/>
                          <a:cs typeface="Times New Roman" panose="02020603050405020304" pitchFamily="18" charset="0"/>
                        </a:rPr>
                        <a:t>12</a:t>
                      </a:r>
                      <a:endParaRPr lang="en-US" sz="14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tabLst>
                          <a:tab pos="594360" algn="l"/>
                        </a:tabLst>
                      </a:pPr>
                      <a:r>
                        <a:rPr lang="en-US" sz="1400" b="1">
                          <a:solidFill>
                            <a:srgbClr val="002060"/>
                          </a:solidFill>
                          <a:effectLst/>
                          <a:latin typeface="Times New Roman" panose="02020603050405020304" pitchFamily="18" charset="0"/>
                          <a:cs typeface="Times New Roman" panose="02020603050405020304" pitchFamily="18" charset="0"/>
                        </a:rPr>
                        <a:t>54</a:t>
                      </a:r>
                      <a:endParaRPr lang="en-US" sz="1400" b="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246159268"/>
                  </a:ext>
                </a:extLst>
              </a:tr>
              <a:tr h="506487">
                <a:tc>
                  <a:txBody>
                    <a:bodyPr/>
                    <a:lstStyle/>
                    <a:p>
                      <a:pPr marL="0" marR="0">
                        <a:lnSpc>
                          <a:spcPct val="150000"/>
                        </a:lnSpc>
                        <a:spcBef>
                          <a:spcPts val="0"/>
                        </a:spcBef>
                        <a:spcAft>
                          <a:spcPts val="0"/>
                        </a:spcAft>
                        <a:tabLst>
                          <a:tab pos="594360" algn="l"/>
                        </a:tabLst>
                      </a:pPr>
                      <a:r>
                        <a:rPr lang="en-US" sz="1400" dirty="0">
                          <a:solidFill>
                            <a:srgbClr val="FF0066"/>
                          </a:solidFill>
                          <a:effectLst/>
                          <a:latin typeface="Times New Roman" panose="02020603050405020304" pitchFamily="18" charset="0"/>
                          <a:cs typeface="Times New Roman" panose="02020603050405020304" pitchFamily="18" charset="0"/>
                        </a:rPr>
                        <a:t>[Ag(NH</a:t>
                      </a:r>
                      <a:r>
                        <a:rPr lang="en-US" sz="1400" baseline="-25000" dirty="0">
                          <a:solidFill>
                            <a:srgbClr val="FF0066"/>
                          </a:solidFill>
                          <a:effectLst/>
                          <a:latin typeface="Times New Roman" panose="02020603050405020304" pitchFamily="18" charset="0"/>
                          <a:cs typeface="Times New Roman" panose="02020603050405020304" pitchFamily="18" charset="0"/>
                        </a:rPr>
                        <a:t>3</a:t>
                      </a:r>
                      <a:r>
                        <a:rPr lang="en-US" sz="1400" dirty="0">
                          <a:solidFill>
                            <a:srgbClr val="FF0066"/>
                          </a:solidFill>
                          <a:effectLst/>
                          <a:latin typeface="Times New Roman" panose="02020603050405020304" pitchFamily="18" charset="0"/>
                          <a:cs typeface="Times New Roman" panose="02020603050405020304" pitchFamily="18" charset="0"/>
                        </a:rPr>
                        <a:t>)</a:t>
                      </a:r>
                      <a:r>
                        <a:rPr lang="en-US" sz="1400" baseline="-25000" dirty="0">
                          <a:solidFill>
                            <a:srgbClr val="FF0066"/>
                          </a:solidFill>
                          <a:effectLst/>
                          <a:latin typeface="Times New Roman" panose="02020603050405020304" pitchFamily="18" charset="0"/>
                          <a:cs typeface="Times New Roman" panose="02020603050405020304" pitchFamily="18" charset="0"/>
                        </a:rPr>
                        <a:t>4</a:t>
                      </a:r>
                      <a:r>
                        <a:rPr lang="en-US" sz="1400" dirty="0">
                          <a:solidFill>
                            <a:srgbClr val="FF0066"/>
                          </a:solidFill>
                          <a:effectLst/>
                          <a:latin typeface="Times New Roman" panose="02020603050405020304" pitchFamily="18" charset="0"/>
                          <a:cs typeface="Times New Roman" panose="02020603050405020304" pitchFamily="18" charset="0"/>
                        </a:rPr>
                        <a:t>]</a:t>
                      </a:r>
                      <a:r>
                        <a:rPr lang="en-US" sz="1400" baseline="30000" dirty="0">
                          <a:solidFill>
                            <a:srgbClr val="FF0066"/>
                          </a:solidFill>
                          <a:effectLst/>
                          <a:latin typeface="Times New Roman" panose="02020603050405020304" pitchFamily="18" charset="0"/>
                          <a:cs typeface="Times New Roman" panose="02020603050405020304" pitchFamily="18" charset="0"/>
                        </a:rPr>
                        <a:t>+</a:t>
                      </a:r>
                      <a:endParaRPr lang="en-US" sz="1400" dirty="0">
                        <a:solidFill>
                          <a:srgbClr val="FF0066"/>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tabLst>
                          <a:tab pos="594360" algn="l"/>
                        </a:tabLst>
                      </a:pPr>
                      <a:r>
                        <a:rPr lang="en-US" sz="1400" b="1">
                          <a:solidFill>
                            <a:srgbClr val="002060"/>
                          </a:solidFill>
                          <a:effectLst/>
                          <a:latin typeface="Times New Roman" panose="02020603050405020304" pitchFamily="18" charset="0"/>
                          <a:cs typeface="Times New Roman" panose="02020603050405020304" pitchFamily="18" charset="0"/>
                        </a:rPr>
                        <a:t>Ag (47)</a:t>
                      </a:r>
                      <a:endParaRPr lang="en-US" sz="1400" b="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tabLst>
                          <a:tab pos="594360" algn="l"/>
                        </a:tabLst>
                      </a:pPr>
                      <a:r>
                        <a:rPr lang="en-US" sz="1400" b="1">
                          <a:solidFill>
                            <a:srgbClr val="002060"/>
                          </a:solidFill>
                          <a:effectLst/>
                          <a:latin typeface="Times New Roman" panose="02020603050405020304" pitchFamily="18" charset="0"/>
                          <a:cs typeface="Times New Roman" panose="02020603050405020304" pitchFamily="18" charset="0"/>
                        </a:rPr>
                        <a:t>Ag</a:t>
                      </a:r>
                      <a:r>
                        <a:rPr lang="en-US" sz="1400" b="1" baseline="30000">
                          <a:solidFill>
                            <a:srgbClr val="002060"/>
                          </a:solidFill>
                          <a:effectLst/>
                          <a:latin typeface="Times New Roman" panose="02020603050405020304" pitchFamily="18" charset="0"/>
                          <a:cs typeface="Times New Roman" panose="02020603050405020304" pitchFamily="18" charset="0"/>
                        </a:rPr>
                        <a:t>+</a:t>
                      </a:r>
                      <a:endParaRPr lang="en-US" sz="1400" b="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tabLst>
                          <a:tab pos="594360" algn="l"/>
                        </a:tabLst>
                      </a:pPr>
                      <a:r>
                        <a:rPr lang="en-US" sz="1400" b="1">
                          <a:solidFill>
                            <a:srgbClr val="002060"/>
                          </a:solidFill>
                          <a:effectLst/>
                          <a:latin typeface="Times New Roman" panose="02020603050405020304" pitchFamily="18" charset="0"/>
                          <a:cs typeface="Times New Roman" panose="02020603050405020304" pitchFamily="18" charset="0"/>
                        </a:rPr>
                        <a:t>1</a:t>
                      </a:r>
                      <a:endParaRPr lang="en-US" sz="1400" b="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tabLst>
                          <a:tab pos="594360" algn="l"/>
                        </a:tabLst>
                      </a:pPr>
                      <a:r>
                        <a:rPr lang="en-US" sz="1400" b="1">
                          <a:solidFill>
                            <a:srgbClr val="002060"/>
                          </a:solidFill>
                          <a:effectLst/>
                          <a:latin typeface="Times New Roman" panose="02020603050405020304" pitchFamily="18" charset="0"/>
                          <a:cs typeface="Times New Roman" panose="02020603050405020304" pitchFamily="18" charset="0"/>
                        </a:rPr>
                        <a:t>4</a:t>
                      </a:r>
                      <a:endParaRPr lang="en-US" sz="1400" b="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tabLst>
                          <a:tab pos="594360" algn="l"/>
                        </a:tabLst>
                      </a:pPr>
                      <a:r>
                        <a:rPr lang="en-US" sz="1400" b="1" dirty="0">
                          <a:solidFill>
                            <a:srgbClr val="002060"/>
                          </a:solidFill>
                          <a:effectLst/>
                          <a:latin typeface="Times New Roman" panose="02020603050405020304" pitchFamily="18" charset="0"/>
                          <a:cs typeface="Times New Roman" panose="02020603050405020304" pitchFamily="18" charset="0"/>
                        </a:rPr>
                        <a:t>8</a:t>
                      </a:r>
                      <a:endParaRPr lang="en-US" sz="14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tabLst>
                          <a:tab pos="594360" algn="l"/>
                        </a:tabLst>
                      </a:pPr>
                      <a:r>
                        <a:rPr lang="en-US" sz="1400" b="1" dirty="0">
                          <a:solidFill>
                            <a:srgbClr val="002060"/>
                          </a:solidFill>
                          <a:effectLst/>
                          <a:latin typeface="Times New Roman" panose="02020603050405020304" pitchFamily="18" charset="0"/>
                          <a:cs typeface="Times New Roman" panose="02020603050405020304" pitchFamily="18" charset="0"/>
                        </a:rPr>
                        <a:t>54</a:t>
                      </a:r>
                      <a:endParaRPr lang="en-US" sz="14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310387048"/>
                  </a:ext>
                </a:extLst>
              </a:tr>
              <a:tr h="506487">
                <a:tc>
                  <a:txBody>
                    <a:bodyPr/>
                    <a:lstStyle/>
                    <a:p>
                      <a:pPr marL="0" marR="0">
                        <a:lnSpc>
                          <a:spcPct val="150000"/>
                        </a:lnSpc>
                        <a:spcBef>
                          <a:spcPts val="0"/>
                        </a:spcBef>
                        <a:spcAft>
                          <a:spcPts val="0"/>
                        </a:spcAft>
                        <a:tabLst>
                          <a:tab pos="594360" algn="l"/>
                        </a:tabLst>
                      </a:pPr>
                      <a:r>
                        <a:rPr lang="en-US" sz="1400" dirty="0">
                          <a:solidFill>
                            <a:srgbClr val="FF0066"/>
                          </a:solidFill>
                          <a:effectLst/>
                          <a:latin typeface="Times New Roman" panose="02020603050405020304" pitchFamily="18" charset="0"/>
                          <a:cs typeface="Times New Roman" panose="02020603050405020304" pitchFamily="18" charset="0"/>
                        </a:rPr>
                        <a:t>[Pt(NH</a:t>
                      </a:r>
                      <a:r>
                        <a:rPr lang="en-US" sz="1400" baseline="-25000" dirty="0">
                          <a:solidFill>
                            <a:srgbClr val="FF0066"/>
                          </a:solidFill>
                          <a:effectLst/>
                          <a:latin typeface="Times New Roman" panose="02020603050405020304" pitchFamily="18" charset="0"/>
                          <a:cs typeface="Times New Roman" panose="02020603050405020304" pitchFamily="18" charset="0"/>
                        </a:rPr>
                        <a:t>3</a:t>
                      </a:r>
                      <a:r>
                        <a:rPr lang="en-US" sz="1400" dirty="0">
                          <a:solidFill>
                            <a:srgbClr val="FF0066"/>
                          </a:solidFill>
                          <a:effectLst/>
                          <a:latin typeface="Times New Roman" panose="02020603050405020304" pitchFamily="18" charset="0"/>
                          <a:cs typeface="Times New Roman" panose="02020603050405020304" pitchFamily="18" charset="0"/>
                        </a:rPr>
                        <a:t>)</a:t>
                      </a:r>
                      <a:r>
                        <a:rPr lang="en-US" sz="1400" baseline="-25000" dirty="0">
                          <a:solidFill>
                            <a:srgbClr val="FF0066"/>
                          </a:solidFill>
                          <a:effectLst/>
                          <a:latin typeface="Times New Roman" panose="02020603050405020304" pitchFamily="18" charset="0"/>
                          <a:cs typeface="Times New Roman" panose="02020603050405020304" pitchFamily="18" charset="0"/>
                        </a:rPr>
                        <a:t>6</a:t>
                      </a:r>
                      <a:r>
                        <a:rPr lang="en-US" sz="1400" dirty="0">
                          <a:solidFill>
                            <a:srgbClr val="FF0066"/>
                          </a:solidFill>
                          <a:effectLst/>
                          <a:latin typeface="Times New Roman" panose="02020603050405020304" pitchFamily="18" charset="0"/>
                          <a:cs typeface="Times New Roman" panose="02020603050405020304" pitchFamily="18" charset="0"/>
                        </a:rPr>
                        <a:t>]</a:t>
                      </a:r>
                      <a:r>
                        <a:rPr lang="en-US" sz="1400" baseline="30000" dirty="0">
                          <a:solidFill>
                            <a:srgbClr val="FF0066"/>
                          </a:solidFill>
                          <a:effectLst/>
                          <a:latin typeface="Times New Roman" panose="02020603050405020304" pitchFamily="18" charset="0"/>
                          <a:cs typeface="Times New Roman" panose="02020603050405020304" pitchFamily="18" charset="0"/>
                        </a:rPr>
                        <a:t>4+</a:t>
                      </a:r>
                      <a:endParaRPr lang="en-US" sz="1400" dirty="0">
                        <a:solidFill>
                          <a:srgbClr val="FF0066"/>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tabLst>
                          <a:tab pos="594360" algn="l"/>
                        </a:tabLst>
                      </a:pPr>
                      <a:r>
                        <a:rPr lang="en-US" sz="1400" b="1">
                          <a:solidFill>
                            <a:srgbClr val="002060"/>
                          </a:solidFill>
                          <a:effectLst/>
                          <a:latin typeface="Times New Roman" panose="02020603050405020304" pitchFamily="18" charset="0"/>
                          <a:cs typeface="Times New Roman" panose="02020603050405020304" pitchFamily="18" charset="0"/>
                        </a:rPr>
                        <a:t>Pt (78)</a:t>
                      </a:r>
                      <a:endParaRPr lang="en-US" sz="1400" b="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tabLst>
                          <a:tab pos="594360" algn="l"/>
                        </a:tabLst>
                      </a:pPr>
                      <a:r>
                        <a:rPr lang="en-US" sz="1400" b="1">
                          <a:solidFill>
                            <a:srgbClr val="002060"/>
                          </a:solidFill>
                          <a:effectLst/>
                          <a:latin typeface="Times New Roman" panose="02020603050405020304" pitchFamily="18" charset="0"/>
                          <a:cs typeface="Times New Roman" panose="02020603050405020304" pitchFamily="18" charset="0"/>
                        </a:rPr>
                        <a:t>Pt</a:t>
                      </a:r>
                      <a:r>
                        <a:rPr lang="en-US" sz="1400" b="1" baseline="30000">
                          <a:solidFill>
                            <a:srgbClr val="002060"/>
                          </a:solidFill>
                          <a:effectLst/>
                          <a:latin typeface="Times New Roman" panose="02020603050405020304" pitchFamily="18" charset="0"/>
                          <a:cs typeface="Times New Roman" panose="02020603050405020304" pitchFamily="18" charset="0"/>
                        </a:rPr>
                        <a:t>4+</a:t>
                      </a:r>
                      <a:endParaRPr lang="en-US" sz="1400" b="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tabLst>
                          <a:tab pos="594360" algn="l"/>
                        </a:tabLst>
                      </a:pPr>
                      <a:r>
                        <a:rPr lang="en-US" sz="1400" b="1">
                          <a:solidFill>
                            <a:srgbClr val="002060"/>
                          </a:solidFill>
                          <a:effectLst/>
                          <a:latin typeface="Times New Roman" panose="02020603050405020304" pitchFamily="18" charset="0"/>
                          <a:cs typeface="Times New Roman" panose="02020603050405020304" pitchFamily="18" charset="0"/>
                        </a:rPr>
                        <a:t>4</a:t>
                      </a:r>
                      <a:endParaRPr lang="en-US" sz="1400" b="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tabLst>
                          <a:tab pos="594360" algn="l"/>
                        </a:tabLst>
                      </a:pPr>
                      <a:r>
                        <a:rPr lang="en-US" sz="1400" b="1">
                          <a:solidFill>
                            <a:srgbClr val="002060"/>
                          </a:solidFill>
                          <a:effectLst/>
                          <a:latin typeface="Times New Roman" panose="02020603050405020304" pitchFamily="18" charset="0"/>
                          <a:cs typeface="Times New Roman" panose="02020603050405020304" pitchFamily="18" charset="0"/>
                        </a:rPr>
                        <a:t>6</a:t>
                      </a:r>
                      <a:endParaRPr lang="en-US" sz="1400" b="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tabLst>
                          <a:tab pos="594360" algn="l"/>
                        </a:tabLst>
                      </a:pPr>
                      <a:r>
                        <a:rPr lang="en-US" sz="1400" b="1">
                          <a:solidFill>
                            <a:srgbClr val="002060"/>
                          </a:solidFill>
                          <a:effectLst/>
                          <a:latin typeface="Times New Roman" panose="02020603050405020304" pitchFamily="18" charset="0"/>
                          <a:cs typeface="Times New Roman" panose="02020603050405020304" pitchFamily="18" charset="0"/>
                        </a:rPr>
                        <a:t>12</a:t>
                      </a:r>
                      <a:endParaRPr lang="en-US" sz="1400" b="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tabLst>
                          <a:tab pos="594360" algn="l"/>
                        </a:tabLst>
                      </a:pPr>
                      <a:r>
                        <a:rPr lang="en-US" sz="1400" b="1" dirty="0">
                          <a:solidFill>
                            <a:srgbClr val="002060"/>
                          </a:solidFill>
                          <a:effectLst/>
                          <a:latin typeface="Times New Roman" panose="02020603050405020304" pitchFamily="18" charset="0"/>
                          <a:cs typeface="Times New Roman" panose="02020603050405020304" pitchFamily="18" charset="0"/>
                        </a:rPr>
                        <a:t>86</a:t>
                      </a:r>
                      <a:endParaRPr lang="en-US" sz="14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094872209"/>
                  </a:ext>
                </a:extLst>
              </a:tr>
              <a:tr h="506487">
                <a:tc>
                  <a:txBody>
                    <a:bodyPr/>
                    <a:lstStyle/>
                    <a:p>
                      <a:pPr marL="0" marR="0">
                        <a:lnSpc>
                          <a:spcPct val="150000"/>
                        </a:lnSpc>
                        <a:spcBef>
                          <a:spcPts val="0"/>
                        </a:spcBef>
                        <a:spcAft>
                          <a:spcPts val="0"/>
                        </a:spcAft>
                        <a:tabLst>
                          <a:tab pos="594360" algn="l"/>
                        </a:tabLst>
                      </a:pPr>
                      <a:r>
                        <a:rPr lang="en-US" sz="1400" dirty="0">
                          <a:solidFill>
                            <a:srgbClr val="FF0066"/>
                          </a:solidFill>
                          <a:effectLst/>
                          <a:latin typeface="Times New Roman" panose="02020603050405020304" pitchFamily="18" charset="0"/>
                          <a:cs typeface="Times New Roman" panose="02020603050405020304" pitchFamily="18" charset="0"/>
                        </a:rPr>
                        <a:t>[Pt(NH</a:t>
                      </a:r>
                      <a:r>
                        <a:rPr lang="en-US" sz="1400" baseline="-25000" dirty="0">
                          <a:solidFill>
                            <a:srgbClr val="FF0066"/>
                          </a:solidFill>
                          <a:effectLst/>
                          <a:latin typeface="Times New Roman" panose="02020603050405020304" pitchFamily="18" charset="0"/>
                          <a:cs typeface="Times New Roman" panose="02020603050405020304" pitchFamily="18" charset="0"/>
                        </a:rPr>
                        <a:t>3</a:t>
                      </a:r>
                      <a:r>
                        <a:rPr lang="en-US" sz="1400" dirty="0">
                          <a:solidFill>
                            <a:srgbClr val="FF0066"/>
                          </a:solidFill>
                          <a:effectLst/>
                          <a:latin typeface="Times New Roman" panose="02020603050405020304" pitchFamily="18" charset="0"/>
                          <a:cs typeface="Times New Roman" panose="02020603050405020304" pitchFamily="18" charset="0"/>
                        </a:rPr>
                        <a:t>)</a:t>
                      </a:r>
                      <a:r>
                        <a:rPr lang="en-US" sz="1400" baseline="-25000" dirty="0">
                          <a:solidFill>
                            <a:srgbClr val="FF0066"/>
                          </a:solidFill>
                          <a:effectLst/>
                          <a:latin typeface="Times New Roman" panose="02020603050405020304" pitchFamily="18" charset="0"/>
                          <a:cs typeface="Times New Roman" panose="02020603050405020304" pitchFamily="18" charset="0"/>
                        </a:rPr>
                        <a:t>3</a:t>
                      </a:r>
                      <a:r>
                        <a:rPr lang="en-US" sz="1400" dirty="0">
                          <a:solidFill>
                            <a:srgbClr val="FF0066"/>
                          </a:solidFill>
                          <a:effectLst/>
                          <a:latin typeface="Times New Roman" panose="02020603050405020304" pitchFamily="18" charset="0"/>
                          <a:cs typeface="Times New Roman" panose="02020603050405020304" pitchFamily="18" charset="0"/>
                        </a:rPr>
                        <a:t>Cl</a:t>
                      </a:r>
                      <a:r>
                        <a:rPr lang="en-US" sz="1400" baseline="-25000" dirty="0">
                          <a:solidFill>
                            <a:srgbClr val="FF0066"/>
                          </a:solidFill>
                          <a:effectLst/>
                          <a:latin typeface="Times New Roman" panose="02020603050405020304" pitchFamily="18" charset="0"/>
                          <a:cs typeface="Times New Roman" panose="02020603050405020304" pitchFamily="18" charset="0"/>
                        </a:rPr>
                        <a:t>3</a:t>
                      </a:r>
                      <a:r>
                        <a:rPr lang="en-US" sz="1400" dirty="0">
                          <a:solidFill>
                            <a:srgbClr val="FF0066"/>
                          </a:solidFill>
                          <a:effectLst/>
                          <a:latin typeface="Times New Roman" panose="02020603050405020304" pitchFamily="18" charset="0"/>
                          <a:cs typeface="Times New Roman" panose="02020603050405020304" pitchFamily="18" charset="0"/>
                        </a:rPr>
                        <a:t>]</a:t>
                      </a:r>
                      <a:r>
                        <a:rPr lang="en-US" sz="1400" baseline="30000" dirty="0">
                          <a:solidFill>
                            <a:srgbClr val="FF0066"/>
                          </a:solidFill>
                          <a:effectLst/>
                          <a:latin typeface="Times New Roman" panose="02020603050405020304" pitchFamily="18" charset="0"/>
                          <a:cs typeface="Times New Roman" panose="02020603050405020304" pitchFamily="18" charset="0"/>
                        </a:rPr>
                        <a:t>+</a:t>
                      </a:r>
                      <a:endParaRPr lang="en-US" sz="1400" dirty="0">
                        <a:solidFill>
                          <a:srgbClr val="FF0066"/>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tabLst>
                          <a:tab pos="594360" algn="l"/>
                        </a:tabLst>
                      </a:pPr>
                      <a:r>
                        <a:rPr lang="en-US" sz="1400" b="1">
                          <a:solidFill>
                            <a:srgbClr val="002060"/>
                          </a:solidFill>
                          <a:effectLst/>
                          <a:latin typeface="Times New Roman" panose="02020603050405020304" pitchFamily="18" charset="0"/>
                          <a:cs typeface="Times New Roman" panose="02020603050405020304" pitchFamily="18" charset="0"/>
                        </a:rPr>
                        <a:t>Pt (78)</a:t>
                      </a:r>
                      <a:endParaRPr lang="en-US" sz="1400" b="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tabLst>
                          <a:tab pos="594360" algn="l"/>
                        </a:tabLst>
                      </a:pPr>
                      <a:r>
                        <a:rPr lang="en-US" sz="1400" b="1">
                          <a:solidFill>
                            <a:srgbClr val="002060"/>
                          </a:solidFill>
                          <a:effectLst/>
                          <a:latin typeface="Times New Roman" panose="02020603050405020304" pitchFamily="18" charset="0"/>
                          <a:cs typeface="Times New Roman" panose="02020603050405020304" pitchFamily="18" charset="0"/>
                        </a:rPr>
                        <a:t>Pt</a:t>
                      </a:r>
                      <a:r>
                        <a:rPr lang="en-US" sz="1400" b="1" baseline="30000">
                          <a:solidFill>
                            <a:srgbClr val="002060"/>
                          </a:solidFill>
                          <a:effectLst/>
                          <a:latin typeface="Times New Roman" panose="02020603050405020304" pitchFamily="18" charset="0"/>
                          <a:cs typeface="Times New Roman" panose="02020603050405020304" pitchFamily="18" charset="0"/>
                        </a:rPr>
                        <a:t>4+</a:t>
                      </a:r>
                      <a:endParaRPr lang="en-US" sz="1400" b="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tabLst>
                          <a:tab pos="594360" algn="l"/>
                        </a:tabLst>
                      </a:pPr>
                      <a:r>
                        <a:rPr lang="en-US" sz="1400" b="1">
                          <a:solidFill>
                            <a:srgbClr val="002060"/>
                          </a:solidFill>
                          <a:effectLst/>
                          <a:latin typeface="Times New Roman" panose="02020603050405020304" pitchFamily="18" charset="0"/>
                          <a:cs typeface="Times New Roman" panose="02020603050405020304" pitchFamily="18" charset="0"/>
                        </a:rPr>
                        <a:t>4</a:t>
                      </a:r>
                      <a:endParaRPr lang="en-US" sz="1400" b="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tabLst>
                          <a:tab pos="594360" algn="l"/>
                        </a:tabLst>
                      </a:pPr>
                      <a:r>
                        <a:rPr lang="en-US" sz="1400" b="1">
                          <a:solidFill>
                            <a:srgbClr val="002060"/>
                          </a:solidFill>
                          <a:effectLst/>
                          <a:latin typeface="Times New Roman" panose="02020603050405020304" pitchFamily="18" charset="0"/>
                          <a:cs typeface="Times New Roman" panose="02020603050405020304" pitchFamily="18" charset="0"/>
                        </a:rPr>
                        <a:t>6</a:t>
                      </a:r>
                      <a:endParaRPr lang="en-US" sz="1400" b="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tabLst>
                          <a:tab pos="594360" algn="l"/>
                        </a:tabLst>
                      </a:pPr>
                      <a:r>
                        <a:rPr lang="en-US" sz="1400" b="1">
                          <a:solidFill>
                            <a:srgbClr val="002060"/>
                          </a:solidFill>
                          <a:effectLst/>
                          <a:latin typeface="Times New Roman" panose="02020603050405020304" pitchFamily="18" charset="0"/>
                          <a:cs typeface="Times New Roman" panose="02020603050405020304" pitchFamily="18" charset="0"/>
                        </a:rPr>
                        <a:t>12</a:t>
                      </a:r>
                      <a:endParaRPr lang="en-US" sz="1400" b="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tabLst>
                          <a:tab pos="594360" algn="l"/>
                        </a:tabLst>
                      </a:pPr>
                      <a:r>
                        <a:rPr lang="en-US" sz="1400" b="1" dirty="0">
                          <a:solidFill>
                            <a:srgbClr val="002060"/>
                          </a:solidFill>
                          <a:effectLst/>
                          <a:latin typeface="Times New Roman" panose="02020603050405020304" pitchFamily="18" charset="0"/>
                          <a:cs typeface="Times New Roman" panose="02020603050405020304" pitchFamily="18" charset="0"/>
                        </a:rPr>
                        <a:t>86</a:t>
                      </a:r>
                      <a:endParaRPr lang="en-US" sz="14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806808848"/>
                  </a:ext>
                </a:extLst>
              </a:tr>
            </a:tbl>
          </a:graphicData>
        </a:graphic>
      </p:graphicFrame>
    </p:spTree>
    <p:extLst>
      <p:ext uri="{BB962C8B-B14F-4D97-AF65-F5344CB8AC3E}">
        <p14:creationId xmlns:p14="http://schemas.microsoft.com/office/powerpoint/2010/main" val="180014793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3837A4B-9CB7-417B-BCFF-E0B586BA6FFA}"/>
              </a:ext>
            </a:extLst>
          </p:cNvPr>
          <p:cNvSpPr txBox="1"/>
          <p:nvPr/>
        </p:nvSpPr>
        <p:spPr>
          <a:xfrm>
            <a:off x="1324121" y="668212"/>
            <a:ext cx="9543757" cy="490199"/>
          </a:xfrm>
          <a:prstGeom prst="rect">
            <a:avLst/>
          </a:prstGeom>
          <a:noFill/>
        </p:spPr>
        <p:txBody>
          <a:bodyPr wrap="square">
            <a:spAutoFit/>
          </a:bodyPr>
          <a:lstStyle/>
          <a:p>
            <a:pPr marL="0" marR="0">
              <a:lnSpc>
                <a:spcPct val="115000"/>
              </a:lnSpc>
              <a:spcBef>
                <a:spcPts val="0"/>
              </a:spcBef>
              <a:spcAft>
                <a:spcPts val="600"/>
              </a:spcAft>
              <a:tabLst>
                <a:tab pos="594360" algn="l"/>
              </a:tabLst>
            </a:pPr>
            <a:r>
              <a:rPr lang="en-US" sz="2400" b="1" dirty="0">
                <a:solidFill>
                  <a:srgbClr val="800000"/>
                </a:solidFill>
                <a:effectLst/>
                <a:latin typeface="Times New Roman" panose="02020603050405020304" pitchFamily="18" charset="0"/>
                <a:ea typeface="Calibri" panose="020F0502020204030204" pitchFamily="34" charset="0"/>
                <a:cs typeface="Mangal" panose="02040503050203030202" pitchFamily="18" charset="0"/>
              </a:rPr>
              <a:t>Complexes which </a:t>
            </a:r>
            <a:r>
              <a:rPr lang="en-US" sz="2400" b="1" dirty="0" err="1">
                <a:solidFill>
                  <a:srgbClr val="800000"/>
                </a:solidFill>
                <a:effectLst/>
                <a:latin typeface="Times New Roman" panose="02020603050405020304" pitchFamily="18" charset="0"/>
                <a:ea typeface="Calibri" panose="020F0502020204030204" pitchFamily="34" charset="0"/>
                <a:cs typeface="Mangal" panose="02040503050203030202" pitchFamily="18" charset="0"/>
              </a:rPr>
              <a:t>donot</a:t>
            </a:r>
            <a:r>
              <a:rPr lang="en-US" sz="2400" b="1" dirty="0">
                <a:solidFill>
                  <a:srgbClr val="800000"/>
                </a:solidFill>
                <a:effectLst/>
                <a:latin typeface="Times New Roman" panose="02020603050405020304" pitchFamily="18" charset="0"/>
                <a:ea typeface="Calibri" panose="020F0502020204030204" pitchFamily="34" charset="0"/>
                <a:cs typeface="Mangal" panose="02040503050203030202" pitchFamily="18" charset="0"/>
              </a:rPr>
              <a:t> obeys EAN rule are given in the following table</a:t>
            </a:r>
            <a:endParaRPr lang="en-US" sz="2000" dirty="0">
              <a:solidFill>
                <a:srgbClr val="800000"/>
              </a:solidFill>
              <a:effectLst/>
              <a:latin typeface="Calibri" panose="020F0502020204030204" pitchFamily="34" charset="0"/>
              <a:ea typeface="Calibri" panose="020F0502020204030204" pitchFamily="34" charset="0"/>
              <a:cs typeface="Mangal" panose="02040503050203030202" pitchFamily="18" charset="0"/>
            </a:endParaRPr>
          </a:p>
        </p:txBody>
      </p:sp>
      <p:graphicFrame>
        <p:nvGraphicFramePr>
          <p:cNvPr id="5" name="Table 4">
            <a:extLst>
              <a:ext uri="{FF2B5EF4-FFF2-40B4-BE49-F238E27FC236}">
                <a16:creationId xmlns:a16="http://schemas.microsoft.com/office/drawing/2014/main" id="{EE00F86D-DF5A-43CB-BDD0-CBDAAB2483C0}"/>
              </a:ext>
            </a:extLst>
          </p:cNvPr>
          <p:cNvGraphicFramePr>
            <a:graphicFrameLocks noGrp="1"/>
          </p:cNvGraphicFramePr>
          <p:nvPr>
            <p:extLst>
              <p:ext uri="{D42A27DB-BD31-4B8C-83A1-F6EECF244321}">
                <p14:modId xmlns:p14="http://schemas.microsoft.com/office/powerpoint/2010/main" val="1681941725"/>
              </p:ext>
            </p:extLst>
          </p:nvPr>
        </p:nvGraphicFramePr>
        <p:xfrm>
          <a:off x="225083" y="1521251"/>
          <a:ext cx="11830931" cy="4668537"/>
        </p:xfrm>
        <a:graphic>
          <a:graphicData uri="http://schemas.openxmlformats.org/drawingml/2006/table">
            <a:tbl>
              <a:tblPr firstRow="1" firstCol="1" bandRow="1">
                <a:tableStyleId>{5C22544A-7EE6-4342-B048-85BDC9FD1C3A}</a:tableStyleId>
              </a:tblPr>
              <a:tblGrid>
                <a:gridCol w="1690133">
                  <a:extLst>
                    <a:ext uri="{9D8B030D-6E8A-4147-A177-3AD203B41FA5}">
                      <a16:colId xmlns:a16="http://schemas.microsoft.com/office/drawing/2014/main" val="3870871161"/>
                    </a:ext>
                  </a:extLst>
                </a:gridCol>
                <a:gridCol w="1690133">
                  <a:extLst>
                    <a:ext uri="{9D8B030D-6E8A-4147-A177-3AD203B41FA5}">
                      <a16:colId xmlns:a16="http://schemas.microsoft.com/office/drawing/2014/main" val="3641427205"/>
                    </a:ext>
                  </a:extLst>
                </a:gridCol>
                <a:gridCol w="1690133">
                  <a:extLst>
                    <a:ext uri="{9D8B030D-6E8A-4147-A177-3AD203B41FA5}">
                      <a16:colId xmlns:a16="http://schemas.microsoft.com/office/drawing/2014/main" val="3630371468"/>
                    </a:ext>
                  </a:extLst>
                </a:gridCol>
                <a:gridCol w="1690133">
                  <a:extLst>
                    <a:ext uri="{9D8B030D-6E8A-4147-A177-3AD203B41FA5}">
                      <a16:colId xmlns:a16="http://schemas.microsoft.com/office/drawing/2014/main" val="2305645049"/>
                    </a:ext>
                  </a:extLst>
                </a:gridCol>
                <a:gridCol w="1690133">
                  <a:extLst>
                    <a:ext uri="{9D8B030D-6E8A-4147-A177-3AD203B41FA5}">
                      <a16:colId xmlns:a16="http://schemas.microsoft.com/office/drawing/2014/main" val="3776907386"/>
                    </a:ext>
                  </a:extLst>
                </a:gridCol>
                <a:gridCol w="1690133">
                  <a:extLst>
                    <a:ext uri="{9D8B030D-6E8A-4147-A177-3AD203B41FA5}">
                      <a16:colId xmlns:a16="http://schemas.microsoft.com/office/drawing/2014/main" val="1830551549"/>
                    </a:ext>
                  </a:extLst>
                </a:gridCol>
                <a:gridCol w="1690133">
                  <a:extLst>
                    <a:ext uri="{9D8B030D-6E8A-4147-A177-3AD203B41FA5}">
                      <a16:colId xmlns:a16="http://schemas.microsoft.com/office/drawing/2014/main" val="629916654"/>
                    </a:ext>
                  </a:extLst>
                </a:gridCol>
              </a:tblGrid>
              <a:tr h="1014913">
                <a:tc>
                  <a:txBody>
                    <a:bodyPr/>
                    <a:lstStyle/>
                    <a:p>
                      <a:pPr marL="0" marR="0" algn="ctr">
                        <a:lnSpc>
                          <a:spcPct val="115000"/>
                        </a:lnSpc>
                        <a:spcBef>
                          <a:spcPts val="0"/>
                        </a:spcBef>
                        <a:spcAft>
                          <a:spcPts val="0"/>
                        </a:spcAft>
                        <a:tabLst>
                          <a:tab pos="594360" algn="l"/>
                        </a:tabLst>
                      </a:pPr>
                      <a:r>
                        <a:rPr lang="en-US" sz="1400" dirty="0">
                          <a:solidFill>
                            <a:srgbClr val="003300"/>
                          </a:solidFill>
                          <a:effectLst/>
                          <a:latin typeface="Times New Roman" panose="02020603050405020304" pitchFamily="18" charset="0"/>
                          <a:cs typeface="Times New Roman" panose="02020603050405020304" pitchFamily="18" charset="0"/>
                        </a:rPr>
                        <a:t>Complex</a:t>
                      </a:r>
                      <a:endParaRPr lang="en-US" sz="1400" dirty="0">
                        <a:solidFill>
                          <a:srgbClr val="0033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tabLst>
                          <a:tab pos="594360" algn="l"/>
                        </a:tabLst>
                      </a:pPr>
                      <a:r>
                        <a:rPr lang="en-US" sz="1400" dirty="0">
                          <a:solidFill>
                            <a:srgbClr val="003300"/>
                          </a:solidFill>
                          <a:effectLst/>
                          <a:latin typeface="Times New Roman" panose="02020603050405020304" pitchFamily="18" charset="0"/>
                          <a:cs typeface="Times New Roman" panose="02020603050405020304" pitchFamily="18" charset="0"/>
                        </a:rPr>
                        <a:t>Central metal atom and its At. No. (Z)</a:t>
                      </a:r>
                      <a:endParaRPr lang="en-US" sz="1400" dirty="0">
                        <a:solidFill>
                          <a:srgbClr val="0033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tabLst>
                          <a:tab pos="594360" algn="l"/>
                        </a:tabLst>
                      </a:pPr>
                      <a:r>
                        <a:rPr lang="en-US" sz="1400" dirty="0">
                          <a:solidFill>
                            <a:srgbClr val="003300"/>
                          </a:solidFill>
                          <a:effectLst/>
                          <a:latin typeface="Times New Roman" panose="02020603050405020304" pitchFamily="18" charset="0"/>
                          <a:cs typeface="Times New Roman" panose="02020603050405020304" pitchFamily="18" charset="0"/>
                        </a:rPr>
                        <a:t>Central metal ion in complex</a:t>
                      </a:r>
                      <a:endParaRPr lang="en-US" sz="1400" dirty="0">
                        <a:solidFill>
                          <a:srgbClr val="0033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tabLst>
                          <a:tab pos="594360" algn="l"/>
                        </a:tabLst>
                      </a:pPr>
                      <a:r>
                        <a:rPr lang="en-US" sz="1400" dirty="0">
                          <a:solidFill>
                            <a:srgbClr val="003300"/>
                          </a:solidFill>
                          <a:effectLst/>
                          <a:latin typeface="Times New Roman" panose="02020603050405020304" pitchFamily="18" charset="0"/>
                          <a:cs typeface="Times New Roman" panose="02020603050405020304" pitchFamily="18" charset="0"/>
                        </a:rPr>
                        <a:t>Number Electron lost in the formation of metal ion (n)</a:t>
                      </a:r>
                      <a:endParaRPr lang="en-US" sz="1400" dirty="0">
                        <a:solidFill>
                          <a:srgbClr val="0033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tabLst>
                          <a:tab pos="594360" algn="l"/>
                        </a:tabLst>
                      </a:pPr>
                      <a:r>
                        <a:rPr lang="en-US" sz="1400" dirty="0">
                          <a:solidFill>
                            <a:srgbClr val="003300"/>
                          </a:solidFill>
                          <a:effectLst/>
                          <a:latin typeface="Times New Roman" panose="02020603050405020304" pitchFamily="18" charset="0"/>
                          <a:cs typeface="Times New Roman" panose="02020603050405020304" pitchFamily="18" charset="0"/>
                        </a:rPr>
                        <a:t>Co-ordination N of central metal ion (CN)</a:t>
                      </a:r>
                      <a:endParaRPr lang="en-US" sz="1400" dirty="0">
                        <a:solidFill>
                          <a:srgbClr val="0033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tabLst>
                          <a:tab pos="594360" algn="l"/>
                        </a:tabLst>
                      </a:pPr>
                      <a:r>
                        <a:rPr lang="en-US" sz="1400" dirty="0">
                          <a:solidFill>
                            <a:srgbClr val="003300"/>
                          </a:solidFill>
                          <a:effectLst/>
                          <a:latin typeface="Times New Roman" panose="02020603050405020304" pitchFamily="18" charset="0"/>
                          <a:cs typeface="Times New Roman" panose="02020603050405020304" pitchFamily="18" charset="0"/>
                        </a:rPr>
                        <a:t>Number electrons gained by metal ion from ligands (2xCN)</a:t>
                      </a:r>
                      <a:endParaRPr lang="en-US" sz="1400" dirty="0">
                        <a:solidFill>
                          <a:srgbClr val="0033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tabLst>
                          <a:tab pos="594360" algn="l"/>
                        </a:tabLst>
                      </a:pPr>
                      <a:r>
                        <a:rPr lang="en-US" sz="1400" dirty="0">
                          <a:solidFill>
                            <a:srgbClr val="003300"/>
                          </a:solidFill>
                          <a:effectLst/>
                          <a:latin typeface="Times New Roman" panose="02020603050405020304" pitchFamily="18" charset="0"/>
                          <a:cs typeface="Times New Roman" panose="02020603050405020304" pitchFamily="18" charset="0"/>
                        </a:rPr>
                        <a:t>EAN of central metal ion</a:t>
                      </a:r>
                      <a:endParaRPr lang="en-US" sz="1400" dirty="0">
                        <a:solidFill>
                          <a:srgbClr val="0033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824975213"/>
                  </a:ext>
                </a:extLst>
              </a:tr>
              <a:tr h="456703">
                <a:tc>
                  <a:txBody>
                    <a:bodyPr/>
                    <a:lstStyle/>
                    <a:p>
                      <a:pPr marL="0" marR="0">
                        <a:lnSpc>
                          <a:spcPct val="150000"/>
                        </a:lnSpc>
                        <a:spcBef>
                          <a:spcPts val="0"/>
                        </a:spcBef>
                        <a:spcAft>
                          <a:spcPts val="0"/>
                        </a:spcAft>
                        <a:tabLst>
                          <a:tab pos="594360" algn="l"/>
                        </a:tabLst>
                      </a:pPr>
                      <a:r>
                        <a:rPr lang="en-US" sz="1400">
                          <a:solidFill>
                            <a:srgbClr val="FF0066"/>
                          </a:solidFill>
                          <a:effectLst/>
                          <a:latin typeface="Times New Roman" panose="02020603050405020304" pitchFamily="18" charset="0"/>
                          <a:ea typeface="Calibri" panose="020F0502020204030204" pitchFamily="34" charset="0"/>
                          <a:cs typeface="Mangal" panose="02040503050203030202" pitchFamily="18" charset="0"/>
                        </a:rPr>
                        <a:t>[Cr(NH</a:t>
                      </a:r>
                      <a:r>
                        <a:rPr lang="en-US" sz="1400" baseline="-25000">
                          <a:solidFill>
                            <a:srgbClr val="FF0066"/>
                          </a:solidFill>
                          <a:effectLst/>
                          <a:latin typeface="Times New Roman" panose="02020603050405020304" pitchFamily="18" charset="0"/>
                          <a:ea typeface="Calibri" panose="020F0502020204030204" pitchFamily="34" charset="0"/>
                          <a:cs typeface="Mangal" panose="02040503050203030202" pitchFamily="18" charset="0"/>
                        </a:rPr>
                        <a:t>3</a:t>
                      </a:r>
                      <a:r>
                        <a:rPr lang="en-US" sz="1400">
                          <a:solidFill>
                            <a:srgbClr val="FF0066"/>
                          </a:solidFill>
                          <a:effectLst/>
                          <a:latin typeface="Times New Roman" panose="02020603050405020304" pitchFamily="18" charset="0"/>
                          <a:ea typeface="Calibri" panose="020F0502020204030204" pitchFamily="34" charset="0"/>
                          <a:cs typeface="Mangal" panose="02040503050203030202" pitchFamily="18" charset="0"/>
                        </a:rPr>
                        <a:t>)</a:t>
                      </a:r>
                      <a:r>
                        <a:rPr lang="en-US" sz="1400" baseline="-25000">
                          <a:solidFill>
                            <a:srgbClr val="FF0066"/>
                          </a:solidFill>
                          <a:effectLst/>
                          <a:latin typeface="Times New Roman" panose="02020603050405020304" pitchFamily="18" charset="0"/>
                          <a:ea typeface="Calibri" panose="020F0502020204030204" pitchFamily="34" charset="0"/>
                          <a:cs typeface="Mangal" panose="02040503050203030202" pitchFamily="18" charset="0"/>
                        </a:rPr>
                        <a:t>6</a:t>
                      </a:r>
                      <a:r>
                        <a:rPr lang="en-US" sz="1400">
                          <a:solidFill>
                            <a:srgbClr val="FF0066"/>
                          </a:solidFill>
                          <a:effectLst/>
                          <a:latin typeface="Times New Roman" panose="02020603050405020304" pitchFamily="18" charset="0"/>
                          <a:ea typeface="Calibri" panose="020F0502020204030204" pitchFamily="34" charset="0"/>
                          <a:cs typeface="Mangal" panose="02040503050203030202" pitchFamily="18" charset="0"/>
                        </a:rPr>
                        <a:t>]</a:t>
                      </a:r>
                      <a:r>
                        <a:rPr lang="en-US" sz="1400" baseline="30000">
                          <a:solidFill>
                            <a:srgbClr val="FF0066"/>
                          </a:solidFill>
                          <a:effectLst/>
                          <a:latin typeface="Times New Roman" panose="02020603050405020304" pitchFamily="18" charset="0"/>
                          <a:ea typeface="Calibri" panose="020F0502020204030204" pitchFamily="34" charset="0"/>
                          <a:cs typeface="Mangal" panose="02040503050203030202" pitchFamily="18" charset="0"/>
                        </a:rPr>
                        <a:t>3+</a:t>
                      </a:r>
                      <a:endParaRPr lang="en-US" sz="1400">
                        <a:solidFill>
                          <a:srgbClr val="FF0066"/>
                        </a:solidFill>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tc>
                <a:tc>
                  <a:txBody>
                    <a:bodyPr/>
                    <a:lstStyle/>
                    <a:p>
                      <a:pPr marL="0" marR="0" algn="ctr">
                        <a:lnSpc>
                          <a:spcPct val="150000"/>
                        </a:lnSpc>
                        <a:spcBef>
                          <a:spcPts val="0"/>
                        </a:spcBef>
                        <a:spcAft>
                          <a:spcPts val="0"/>
                        </a:spcAft>
                        <a:tabLst>
                          <a:tab pos="594360" algn="l"/>
                        </a:tabLst>
                      </a:pPr>
                      <a:r>
                        <a:rPr lang="en-US" sz="1400" b="1" dirty="0">
                          <a:solidFill>
                            <a:srgbClr val="002060"/>
                          </a:solidFill>
                          <a:effectLst/>
                          <a:latin typeface="Times New Roman" panose="02020603050405020304" pitchFamily="18" charset="0"/>
                          <a:cs typeface="Times New Roman" panose="02020603050405020304" pitchFamily="18" charset="0"/>
                        </a:rPr>
                        <a:t>Cu (29)</a:t>
                      </a:r>
                      <a:endParaRPr lang="en-US" sz="14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tabLst>
                          <a:tab pos="594360" algn="l"/>
                        </a:tabLst>
                      </a:pPr>
                      <a:r>
                        <a:rPr lang="en-US" sz="1400" b="1" dirty="0">
                          <a:solidFill>
                            <a:srgbClr val="002060"/>
                          </a:solidFill>
                          <a:effectLst/>
                          <a:latin typeface="Times New Roman" panose="02020603050405020304" pitchFamily="18" charset="0"/>
                          <a:cs typeface="Times New Roman" panose="02020603050405020304" pitchFamily="18" charset="0"/>
                        </a:rPr>
                        <a:t>Cu</a:t>
                      </a:r>
                      <a:r>
                        <a:rPr lang="en-US" sz="1400" b="1" baseline="30000" dirty="0">
                          <a:solidFill>
                            <a:srgbClr val="002060"/>
                          </a:solidFill>
                          <a:effectLst/>
                          <a:latin typeface="Times New Roman" panose="02020603050405020304" pitchFamily="18" charset="0"/>
                          <a:cs typeface="Times New Roman" panose="02020603050405020304" pitchFamily="18" charset="0"/>
                        </a:rPr>
                        <a:t>+</a:t>
                      </a:r>
                      <a:endParaRPr lang="en-US" sz="14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tabLst>
                          <a:tab pos="594360" algn="l"/>
                        </a:tabLst>
                      </a:pPr>
                      <a:r>
                        <a:rPr lang="en-US" sz="1400" b="1" dirty="0">
                          <a:solidFill>
                            <a:srgbClr val="002060"/>
                          </a:solidFill>
                          <a:effectLst/>
                          <a:latin typeface="Times New Roman" panose="02020603050405020304" pitchFamily="18" charset="0"/>
                          <a:cs typeface="Times New Roman" panose="02020603050405020304" pitchFamily="18" charset="0"/>
                        </a:rPr>
                        <a:t>1</a:t>
                      </a:r>
                      <a:endParaRPr lang="en-US" sz="14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tabLst>
                          <a:tab pos="594360" algn="l"/>
                        </a:tabLst>
                      </a:pPr>
                      <a:r>
                        <a:rPr lang="en-US" sz="1400" b="1">
                          <a:solidFill>
                            <a:srgbClr val="002060"/>
                          </a:solidFill>
                          <a:effectLst/>
                          <a:latin typeface="Times New Roman" panose="02020603050405020304" pitchFamily="18" charset="0"/>
                          <a:cs typeface="Times New Roman" panose="02020603050405020304" pitchFamily="18" charset="0"/>
                        </a:rPr>
                        <a:t>4</a:t>
                      </a:r>
                      <a:endParaRPr lang="en-US" sz="1400" b="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tabLst>
                          <a:tab pos="594360" algn="l"/>
                        </a:tabLst>
                      </a:pPr>
                      <a:r>
                        <a:rPr lang="en-US" sz="1400" b="1">
                          <a:solidFill>
                            <a:srgbClr val="002060"/>
                          </a:solidFill>
                          <a:effectLst/>
                          <a:latin typeface="Times New Roman" panose="02020603050405020304" pitchFamily="18" charset="0"/>
                          <a:cs typeface="Times New Roman" panose="02020603050405020304" pitchFamily="18" charset="0"/>
                        </a:rPr>
                        <a:t>8</a:t>
                      </a:r>
                      <a:endParaRPr lang="en-US" sz="1400" b="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tabLst>
                          <a:tab pos="594360" algn="l"/>
                        </a:tabLst>
                      </a:pPr>
                      <a:r>
                        <a:rPr lang="en-US" sz="1400" b="1">
                          <a:solidFill>
                            <a:srgbClr val="002060"/>
                          </a:solidFill>
                          <a:effectLst/>
                          <a:latin typeface="Times New Roman" panose="02020603050405020304" pitchFamily="18" charset="0"/>
                          <a:cs typeface="Times New Roman" panose="02020603050405020304" pitchFamily="18" charset="0"/>
                        </a:rPr>
                        <a:t>36</a:t>
                      </a:r>
                      <a:endParaRPr lang="en-US" sz="1400" b="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749420312"/>
                  </a:ext>
                </a:extLst>
              </a:tr>
              <a:tr h="456703">
                <a:tc>
                  <a:txBody>
                    <a:bodyPr/>
                    <a:lstStyle/>
                    <a:p>
                      <a:pPr marL="0" marR="0">
                        <a:lnSpc>
                          <a:spcPct val="150000"/>
                        </a:lnSpc>
                        <a:spcBef>
                          <a:spcPts val="0"/>
                        </a:spcBef>
                        <a:spcAft>
                          <a:spcPts val="0"/>
                        </a:spcAft>
                        <a:tabLst>
                          <a:tab pos="594360" algn="l"/>
                        </a:tabLst>
                      </a:pPr>
                      <a:r>
                        <a:rPr lang="en-US" sz="1400">
                          <a:solidFill>
                            <a:srgbClr val="FF0066"/>
                          </a:solidFill>
                          <a:effectLst/>
                          <a:latin typeface="Times New Roman" panose="02020603050405020304" pitchFamily="18" charset="0"/>
                          <a:ea typeface="Calibri" panose="020F0502020204030204" pitchFamily="34" charset="0"/>
                          <a:cs typeface="Mangal" panose="02040503050203030202" pitchFamily="18" charset="0"/>
                        </a:rPr>
                        <a:t>[Fe(CN)</a:t>
                      </a:r>
                      <a:r>
                        <a:rPr lang="en-US" sz="1400" baseline="-25000">
                          <a:solidFill>
                            <a:srgbClr val="FF0066"/>
                          </a:solidFill>
                          <a:effectLst/>
                          <a:latin typeface="Times New Roman" panose="02020603050405020304" pitchFamily="18" charset="0"/>
                          <a:ea typeface="Calibri" panose="020F0502020204030204" pitchFamily="34" charset="0"/>
                          <a:cs typeface="Mangal" panose="02040503050203030202" pitchFamily="18" charset="0"/>
                        </a:rPr>
                        <a:t>6</a:t>
                      </a:r>
                      <a:r>
                        <a:rPr lang="en-US" sz="1400">
                          <a:solidFill>
                            <a:srgbClr val="FF0066"/>
                          </a:solidFill>
                          <a:effectLst/>
                          <a:latin typeface="Times New Roman" panose="02020603050405020304" pitchFamily="18" charset="0"/>
                          <a:ea typeface="Calibri" panose="020F0502020204030204" pitchFamily="34" charset="0"/>
                          <a:cs typeface="Mangal" panose="02040503050203030202" pitchFamily="18" charset="0"/>
                        </a:rPr>
                        <a:t>]</a:t>
                      </a:r>
                      <a:r>
                        <a:rPr lang="en-US" sz="1400" baseline="30000">
                          <a:solidFill>
                            <a:srgbClr val="FF0066"/>
                          </a:solidFill>
                          <a:effectLst/>
                          <a:latin typeface="Times New Roman" panose="02020603050405020304" pitchFamily="18" charset="0"/>
                          <a:ea typeface="Calibri" panose="020F0502020204030204" pitchFamily="34" charset="0"/>
                          <a:cs typeface="Mangal" panose="02040503050203030202" pitchFamily="18" charset="0"/>
                        </a:rPr>
                        <a:t>3-</a:t>
                      </a:r>
                      <a:endParaRPr lang="en-US" sz="1400">
                        <a:solidFill>
                          <a:srgbClr val="FF0066"/>
                        </a:solidFill>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tc>
                <a:tc>
                  <a:txBody>
                    <a:bodyPr/>
                    <a:lstStyle/>
                    <a:p>
                      <a:pPr marL="0" marR="0" algn="ctr">
                        <a:lnSpc>
                          <a:spcPct val="150000"/>
                        </a:lnSpc>
                        <a:spcBef>
                          <a:spcPts val="0"/>
                        </a:spcBef>
                        <a:spcAft>
                          <a:spcPts val="0"/>
                        </a:spcAft>
                        <a:tabLst>
                          <a:tab pos="594360" algn="l"/>
                        </a:tabLst>
                      </a:pPr>
                      <a:r>
                        <a:rPr lang="en-US" sz="1400" b="1" dirty="0">
                          <a:solidFill>
                            <a:srgbClr val="002060"/>
                          </a:solidFill>
                          <a:effectLst/>
                          <a:latin typeface="Times New Roman" panose="02020603050405020304" pitchFamily="18" charset="0"/>
                          <a:cs typeface="Times New Roman" panose="02020603050405020304" pitchFamily="18" charset="0"/>
                        </a:rPr>
                        <a:t>Cu (29)</a:t>
                      </a:r>
                      <a:endParaRPr lang="en-US" sz="14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tabLst>
                          <a:tab pos="594360" algn="l"/>
                        </a:tabLst>
                      </a:pPr>
                      <a:r>
                        <a:rPr lang="en-US" sz="1400" b="1" dirty="0">
                          <a:solidFill>
                            <a:srgbClr val="002060"/>
                          </a:solidFill>
                          <a:effectLst/>
                          <a:latin typeface="Times New Roman" panose="02020603050405020304" pitchFamily="18" charset="0"/>
                          <a:cs typeface="Times New Roman" panose="02020603050405020304" pitchFamily="18" charset="0"/>
                        </a:rPr>
                        <a:t>Cu</a:t>
                      </a:r>
                      <a:r>
                        <a:rPr lang="en-US" sz="1400" b="1" baseline="30000" dirty="0">
                          <a:solidFill>
                            <a:srgbClr val="002060"/>
                          </a:solidFill>
                          <a:effectLst/>
                          <a:latin typeface="Times New Roman" panose="02020603050405020304" pitchFamily="18" charset="0"/>
                          <a:cs typeface="Times New Roman" panose="02020603050405020304" pitchFamily="18" charset="0"/>
                        </a:rPr>
                        <a:t>+</a:t>
                      </a:r>
                      <a:endParaRPr lang="en-US" sz="14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tabLst>
                          <a:tab pos="594360" algn="l"/>
                        </a:tabLst>
                      </a:pPr>
                      <a:r>
                        <a:rPr lang="en-US" sz="1400" b="1" dirty="0">
                          <a:solidFill>
                            <a:srgbClr val="002060"/>
                          </a:solidFill>
                          <a:effectLst/>
                          <a:latin typeface="Times New Roman" panose="02020603050405020304" pitchFamily="18" charset="0"/>
                          <a:cs typeface="Times New Roman" panose="02020603050405020304" pitchFamily="18" charset="0"/>
                        </a:rPr>
                        <a:t>1</a:t>
                      </a:r>
                      <a:endParaRPr lang="en-US" sz="14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tabLst>
                          <a:tab pos="594360" algn="l"/>
                        </a:tabLst>
                      </a:pPr>
                      <a:r>
                        <a:rPr lang="en-US" sz="1400" b="1">
                          <a:solidFill>
                            <a:srgbClr val="002060"/>
                          </a:solidFill>
                          <a:effectLst/>
                          <a:latin typeface="Times New Roman" panose="02020603050405020304" pitchFamily="18" charset="0"/>
                          <a:cs typeface="Times New Roman" panose="02020603050405020304" pitchFamily="18" charset="0"/>
                        </a:rPr>
                        <a:t>4</a:t>
                      </a:r>
                      <a:endParaRPr lang="en-US" sz="1400" b="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tabLst>
                          <a:tab pos="594360" algn="l"/>
                        </a:tabLst>
                      </a:pPr>
                      <a:r>
                        <a:rPr lang="en-US" sz="1400" b="1">
                          <a:solidFill>
                            <a:srgbClr val="002060"/>
                          </a:solidFill>
                          <a:effectLst/>
                          <a:latin typeface="Times New Roman" panose="02020603050405020304" pitchFamily="18" charset="0"/>
                          <a:cs typeface="Times New Roman" panose="02020603050405020304" pitchFamily="18" charset="0"/>
                        </a:rPr>
                        <a:t>8</a:t>
                      </a:r>
                      <a:endParaRPr lang="en-US" sz="1400" b="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tabLst>
                          <a:tab pos="594360" algn="l"/>
                        </a:tabLst>
                      </a:pPr>
                      <a:r>
                        <a:rPr lang="en-US" sz="1400" b="1">
                          <a:solidFill>
                            <a:srgbClr val="002060"/>
                          </a:solidFill>
                          <a:effectLst/>
                          <a:latin typeface="Times New Roman" panose="02020603050405020304" pitchFamily="18" charset="0"/>
                          <a:cs typeface="Times New Roman" panose="02020603050405020304" pitchFamily="18" charset="0"/>
                        </a:rPr>
                        <a:t>36</a:t>
                      </a:r>
                      <a:endParaRPr lang="en-US" sz="1400" b="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813045634"/>
                  </a:ext>
                </a:extLst>
              </a:tr>
              <a:tr h="456703">
                <a:tc>
                  <a:txBody>
                    <a:bodyPr/>
                    <a:lstStyle/>
                    <a:p>
                      <a:pPr marL="0" marR="0">
                        <a:lnSpc>
                          <a:spcPct val="150000"/>
                        </a:lnSpc>
                        <a:spcBef>
                          <a:spcPts val="0"/>
                        </a:spcBef>
                        <a:spcAft>
                          <a:spcPts val="0"/>
                        </a:spcAft>
                        <a:tabLst>
                          <a:tab pos="594360" algn="l"/>
                        </a:tabLst>
                      </a:pPr>
                      <a:r>
                        <a:rPr lang="en-US" sz="1400">
                          <a:solidFill>
                            <a:srgbClr val="FF0066"/>
                          </a:solidFill>
                          <a:effectLst/>
                          <a:latin typeface="Times New Roman" panose="02020603050405020304" pitchFamily="18" charset="0"/>
                          <a:ea typeface="Calibri" panose="020F0502020204030204" pitchFamily="34" charset="0"/>
                          <a:cs typeface="Mangal" panose="02040503050203030202" pitchFamily="18" charset="0"/>
                        </a:rPr>
                        <a:t>[CoCl</a:t>
                      </a:r>
                      <a:r>
                        <a:rPr lang="en-US" sz="1400" baseline="-25000">
                          <a:solidFill>
                            <a:srgbClr val="FF0066"/>
                          </a:solidFill>
                          <a:effectLst/>
                          <a:latin typeface="Times New Roman" panose="02020603050405020304" pitchFamily="18" charset="0"/>
                          <a:ea typeface="Calibri" panose="020F0502020204030204" pitchFamily="34" charset="0"/>
                          <a:cs typeface="Mangal" panose="02040503050203030202" pitchFamily="18" charset="0"/>
                        </a:rPr>
                        <a:t>4</a:t>
                      </a:r>
                      <a:r>
                        <a:rPr lang="en-US" sz="1400">
                          <a:solidFill>
                            <a:srgbClr val="FF0066"/>
                          </a:solidFill>
                          <a:effectLst/>
                          <a:latin typeface="Times New Roman" panose="02020603050405020304" pitchFamily="18" charset="0"/>
                          <a:ea typeface="Calibri" panose="020F0502020204030204" pitchFamily="34" charset="0"/>
                          <a:cs typeface="Mangal" panose="02040503050203030202" pitchFamily="18" charset="0"/>
                        </a:rPr>
                        <a:t>]</a:t>
                      </a:r>
                      <a:r>
                        <a:rPr lang="en-US" sz="1400" baseline="30000">
                          <a:solidFill>
                            <a:srgbClr val="FF0066"/>
                          </a:solidFill>
                          <a:effectLst/>
                          <a:latin typeface="Times New Roman" panose="02020603050405020304" pitchFamily="18" charset="0"/>
                          <a:ea typeface="Calibri" panose="020F0502020204030204" pitchFamily="34" charset="0"/>
                          <a:cs typeface="Mangal" panose="02040503050203030202" pitchFamily="18" charset="0"/>
                        </a:rPr>
                        <a:t>2-</a:t>
                      </a:r>
                      <a:endParaRPr lang="en-US" sz="1400">
                        <a:solidFill>
                          <a:srgbClr val="FF0066"/>
                        </a:solidFill>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tc>
                <a:tc>
                  <a:txBody>
                    <a:bodyPr/>
                    <a:lstStyle/>
                    <a:p>
                      <a:pPr marL="0" marR="0" algn="ctr">
                        <a:lnSpc>
                          <a:spcPct val="150000"/>
                        </a:lnSpc>
                        <a:spcBef>
                          <a:spcPts val="0"/>
                        </a:spcBef>
                        <a:spcAft>
                          <a:spcPts val="0"/>
                        </a:spcAft>
                        <a:tabLst>
                          <a:tab pos="594360" algn="l"/>
                        </a:tabLst>
                      </a:pPr>
                      <a:r>
                        <a:rPr lang="en-US" sz="1400" b="1">
                          <a:solidFill>
                            <a:srgbClr val="002060"/>
                          </a:solidFill>
                          <a:effectLst/>
                          <a:latin typeface="Times New Roman" panose="02020603050405020304" pitchFamily="18" charset="0"/>
                          <a:cs typeface="Times New Roman" panose="02020603050405020304" pitchFamily="18" charset="0"/>
                        </a:rPr>
                        <a:t>Fe (26)</a:t>
                      </a:r>
                      <a:endParaRPr lang="en-US" sz="1400" b="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tabLst>
                          <a:tab pos="594360" algn="l"/>
                        </a:tabLst>
                      </a:pPr>
                      <a:r>
                        <a:rPr lang="en-US" sz="1400" b="1">
                          <a:solidFill>
                            <a:srgbClr val="002060"/>
                          </a:solidFill>
                          <a:effectLst/>
                          <a:latin typeface="Times New Roman" panose="02020603050405020304" pitchFamily="18" charset="0"/>
                          <a:cs typeface="Times New Roman" panose="02020603050405020304" pitchFamily="18" charset="0"/>
                        </a:rPr>
                        <a:t>Fe</a:t>
                      </a:r>
                      <a:r>
                        <a:rPr lang="en-US" sz="1400" b="1" baseline="30000">
                          <a:solidFill>
                            <a:srgbClr val="002060"/>
                          </a:solidFill>
                          <a:effectLst/>
                          <a:latin typeface="Times New Roman" panose="02020603050405020304" pitchFamily="18" charset="0"/>
                          <a:cs typeface="Times New Roman" panose="02020603050405020304" pitchFamily="18" charset="0"/>
                        </a:rPr>
                        <a:t>2+</a:t>
                      </a:r>
                      <a:endParaRPr lang="en-US" sz="1400" b="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tabLst>
                          <a:tab pos="594360" algn="l"/>
                        </a:tabLst>
                      </a:pPr>
                      <a:r>
                        <a:rPr lang="en-US" sz="1400" b="1" dirty="0">
                          <a:solidFill>
                            <a:srgbClr val="002060"/>
                          </a:solidFill>
                          <a:effectLst/>
                          <a:latin typeface="Times New Roman" panose="02020603050405020304" pitchFamily="18" charset="0"/>
                          <a:cs typeface="Times New Roman" panose="02020603050405020304" pitchFamily="18" charset="0"/>
                        </a:rPr>
                        <a:t>2</a:t>
                      </a:r>
                      <a:endParaRPr lang="en-US" sz="14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tabLst>
                          <a:tab pos="594360" algn="l"/>
                        </a:tabLst>
                      </a:pPr>
                      <a:r>
                        <a:rPr lang="en-US" sz="1400" b="1">
                          <a:solidFill>
                            <a:srgbClr val="002060"/>
                          </a:solidFill>
                          <a:effectLst/>
                          <a:latin typeface="Times New Roman" panose="02020603050405020304" pitchFamily="18" charset="0"/>
                          <a:cs typeface="Times New Roman" panose="02020603050405020304" pitchFamily="18" charset="0"/>
                        </a:rPr>
                        <a:t>6</a:t>
                      </a:r>
                      <a:endParaRPr lang="en-US" sz="1400" b="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tabLst>
                          <a:tab pos="594360" algn="l"/>
                        </a:tabLst>
                      </a:pPr>
                      <a:r>
                        <a:rPr lang="en-US" sz="1400" b="1">
                          <a:solidFill>
                            <a:srgbClr val="002060"/>
                          </a:solidFill>
                          <a:effectLst/>
                          <a:latin typeface="Times New Roman" panose="02020603050405020304" pitchFamily="18" charset="0"/>
                          <a:cs typeface="Times New Roman" panose="02020603050405020304" pitchFamily="18" charset="0"/>
                        </a:rPr>
                        <a:t>12</a:t>
                      </a:r>
                      <a:endParaRPr lang="en-US" sz="1400" b="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tabLst>
                          <a:tab pos="594360" algn="l"/>
                        </a:tabLst>
                      </a:pPr>
                      <a:r>
                        <a:rPr lang="en-US" sz="1400" b="1">
                          <a:solidFill>
                            <a:srgbClr val="002060"/>
                          </a:solidFill>
                          <a:effectLst/>
                          <a:latin typeface="Times New Roman" panose="02020603050405020304" pitchFamily="18" charset="0"/>
                          <a:cs typeface="Times New Roman" panose="02020603050405020304" pitchFamily="18" charset="0"/>
                        </a:rPr>
                        <a:t>36</a:t>
                      </a:r>
                      <a:endParaRPr lang="en-US" sz="1400" b="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595089791"/>
                  </a:ext>
                </a:extLst>
              </a:tr>
              <a:tr h="456703">
                <a:tc>
                  <a:txBody>
                    <a:bodyPr/>
                    <a:lstStyle/>
                    <a:p>
                      <a:pPr marL="0" marR="0">
                        <a:lnSpc>
                          <a:spcPct val="150000"/>
                        </a:lnSpc>
                        <a:spcBef>
                          <a:spcPts val="0"/>
                        </a:spcBef>
                        <a:spcAft>
                          <a:spcPts val="0"/>
                        </a:spcAft>
                        <a:tabLst>
                          <a:tab pos="594360" algn="l"/>
                        </a:tabLst>
                      </a:pPr>
                      <a:r>
                        <a:rPr lang="en-US" sz="1400">
                          <a:solidFill>
                            <a:srgbClr val="FF0066"/>
                          </a:solidFill>
                          <a:effectLst/>
                          <a:latin typeface="Times New Roman" panose="02020603050405020304" pitchFamily="18" charset="0"/>
                          <a:ea typeface="Calibri" panose="020F0502020204030204" pitchFamily="34" charset="0"/>
                          <a:cs typeface="Mangal" panose="02040503050203030202" pitchFamily="18" charset="0"/>
                        </a:rPr>
                        <a:t>[Ni(NH</a:t>
                      </a:r>
                      <a:r>
                        <a:rPr lang="en-US" sz="1400" baseline="-25000">
                          <a:solidFill>
                            <a:srgbClr val="FF0066"/>
                          </a:solidFill>
                          <a:effectLst/>
                          <a:latin typeface="Times New Roman" panose="02020603050405020304" pitchFamily="18" charset="0"/>
                          <a:ea typeface="Calibri" panose="020F0502020204030204" pitchFamily="34" charset="0"/>
                          <a:cs typeface="Mangal" panose="02040503050203030202" pitchFamily="18" charset="0"/>
                        </a:rPr>
                        <a:t>3</a:t>
                      </a:r>
                      <a:r>
                        <a:rPr lang="en-US" sz="1400">
                          <a:solidFill>
                            <a:srgbClr val="FF0066"/>
                          </a:solidFill>
                          <a:effectLst/>
                          <a:latin typeface="Times New Roman" panose="02020603050405020304" pitchFamily="18" charset="0"/>
                          <a:ea typeface="Calibri" panose="020F0502020204030204" pitchFamily="34" charset="0"/>
                          <a:cs typeface="Mangal" panose="02040503050203030202" pitchFamily="18" charset="0"/>
                        </a:rPr>
                        <a:t>)</a:t>
                      </a:r>
                      <a:r>
                        <a:rPr lang="en-US" sz="1400" baseline="-25000">
                          <a:solidFill>
                            <a:srgbClr val="FF0066"/>
                          </a:solidFill>
                          <a:effectLst/>
                          <a:latin typeface="Times New Roman" panose="02020603050405020304" pitchFamily="18" charset="0"/>
                          <a:ea typeface="Calibri" panose="020F0502020204030204" pitchFamily="34" charset="0"/>
                          <a:cs typeface="Mangal" panose="02040503050203030202" pitchFamily="18" charset="0"/>
                        </a:rPr>
                        <a:t>6</a:t>
                      </a:r>
                      <a:r>
                        <a:rPr lang="en-US" sz="1400">
                          <a:solidFill>
                            <a:srgbClr val="FF0066"/>
                          </a:solidFill>
                          <a:effectLst/>
                          <a:latin typeface="Times New Roman" panose="02020603050405020304" pitchFamily="18" charset="0"/>
                          <a:ea typeface="Calibri" panose="020F0502020204030204" pitchFamily="34" charset="0"/>
                          <a:cs typeface="Mangal" panose="02040503050203030202" pitchFamily="18" charset="0"/>
                        </a:rPr>
                        <a:t>]</a:t>
                      </a:r>
                      <a:r>
                        <a:rPr lang="en-US" sz="1400" baseline="30000">
                          <a:solidFill>
                            <a:srgbClr val="FF0066"/>
                          </a:solidFill>
                          <a:effectLst/>
                          <a:latin typeface="Times New Roman" panose="02020603050405020304" pitchFamily="18" charset="0"/>
                          <a:ea typeface="Calibri" panose="020F0502020204030204" pitchFamily="34" charset="0"/>
                          <a:cs typeface="Mangal" panose="02040503050203030202" pitchFamily="18" charset="0"/>
                        </a:rPr>
                        <a:t>2+</a:t>
                      </a:r>
                      <a:endParaRPr lang="en-US" sz="1400">
                        <a:solidFill>
                          <a:srgbClr val="FF0066"/>
                        </a:solidFill>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tc>
                <a:tc>
                  <a:txBody>
                    <a:bodyPr/>
                    <a:lstStyle/>
                    <a:p>
                      <a:pPr marL="0" marR="0" algn="ctr">
                        <a:lnSpc>
                          <a:spcPct val="150000"/>
                        </a:lnSpc>
                        <a:spcBef>
                          <a:spcPts val="0"/>
                        </a:spcBef>
                        <a:spcAft>
                          <a:spcPts val="0"/>
                        </a:spcAft>
                        <a:tabLst>
                          <a:tab pos="594360" algn="l"/>
                        </a:tabLst>
                      </a:pPr>
                      <a:r>
                        <a:rPr lang="en-US" sz="1400" b="1">
                          <a:solidFill>
                            <a:srgbClr val="002060"/>
                          </a:solidFill>
                          <a:effectLst/>
                          <a:latin typeface="Times New Roman" panose="02020603050405020304" pitchFamily="18" charset="0"/>
                          <a:cs typeface="Times New Roman" panose="02020603050405020304" pitchFamily="18" charset="0"/>
                        </a:rPr>
                        <a:t>Ni (28)</a:t>
                      </a:r>
                      <a:endParaRPr lang="en-US" sz="1400" b="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tabLst>
                          <a:tab pos="594360" algn="l"/>
                        </a:tabLst>
                      </a:pPr>
                      <a:r>
                        <a:rPr lang="en-US" sz="1400" b="1">
                          <a:solidFill>
                            <a:srgbClr val="002060"/>
                          </a:solidFill>
                          <a:effectLst/>
                          <a:latin typeface="Times New Roman" panose="02020603050405020304" pitchFamily="18" charset="0"/>
                          <a:cs typeface="Times New Roman" panose="02020603050405020304" pitchFamily="18" charset="0"/>
                        </a:rPr>
                        <a:t>Ni</a:t>
                      </a:r>
                      <a:r>
                        <a:rPr lang="en-US" sz="1400" b="1" baseline="30000">
                          <a:solidFill>
                            <a:srgbClr val="002060"/>
                          </a:solidFill>
                          <a:effectLst/>
                          <a:latin typeface="Times New Roman" panose="02020603050405020304" pitchFamily="18" charset="0"/>
                          <a:cs typeface="Times New Roman" panose="02020603050405020304" pitchFamily="18" charset="0"/>
                        </a:rPr>
                        <a:t>0</a:t>
                      </a:r>
                      <a:endParaRPr lang="en-US" sz="1400" b="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tabLst>
                          <a:tab pos="594360" algn="l"/>
                        </a:tabLst>
                      </a:pPr>
                      <a:r>
                        <a:rPr lang="en-US" sz="1400" b="1" dirty="0">
                          <a:solidFill>
                            <a:srgbClr val="002060"/>
                          </a:solidFill>
                          <a:effectLst/>
                          <a:latin typeface="Times New Roman" panose="02020603050405020304" pitchFamily="18" charset="0"/>
                          <a:cs typeface="Times New Roman" panose="02020603050405020304" pitchFamily="18" charset="0"/>
                        </a:rPr>
                        <a:t>0</a:t>
                      </a:r>
                      <a:endParaRPr lang="en-US" sz="14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tabLst>
                          <a:tab pos="594360" algn="l"/>
                        </a:tabLst>
                      </a:pPr>
                      <a:r>
                        <a:rPr lang="en-US" sz="1400" b="1" dirty="0">
                          <a:solidFill>
                            <a:srgbClr val="002060"/>
                          </a:solidFill>
                          <a:effectLst/>
                          <a:latin typeface="Times New Roman" panose="02020603050405020304" pitchFamily="18" charset="0"/>
                          <a:cs typeface="Times New Roman" panose="02020603050405020304" pitchFamily="18" charset="0"/>
                        </a:rPr>
                        <a:t>4</a:t>
                      </a:r>
                      <a:endParaRPr lang="en-US" sz="14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tabLst>
                          <a:tab pos="594360" algn="l"/>
                        </a:tabLst>
                      </a:pPr>
                      <a:r>
                        <a:rPr lang="en-US" sz="1400" b="1">
                          <a:solidFill>
                            <a:srgbClr val="002060"/>
                          </a:solidFill>
                          <a:effectLst/>
                          <a:latin typeface="Times New Roman" panose="02020603050405020304" pitchFamily="18" charset="0"/>
                          <a:cs typeface="Times New Roman" panose="02020603050405020304" pitchFamily="18" charset="0"/>
                        </a:rPr>
                        <a:t>8</a:t>
                      </a:r>
                      <a:endParaRPr lang="en-US" sz="1400" b="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tabLst>
                          <a:tab pos="594360" algn="l"/>
                        </a:tabLst>
                      </a:pPr>
                      <a:r>
                        <a:rPr lang="en-US" sz="1400" b="1">
                          <a:solidFill>
                            <a:srgbClr val="002060"/>
                          </a:solidFill>
                          <a:effectLst/>
                          <a:latin typeface="Times New Roman" panose="02020603050405020304" pitchFamily="18" charset="0"/>
                          <a:cs typeface="Times New Roman" panose="02020603050405020304" pitchFamily="18" charset="0"/>
                        </a:rPr>
                        <a:t>36</a:t>
                      </a:r>
                      <a:endParaRPr lang="en-US" sz="1400" b="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77439047"/>
                  </a:ext>
                </a:extLst>
              </a:tr>
              <a:tr h="456703">
                <a:tc>
                  <a:txBody>
                    <a:bodyPr/>
                    <a:lstStyle/>
                    <a:p>
                      <a:pPr marL="0" marR="0">
                        <a:lnSpc>
                          <a:spcPct val="150000"/>
                        </a:lnSpc>
                        <a:spcBef>
                          <a:spcPts val="0"/>
                        </a:spcBef>
                        <a:spcAft>
                          <a:spcPts val="0"/>
                        </a:spcAft>
                        <a:tabLst>
                          <a:tab pos="594360" algn="l"/>
                        </a:tabLst>
                      </a:pPr>
                      <a:r>
                        <a:rPr lang="en-US" sz="1400">
                          <a:solidFill>
                            <a:srgbClr val="FF0066"/>
                          </a:solidFill>
                          <a:effectLst/>
                          <a:latin typeface="Times New Roman" panose="02020603050405020304" pitchFamily="18" charset="0"/>
                          <a:ea typeface="Calibri" panose="020F0502020204030204" pitchFamily="34" charset="0"/>
                          <a:cs typeface="Mangal" panose="02040503050203030202" pitchFamily="18" charset="0"/>
                        </a:rPr>
                        <a:t>[Cu(NH</a:t>
                      </a:r>
                      <a:r>
                        <a:rPr lang="en-US" sz="1400" baseline="-25000">
                          <a:solidFill>
                            <a:srgbClr val="FF0066"/>
                          </a:solidFill>
                          <a:effectLst/>
                          <a:latin typeface="Times New Roman" panose="02020603050405020304" pitchFamily="18" charset="0"/>
                          <a:ea typeface="Calibri" panose="020F0502020204030204" pitchFamily="34" charset="0"/>
                          <a:cs typeface="Mangal" panose="02040503050203030202" pitchFamily="18" charset="0"/>
                        </a:rPr>
                        <a:t>3</a:t>
                      </a:r>
                      <a:r>
                        <a:rPr lang="en-US" sz="1400">
                          <a:solidFill>
                            <a:srgbClr val="FF0066"/>
                          </a:solidFill>
                          <a:effectLst/>
                          <a:latin typeface="Times New Roman" panose="02020603050405020304" pitchFamily="18" charset="0"/>
                          <a:ea typeface="Calibri" panose="020F0502020204030204" pitchFamily="34" charset="0"/>
                          <a:cs typeface="Mangal" panose="02040503050203030202" pitchFamily="18" charset="0"/>
                        </a:rPr>
                        <a:t>)</a:t>
                      </a:r>
                      <a:r>
                        <a:rPr lang="en-US" sz="1400" baseline="-25000">
                          <a:solidFill>
                            <a:srgbClr val="FF0066"/>
                          </a:solidFill>
                          <a:effectLst/>
                          <a:latin typeface="Times New Roman" panose="02020603050405020304" pitchFamily="18" charset="0"/>
                          <a:ea typeface="Calibri" panose="020F0502020204030204" pitchFamily="34" charset="0"/>
                          <a:cs typeface="Mangal" panose="02040503050203030202" pitchFamily="18" charset="0"/>
                        </a:rPr>
                        <a:t>4</a:t>
                      </a:r>
                      <a:r>
                        <a:rPr lang="en-US" sz="1400">
                          <a:solidFill>
                            <a:srgbClr val="FF0066"/>
                          </a:solidFill>
                          <a:effectLst/>
                          <a:latin typeface="Times New Roman" panose="02020603050405020304" pitchFamily="18" charset="0"/>
                          <a:ea typeface="Calibri" panose="020F0502020204030204" pitchFamily="34" charset="0"/>
                          <a:cs typeface="Mangal" panose="02040503050203030202" pitchFamily="18" charset="0"/>
                        </a:rPr>
                        <a:t>]</a:t>
                      </a:r>
                      <a:r>
                        <a:rPr lang="en-US" sz="1400" baseline="30000">
                          <a:solidFill>
                            <a:srgbClr val="FF0066"/>
                          </a:solidFill>
                          <a:effectLst/>
                          <a:latin typeface="Times New Roman" panose="02020603050405020304" pitchFamily="18" charset="0"/>
                          <a:ea typeface="Calibri" panose="020F0502020204030204" pitchFamily="34" charset="0"/>
                          <a:cs typeface="Mangal" panose="02040503050203030202" pitchFamily="18" charset="0"/>
                        </a:rPr>
                        <a:t>2+</a:t>
                      </a:r>
                      <a:endParaRPr lang="en-US" sz="1400">
                        <a:solidFill>
                          <a:srgbClr val="FF0066"/>
                        </a:solidFill>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tc>
                <a:tc>
                  <a:txBody>
                    <a:bodyPr/>
                    <a:lstStyle/>
                    <a:p>
                      <a:pPr marL="0" marR="0" algn="ctr">
                        <a:lnSpc>
                          <a:spcPct val="150000"/>
                        </a:lnSpc>
                        <a:spcBef>
                          <a:spcPts val="0"/>
                        </a:spcBef>
                        <a:spcAft>
                          <a:spcPts val="0"/>
                        </a:spcAft>
                        <a:tabLst>
                          <a:tab pos="594360" algn="l"/>
                        </a:tabLst>
                      </a:pPr>
                      <a:r>
                        <a:rPr lang="en-US" sz="1400" b="1">
                          <a:solidFill>
                            <a:srgbClr val="002060"/>
                          </a:solidFill>
                          <a:effectLst/>
                          <a:latin typeface="Times New Roman" panose="02020603050405020304" pitchFamily="18" charset="0"/>
                          <a:cs typeface="Times New Roman" panose="02020603050405020304" pitchFamily="18" charset="0"/>
                        </a:rPr>
                        <a:t>Cr (24)</a:t>
                      </a:r>
                      <a:endParaRPr lang="en-US" sz="1400" b="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tabLst>
                          <a:tab pos="594360" algn="l"/>
                        </a:tabLst>
                      </a:pPr>
                      <a:r>
                        <a:rPr lang="en-US" sz="1400" b="1">
                          <a:solidFill>
                            <a:srgbClr val="002060"/>
                          </a:solidFill>
                          <a:effectLst/>
                          <a:latin typeface="Times New Roman" panose="02020603050405020304" pitchFamily="18" charset="0"/>
                          <a:cs typeface="Times New Roman" panose="02020603050405020304" pitchFamily="18" charset="0"/>
                        </a:rPr>
                        <a:t>Cr</a:t>
                      </a:r>
                      <a:r>
                        <a:rPr lang="en-US" sz="1400" b="1" baseline="30000">
                          <a:solidFill>
                            <a:srgbClr val="002060"/>
                          </a:solidFill>
                          <a:effectLst/>
                          <a:latin typeface="Times New Roman" panose="02020603050405020304" pitchFamily="18" charset="0"/>
                          <a:cs typeface="Times New Roman" panose="02020603050405020304" pitchFamily="18" charset="0"/>
                        </a:rPr>
                        <a:t>0</a:t>
                      </a:r>
                      <a:endParaRPr lang="en-US" sz="1400" b="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tabLst>
                          <a:tab pos="594360" algn="l"/>
                        </a:tabLst>
                      </a:pPr>
                      <a:r>
                        <a:rPr lang="en-US" sz="1400" b="1">
                          <a:solidFill>
                            <a:srgbClr val="002060"/>
                          </a:solidFill>
                          <a:effectLst/>
                          <a:latin typeface="Times New Roman" panose="02020603050405020304" pitchFamily="18" charset="0"/>
                          <a:cs typeface="Times New Roman" panose="02020603050405020304" pitchFamily="18" charset="0"/>
                        </a:rPr>
                        <a:t>0</a:t>
                      </a:r>
                      <a:endParaRPr lang="en-US" sz="1400" b="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tabLst>
                          <a:tab pos="594360" algn="l"/>
                        </a:tabLst>
                      </a:pPr>
                      <a:r>
                        <a:rPr lang="en-US" sz="1400" b="1" dirty="0">
                          <a:solidFill>
                            <a:srgbClr val="002060"/>
                          </a:solidFill>
                          <a:effectLst/>
                          <a:latin typeface="Times New Roman" panose="02020603050405020304" pitchFamily="18" charset="0"/>
                          <a:cs typeface="Times New Roman" panose="02020603050405020304" pitchFamily="18" charset="0"/>
                        </a:rPr>
                        <a:t>6</a:t>
                      </a:r>
                      <a:endParaRPr lang="en-US" sz="14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tabLst>
                          <a:tab pos="594360" algn="l"/>
                        </a:tabLst>
                      </a:pPr>
                      <a:r>
                        <a:rPr lang="en-US" sz="1400" b="1">
                          <a:solidFill>
                            <a:srgbClr val="002060"/>
                          </a:solidFill>
                          <a:effectLst/>
                          <a:latin typeface="Times New Roman" panose="02020603050405020304" pitchFamily="18" charset="0"/>
                          <a:cs typeface="Times New Roman" panose="02020603050405020304" pitchFamily="18" charset="0"/>
                        </a:rPr>
                        <a:t>12</a:t>
                      </a:r>
                      <a:endParaRPr lang="en-US" sz="1400" b="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tabLst>
                          <a:tab pos="594360" algn="l"/>
                        </a:tabLst>
                      </a:pPr>
                      <a:r>
                        <a:rPr lang="en-US" sz="1400" b="1">
                          <a:solidFill>
                            <a:srgbClr val="002060"/>
                          </a:solidFill>
                          <a:effectLst/>
                          <a:latin typeface="Times New Roman" panose="02020603050405020304" pitchFamily="18" charset="0"/>
                          <a:cs typeface="Times New Roman" panose="02020603050405020304" pitchFamily="18" charset="0"/>
                        </a:rPr>
                        <a:t>36</a:t>
                      </a:r>
                      <a:endParaRPr lang="en-US" sz="1400" b="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554390696"/>
                  </a:ext>
                </a:extLst>
              </a:tr>
              <a:tr h="456703">
                <a:tc>
                  <a:txBody>
                    <a:bodyPr/>
                    <a:lstStyle/>
                    <a:p>
                      <a:pPr marL="0" marR="0">
                        <a:lnSpc>
                          <a:spcPct val="150000"/>
                        </a:lnSpc>
                        <a:spcBef>
                          <a:spcPts val="0"/>
                        </a:spcBef>
                        <a:spcAft>
                          <a:spcPts val="0"/>
                        </a:spcAft>
                        <a:tabLst>
                          <a:tab pos="594360" algn="l"/>
                        </a:tabLst>
                      </a:pPr>
                      <a:r>
                        <a:rPr lang="en-US" sz="1400">
                          <a:solidFill>
                            <a:srgbClr val="FF0066"/>
                          </a:solidFill>
                          <a:effectLst/>
                          <a:latin typeface="Times New Roman" panose="02020603050405020304" pitchFamily="18" charset="0"/>
                          <a:ea typeface="Calibri" panose="020F0502020204030204" pitchFamily="34" charset="0"/>
                          <a:cs typeface="Mangal" panose="02040503050203030202" pitchFamily="18" charset="0"/>
                        </a:rPr>
                        <a:t>[PdCl</a:t>
                      </a:r>
                      <a:r>
                        <a:rPr lang="en-US" sz="1400" baseline="-25000">
                          <a:solidFill>
                            <a:srgbClr val="FF0066"/>
                          </a:solidFill>
                          <a:effectLst/>
                          <a:latin typeface="Times New Roman" panose="02020603050405020304" pitchFamily="18" charset="0"/>
                          <a:ea typeface="Calibri" panose="020F0502020204030204" pitchFamily="34" charset="0"/>
                          <a:cs typeface="Mangal" panose="02040503050203030202" pitchFamily="18" charset="0"/>
                        </a:rPr>
                        <a:t>4</a:t>
                      </a:r>
                      <a:r>
                        <a:rPr lang="en-US" sz="1400">
                          <a:solidFill>
                            <a:srgbClr val="FF0066"/>
                          </a:solidFill>
                          <a:effectLst/>
                          <a:latin typeface="Times New Roman" panose="02020603050405020304" pitchFamily="18" charset="0"/>
                          <a:ea typeface="Calibri" panose="020F0502020204030204" pitchFamily="34" charset="0"/>
                          <a:cs typeface="Mangal" panose="02040503050203030202" pitchFamily="18" charset="0"/>
                        </a:rPr>
                        <a:t>]</a:t>
                      </a:r>
                      <a:r>
                        <a:rPr lang="en-US" sz="1400" baseline="30000">
                          <a:solidFill>
                            <a:srgbClr val="FF0066"/>
                          </a:solidFill>
                          <a:effectLst/>
                          <a:latin typeface="Times New Roman" panose="02020603050405020304" pitchFamily="18" charset="0"/>
                          <a:ea typeface="Calibri" panose="020F0502020204030204" pitchFamily="34" charset="0"/>
                          <a:cs typeface="Mangal" panose="02040503050203030202" pitchFamily="18" charset="0"/>
                        </a:rPr>
                        <a:t>2-</a:t>
                      </a:r>
                      <a:endParaRPr lang="en-US" sz="1400">
                        <a:solidFill>
                          <a:srgbClr val="FF0066"/>
                        </a:solidFill>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tc>
                <a:tc>
                  <a:txBody>
                    <a:bodyPr/>
                    <a:lstStyle/>
                    <a:p>
                      <a:pPr marL="0" marR="0" algn="ctr">
                        <a:lnSpc>
                          <a:spcPct val="150000"/>
                        </a:lnSpc>
                        <a:spcBef>
                          <a:spcPts val="0"/>
                        </a:spcBef>
                        <a:spcAft>
                          <a:spcPts val="0"/>
                        </a:spcAft>
                        <a:tabLst>
                          <a:tab pos="594360" algn="l"/>
                        </a:tabLst>
                      </a:pPr>
                      <a:r>
                        <a:rPr lang="en-US" sz="1400" b="1">
                          <a:solidFill>
                            <a:srgbClr val="002060"/>
                          </a:solidFill>
                          <a:effectLst/>
                          <a:latin typeface="Times New Roman" panose="02020603050405020304" pitchFamily="18" charset="0"/>
                          <a:cs typeface="Times New Roman" panose="02020603050405020304" pitchFamily="18" charset="0"/>
                        </a:rPr>
                        <a:t>Co (27)</a:t>
                      </a:r>
                      <a:endParaRPr lang="en-US" sz="1400" b="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tabLst>
                          <a:tab pos="594360" algn="l"/>
                        </a:tabLst>
                      </a:pPr>
                      <a:r>
                        <a:rPr lang="en-US" sz="1400" b="1">
                          <a:solidFill>
                            <a:srgbClr val="002060"/>
                          </a:solidFill>
                          <a:effectLst/>
                          <a:latin typeface="Times New Roman" panose="02020603050405020304" pitchFamily="18" charset="0"/>
                          <a:cs typeface="Times New Roman" panose="02020603050405020304" pitchFamily="18" charset="0"/>
                        </a:rPr>
                        <a:t>Co</a:t>
                      </a:r>
                      <a:r>
                        <a:rPr lang="en-US" sz="1400" b="1" baseline="30000">
                          <a:solidFill>
                            <a:srgbClr val="002060"/>
                          </a:solidFill>
                          <a:effectLst/>
                          <a:latin typeface="Times New Roman" panose="02020603050405020304" pitchFamily="18" charset="0"/>
                          <a:cs typeface="Times New Roman" panose="02020603050405020304" pitchFamily="18" charset="0"/>
                        </a:rPr>
                        <a:t>3+</a:t>
                      </a:r>
                      <a:endParaRPr lang="en-US" sz="1400" b="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tabLst>
                          <a:tab pos="594360" algn="l"/>
                        </a:tabLst>
                      </a:pPr>
                      <a:r>
                        <a:rPr lang="en-US" sz="1400" b="1">
                          <a:solidFill>
                            <a:srgbClr val="002060"/>
                          </a:solidFill>
                          <a:effectLst/>
                          <a:latin typeface="Times New Roman" panose="02020603050405020304" pitchFamily="18" charset="0"/>
                          <a:cs typeface="Times New Roman" panose="02020603050405020304" pitchFamily="18" charset="0"/>
                        </a:rPr>
                        <a:t>3</a:t>
                      </a:r>
                      <a:endParaRPr lang="en-US" sz="1400" b="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tabLst>
                          <a:tab pos="594360" algn="l"/>
                        </a:tabLst>
                      </a:pPr>
                      <a:r>
                        <a:rPr lang="en-US" sz="1400" b="1" dirty="0">
                          <a:solidFill>
                            <a:srgbClr val="002060"/>
                          </a:solidFill>
                          <a:effectLst/>
                          <a:latin typeface="Times New Roman" panose="02020603050405020304" pitchFamily="18" charset="0"/>
                          <a:cs typeface="Times New Roman" panose="02020603050405020304" pitchFamily="18" charset="0"/>
                        </a:rPr>
                        <a:t>6</a:t>
                      </a:r>
                      <a:endParaRPr lang="en-US" sz="14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tabLst>
                          <a:tab pos="594360" algn="l"/>
                        </a:tabLst>
                      </a:pPr>
                      <a:r>
                        <a:rPr lang="en-US" sz="1400" b="1">
                          <a:solidFill>
                            <a:srgbClr val="002060"/>
                          </a:solidFill>
                          <a:effectLst/>
                          <a:latin typeface="Times New Roman" panose="02020603050405020304" pitchFamily="18" charset="0"/>
                          <a:cs typeface="Times New Roman" panose="02020603050405020304" pitchFamily="18" charset="0"/>
                        </a:rPr>
                        <a:t>12</a:t>
                      </a:r>
                      <a:endParaRPr lang="en-US" sz="1400" b="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tabLst>
                          <a:tab pos="594360" algn="l"/>
                        </a:tabLst>
                      </a:pPr>
                      <a:r>
                        <a:rPr lang="en-US" sz="1400" b="1">
                          <a:solidFill>
                            <a:srgbClr val="002060"/>
                          </a:solidFill>
                          <a:effectLst/>
                          <a:latin typeface="Times New Roman" panose="02020603050405020304" pitchFamily="18" charset="0"/>
                          <a:cs typeface="Times New Roman" panose="02020603050405020304" pitchFamily="18" charset="0"/>
                        </a:rPr>
                        <a:t>36</a:t>
                      </a:r>
                      <a:endParaRPr lang="en-US" sz="1400" b="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081841538"/>
                  </a:ext>
                </a:extLst>
              </a:tr>
              <a:tr h="456703">
                <a:tc>
                  <a:txBody>
                    <a:bodyPr/>
                    <a:lstStyle/>
                    <a:p>
                      <a:pPr marL="0" marR="0">
                        <a:lnSpc>
                          <a:spcPct val="150000"/>
                        </a:lnSpc>
                        <a:spcBef>
                          <a:spcPts val="0"/>
                        </a:spcBef>
                        <a:spcAft>
                          <a:spcPts val="0"/>
                        </a:spcAft>
                        <a:tabLst>
                          <a:tab pos="594360" algn="l"/>
                        </a:tabLst>
                      </a:pPr>
                      <a:r>
                        <a:rPr lang="en-US" sz="1400" dirty="0">
                          <a:solidFill>
                            <a:srgbClr val="FF0066"/>
                          </a:solidFill>
                          <a:effectLst/>
                          <a:latin typeface="Times New Roman" panose="02020603050405020304" pitchFamily="18" charset="0"/>
                          <a:ea typeface="Calibri" panose="020F0502020204030204" pitchFamily="34" charset="0"/>
                          <a:cs typeface="Mangal" panose="02040503050203030202" pitchFamily="18" charset="0"/>
                        </a:rPr>
                        <a:t>[Ag(NH</a:t>
                      </a:r>
                      <a:r>
                        <a:rPr lang="en-US" sz="1400" baseline="-25000" dirty="0">
                          <a:solidFill>
                            <a:srgbClr val="FF0066"/>
                          </a:solidFill>
                          <a:effectLst/>
                          <a:latin typeface="Times New Roman" panose="02020603050405020304" pitchFamily="18" charset="0"/>
                          <a:ea typeface="Calibri" panose="020F0502020204030204" pitchFamily="34" charset="0"/>
                          <a:cs typeface="Mangal" panose="02040503050203030202" pitchFamily="18" charset="0"/>
                        </a:rPr>
                        <a:t>3</a:t>
                      </a:r>
                      <a:r>
                        <a:rPr lang="en-US" sz="1400" dirty="0">
                          <a:solidFill>
                            <a:srgbClr val="FF0066"/>
                          </a:solidFill>
                          <a:effectLst/>
                          <a:latin typeface="Times New Roman" panose="02020603050405020304" pitchFamily="18" charset="0"/>
                          <a:ea typeface="Calibri" panose="020F0502020204030204" pitchFamily="34" charset="0"/>
                          <a:cs typeface="Mangal" panose="02040503050203030202" pitchFamily="18" charset="0"/>
                        </a:rPr>
                        <a:t>)</a:t>
                      </a:r>
                      <a:r>
                        <a:rPr lang="en-US" sz="1400" baseline="-25000" dirty="0">
                          <a:solidFill>
                            <a:srgbClr val="FF0066"/>
                          </a:solidFill>
                          <a:effectLst/>
                          <a:latin typeface="Times New Roman" panose="02020603050405020304" pitchFamily="18" charset="0"/>
                          <a:ea typeface="Calibri" panose="020F0502020204030204" pitchFamily="34" charset="0"/>
                          <a:cs typeface="Mangal" panose="02040503050203030202" pitchFamily="18" charset="0"/>
                        </a:rPr>
                        <a:t>4</a:t>
                      </a:r>
                      <a:r>
                        <a:rPr lang="en-US" sz="1400" dirty="0">
                          <a:solidFill>
                            <a:srgbClr val="FF0066"/>
                          </a:solidFill>
                          <a:effectLst/>
                          <a:latin typeface="Times New Roman" panose="02020603050405020304" pitchFamily="18" charset="0"/>
                          <a:ea typeface="Calibri" panose="020F0502020204030204" pitchFamily="34" charset="0"/>
                          <a:cs typeface="Mangal" panose="02040503050203030202" pitchFamily="18" charset="0"/>
                        </a:rPr>
                        <a:t>]</a:t>
                      </a:r>
                      <a:r>
                        <a:rPr lang="en-US" sz="1400" baseline="30000" dirty="0">
                          <a:solidFill>
                            <a:srgbClr val="FF0066"/>
                          </a:solidFill>
                          <a:effectLst/>
                          <a:latin typeface="Times New Roman" panose="02020603050405020304" pitchFamily="18" charset="0"/>
                          <a:ea typeface="Calibri" panose="020F0502020204030204" pitchFamily="34" charset="0"/>
                          <a:cs typeface="Mangal" panose="02040503050203030202" pitchFamily="18" charset="0"/>
                        </a:rPr>
                        <a:t>+</a:t>
                      </a:r>
                      <a:endParaRPr lang="en-US" sz="1400" dirty="0">
                        <a:solidFill>
                          <a:srgbClr val="FF0066"/>
                        </a:solidFill>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tc>
                <a:tc>
                  <a:txBody>
                    <a:bodyPr/>
                    <a:lstStyle/>
                    <a:p>
                      <a:pPr marL="0" marR="0" algn="ctr">
                        <a:lnSpc>
                          <a:spcPct val="150000"/>
                        </a:lnSpc>
                        <a:spcBef>
                          <a:spcPts val="0"/>
                        </a:spcBef>
                        <a:spcAft>
                          <a:spcPts val="0"/>
                        </a:spcAft>
                        <a:tabLst>
                          <a:tab pos="594360" algn="l"/>
                        </a:tabLst>
                      </a:pPr>
                      <a:r>
                        <a:rPr lang="en-US" sz="1400" b="1" dirty="0">
                          <a:solidFill>
                            <a:srgbClr val="002060"/>
                          </a:solidFill>
                          <a:effectLst/>
                          <a:latin typeface="Times New Roman" panose="02020603050405020304" pitchFamily="18" charset="0"/>
                          <a:cs typeface="Times New Roman" panose="02020603050405020304" pitchFamily="18" charset="0"/>
                        </a:rPr>
                        <a:t>Pd (46)</a:t>
                      </a:r>
                      <a:endParaRPr lang="en-US" sz="14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tabLst>
                          <a:tab pos="594360" algn="l"/>
                        </a:tabLst>
                      </a:pPr>
                      <a:r>
                        <a:rPr lang="en-US" sz="1400" b="1">
                          <a:solidFill>
                            <a:srgbClr val="002060"/>
                          </a:solidFill>
                          <a:effectLst/>
                          <a:latin typeface="Times New Roman" panose="02020603050405020304" pitchFamily="18" charset="0"/>
                          <a:cs typeface="Times New Roman" panose="02020603050405020304" pitchFamily="18" charset="0"/>
                        </a:rPr>
                        <a:t>Pd</a:t>
                      </a:r>
                      <a:r>
                        <a:rPr lang="en-US" sz="1400" b="1" baseline="30000">
                          <a:solidFill>
                            <a:srgbClr val="002060"/>
                          </a:solidFill>
                          <a:effectLst/>
                          <a:latin typeface="Times New Roman" panose="02020603050405020304" pitchFamily="18" charset="0"/>
                          <a:cs typeface="Times New Roman" panose="02020603050405020304" pitchFamily="18" charset="0"/>
                        </a:rPr>
                        <a:t>4+</a:t>
                      </a:r>
                      <a:endParaRPr lang="en-US" sz="1400" b="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tabLst>
                          <a:tab pos="594360" algn="l"/>
                        </a:tabLst>
                      </a:pPr>
                      <a:r>
                        <a:rPr lang="en-US" sz="1400" b="1">
                          <a:solidFill>
                            <a:srgbClr val="002060"/>
                          </a:solidFill>
                          <a:effectLst/>
                          <a:latin typeface="Times New Roman" panose="02020603050405020304" pitchFamily="18" charset="0"/>
                          <a:cs typeface="Times New Roman" panose="02020603050405020304" pitchFamily="18" charset="0"/>
                        </a:rPr>
                        <a:t>4</a:t>
                      </a:r>
                      <a:endParaRPr lang="en-US" sz="1400" b="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tabLst>
                          <a:tab pos="594360" algn="l"/>
                        </a:tabLst>
                      </a:pPr>
                      <a:r>
                        <a:rPr lang="en-US" sz="1400" b="1">
                          <a:solidFill>
                            <a:srgbClr val="002060"/>
                          </a:solidFill>
                          <a:effectLst/>
                          <a:latin typeface="Times New Roman" panose="02020603050405020304" pitchFamily="18" charset="0"/>
                          <a:cs typeface="Times New Roman" panose="02020603050405020304" pitchFamily="18" charset="0"/>
                        </a:rPr>
                        <a:t>6</a:t>
                      </a:r>
                      <a:endParaRPr lang="en-US" sz="1400" b="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tabLst>
                          <a:tab pos="594360" algn="l"/>
                        </a:tabLst>
                      </a:pPr>
                      <a:r>
                        <a:rPr lang="en-US" sz="1400" b="1" dirty="0">
                          <a:solidFill>
                            <a:srgbClr val="002060"/>
                          </a:solidFill>
                          <a:effectLst/>
                          <a:latin typeface="Times New Roman" panose="02020603050405020304" pitchFamily="18" charset="0"/>
                          <a:cs typeface="Times New Roman" panose="02020603050405020304" pitchFamily="18" charset="0"/>
                        </a:rPr>
                        <a:t>12</a:t>
                      </a:r>
                      <a:endParaRPr lang="en-US" sz="14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tabLst>
                          <a:tab pos="594360" algn="l"/>
                        </a:tabLst>
                      </a:pPr>
                      <a:r>
                        <a:rPr lang="en-US" sz="1400" b="1">
                          <a:solidFill>
                            <a:srgbClr val="002060"/>
                          </a:solidFill>
                          <a:effectLst/>
                          <a:latin typeface="Times New Roman" panose="02020603050405020304" pitchFamily="18" charset="0"/>
                          <a:cs typeface="Times New Roman" panose="02020603050405020304" pitchFamily="18" charset="0"/>
                        </a:rPr>
                        <a:t>54</a:t>
                      </a:r>
                      <a:endParaRPr lang="en-US" sz="1400" b="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246159268"/>
                  </a:ext>
                </a:extLst>
              </a:tr>
              <a:tr h="456703">
                <a:tc>
                  <a:txBody>
                    <a:bodyPr/>
                    <a:lstStyle/>
                    <a:p>
                      <a:pPr marL="0" marR="0">
                        <a:lnSpc>
                          <a:spcPct val="150000"/>
                        </a:lnSpc>
                        <a:spcBef>
                          <a:spcPts val="0"/>
                        </a:spcBef>
                        <a:spcAft>
                          <a:spcPts val="0"/>
                        </a:spcAft>
                        <a:tabLst>
                          <a:tab pos="594360" algn="l"/>
                        </a:tabLst>
                      </a:pPr>
                      <a:r>
                        <a:rPr lang="en-US" sz="1400" b="1" dirty="0">
                          <a:solidFill>
                            <a:srgbClr val="FF0066"/>
                          </a:solidFill>
                          <a:effectLst/>
                          <a:latin typeface="Times New Roman" panose="02020603050405020304" pitchFamily="18" charset="0"/>
                          <a:ea typeface="Calibri" panose="020F0502020204030204" pitchFamily="34" charset="0"/>
                          <a:cs typeface="Mangal" panose="02040503050203030202" pitchFamily="18" charset="0"/>
                        </a:rPr>
                        <a:t>[Pt(NH</a:t>
                      </a:r>
                      <a:r>
                        <a:rPr lang="en-US" sz="1400" b="1" baseline="-25000" dirty="0">
                          <a:solidFill>
                            <a:srgbClr val="FF0066"/>
                          </a:solidFill>
                          <a:effectLst/>
                          <a:latin typeface="Times New Roman" panose="02020603050405020304" pitchFamily="18" charset="0"/>
                          <a:ea typeface="Calibri" panose="020F0502020204030204" pitchFamily="34" charset="0"/>
                          <a:cs typeface="Mangal" panose="02040503050203030202" pitchFamily="18" charset="0"/>
                        </a:rPr>
                        <a:t>3</a:t>
                      </a:r>
                      <a:r>
                        <a:rPr lang="en-US" sz="1400" b="1" dirty="0">
                          <a:solidFill>
                            <a:srgbClr val="FF0066"/>
                          </a:solidFill>
                          <a:effectLst/>
                          <a:latin typeface="Times New Roman" panose="02020603050405020304" pitchFamily="18" charset="0"/>
                          <a:ea typeface="Calibri" panose="020F0502020204030204" pitchFamily="34" charset="0"/>
                          <a:cs typeface="Mangal" panose="02040503050203030202" pitchFamily="18" charset="0"/>
                        </a:rPr>
                        <a:t>)</a:t>
                      </a:r>
                      <a:r>
                        <a:rPr lang="en-US" sz="1400" b="1" baseline="-25000" dirty="0">
                          <a:solidFill>
                            <a:srgbClr val="FF0066"/>
                          </a:solidFill>
                          <a:effectLst/>
                          <a:latin typeface="Times New Roman" panose="02020603050405020304" pitchFamily="18" charset="0"/>
                          <a:ea typeface="Calibri" panose="020F0502020204030204" pitchFamily="34" charset="0"/>
                          <a:cs typeface="Mangal" panose="02040503050203030202" pitchFamily="18" charset="0"/>
                        </a:rPr>
                        <a:t>4</a:t>
                      </a:r>
                      <a:r>
                        <a:rPr lang="en-US" sz="1400" b="1" dirty="0">
                          <a:solidFill>
                            <a:srgbClr val="FF0066"/>
                          </a:solidFill>
                          <a:effectLst/>
                          <a:latin typeface="Times New Roman" panose="02020603050405020304" pitchFamily="18" charset="0"/>
                          <a:ea typeface="Calibri" panose="020F0502020204030204" pitchFamily="34" charset="0"/>
                          <a:cs typeface="Mangal" panose="02040503050203030202" pitchFamily="18" charset="0"/>
                        </a:rPr>
                        <a:t>]</a:t>
                      </a:r>
                      <a:r>
                        <a:rPr lang="en-US" sz="1400" b="1" baseline="30000" dirty="0">
                          <a:solidFill>
                            <a:srgbClr val="FF0066"/>
                          </a:solidFill>
                          <a:effectLst/>
                          <a:latin typeface="Times New Roman" panose="02020603050405020304" pitchFamily="18" charset="0"/>
                          <a:ea typeface="Calibri" panose="020F0502020204030204" pitchFamily="34" charset="0"/>
                          <a:cs typeface="Mangal" panose="02040503050203030202" pitchFamily="18" charset="0"/>
                        </a:rPr>
                        <a:t>2+</a:t>
                      </a:r>
                      <a:endParaRPr lang="en-US" sz="1400" b="1" dirty="0">
                        <a:solidFill>
                          <a:srgbClr val="FF0066"/>
                        </a:solidFill>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tc>
                <a:tc>
                  <a:txBody>
                    <a:bodyPr/>
                    <a:lstStyle/>
                    <a:p>
                      <a:pPr marL="0" marR="0" algn="ctr">
                        <a:lnSpc>
                          <a:spcPct val="150000"/>
                        </a:lnSpc>
                        <a:spcBef>
                          <a:spcPts val="0"/>
                        </a:spcBef>
                        <a:spcAft>
                          <a:spcPts val="0"/>
                        </a:spcAft>
                        <a:tabLst>
                          <a:tab pos="594360" algn="l"/>
                        </a:tabLst>
                      </a:pPr>
                      <a:r>
                        <a:rPr lang="en-US" sz="1400" b="1">
                          <a:solidFill>
                            <a:srgbClr val="002060"/>
                          </a:solidFill>
                          <a:effectLst/>
                          <a:latin typeface="Times New Roman" panose="02020603050405020304" pitchFamily="18" charset="0"/>
                          <a:ea typeface="Calibri" panose="020F0502020204030204" pitchFamily="34" charset="0"/>
                          <a:cs typeface="Mangal" panose="02040503050203030202" pitchFamily="18" charset="0"/>
                        </a:rPr>
                        <a:t>Pt (78)</a:t>
                      </a:r>
                      <a:endParaRPr lang="en-US" sz="1400" b="1">
                        <a:solidFill>
                          <a:srgbClr val="002060"/>
                        </a:solidFill>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tc>
                <a:tc>
                  <a:txBody>
                    <a:bodyPr/>
                    <a:lstStyle/>
                    <a:p>
                      <a:pPr marL="0" marR="0" algn="ctr">
                        <a:lnSpc>
                          <a:spcPct val="150000"/>
                        </a:lnSpc>
                        <a:spcBef>
                          <a:spcPts val="0"/>
                        </a:spcBef>
                        <a:spcAft>
                          <a:spcPts val="0"/>
                        </a:spcAft>
                        <a:tabLst>
                          <a:tab pos="594360" algn="l"/>
                        </a:tabLst>
                      </a:pPr>
                      <a:r>
                        <a:rPr lang="en-US" sz="1400" b="1">
                          <a:solidFill>
                            <a:srgbClr val="002060"/>
                          </a:solidFill>
                          <a:effectLst/>
                          <a:latin typeface="Times New Roman" panose="02020603050405020304" pitchFamily="18" charset="0"/>
                          <a:ea typeface="Calibri" panose="020F0502020204030204" pitchFamily="34" charset="0"/>
                          <a:cs typeface="Mangal" panose="02040503050203030202" pitchFamily="18" charset="0"/>
                        </a:rPr>
                        <a:t>Pt</a:t>
                      </a:r>
                      <a:r>
                        <a:rPr lang="en-US" sz="1400" b="1" baseline="30000">
                          <a:solidFill>
                            <a:srgbClr val="002060"/>
                          </a:solidFill>
                          <a:effectLst/>
                          <a:latin typeface="Times New Roman" panose="02020603050405020304" pitchFamily="18" charset="0"/>
                          <a:ea typeface="Calibri" panose="020F0502020204030204" pitchFamily="34" charset="0"/>
                          <a:cs typeface="Mangal" panose="02040503050203030202" pitchFamily="18" charset="0"/>
                        </a:rPr>
                        <a:t>2+</a:t>
                      </a:r>
                      <a:endParaRPr lang="en-US" sz="1400" b="1">
                        <a:solidFill>
                          <a:srgbClr val="002060"/>
                        </a:solidFill>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tc>
                <a:tc>
                  <a:txBody>
                    <a:bodyPr/>
                    <a:lstStyle/>
                    <a:p>
                      <a:pPr marL="0" marR="0" algn="ctr">
                        <a:lnSpc>
                          <a:spcPct val="150000"/>
                        </a:lnSpc>
                        <a:spcBef>
                          <a:spcPts val="0"/>
                        </a:spcBef>
                        <a:spcAft>
                          <a:spcPts val="0"/>
                        </a:spcAft>
                        <a:tabLst>
                          <a:tab pos="594360" algn="l"/>
                        </a:tabLst>
                      </a:pPr>
                      <a:r>
                        <a:rPr lang="en-US" sz="1400" b="1">
                          <a:solidFill>
                            <a:srgbClr val="002060"/>
                          </a:solidFill>
                          <a:effectLst/>
                          <a:latin typeface="Times New Roman" panose="02020603050405020304" pitchFamily="18" charset="0"/>
                          <a:ea typeface="Calibri" panose="020F0502020204030204" pitchFamily="34" charset="0"/>
                          <a:cs typeface="Mangal" panose="02040503050203030202" pitchFamily="18" charset="0"/>
                        </a:rPr>
                        <a:t>2</a:t>
                      </a:r>
                      <a:endParaRPr lang="en-US" sz="1400" b="1">
                        <a:solidFill>
                          <a:srgbClr val="002060"/>
                        </a:solidFill>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tc>
                <a:tc>
                  <a:txBody>
                    <a:bodyPr/>
                    <a:lstStyle/>
                    <a:p>
                      <a:pPr marL="0" marR="0" algn="ctr">
                        <a:lnSpc>
                          <a:spcPct val="115000"/>
                        </a:lnSpc>
                        <a:spcBef>
                          <a:spcPts val="0"/>
                        </a:spcBef>
                        <a:spcAft>
                          <a:spcPts val="0"/>
                        </a:spcAft>
                        <a:tabLst>
                          <a:tab pos="594360" algn="l"/>
                        </a:tabLst>
                      </a:pPr>
                      <a:r>
                        <a:rPr lang="en-US" sz="1400" b="1">
                          <a:solidFill>
                            <a:srgbClr val="002060"/>
                          </a:solidFill>
                          <a:effectLst/>
                          <a:latin typeface="Times New Roman" panose="02020603050405020304" pitchFamily="18" charset="0"/>
                          <a:ea typeface="Calibri" panose="020F0502020204030204" pitchFamily="34" charset="0"/>
                          <a:cs typeface="Mangal" panose="02040503050203030202" pitchFamily="18" charset="0"/>
                        </a:rPr>
                        <a:t>4</a:t>
                      </a:r>
                      <a:endParaRPr lang="en-US" sz="1400" b="1">
                        <a:solidFill>
                          <a:srgbClr val="002060"/>
                        </a:solidFill>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tc>
                <a:tc>
                  <a:txBody>
                    <a:bodyPr/>
                    <a:lstStyle/>
                    <a:p>
                      <a:pPr marL="0" marR="0" algn="ctr">
                        <a:lnSpc>
                          <a:spcPct val="115000"/>
                        </a:lnSpc>
                        <a:spcBef>
                          <a:spcPts val="0"/>
                        </a:spcBef>
                        <a:spcAft>
                          <a:spcPts val="0"/>
                        </a:spcAft>
                        <a:tabLst>
                          <a:tab pos="594360" algn="l"/>
                        </a:tabLst>
                      </a:pPr>
                      <a:r>
                        <a:rPr lang="en-US" sz="1400" b="1">
                          <a:solidFill>
                            <a:srgbClr val="002060"/>
                          </a:solidFill>
                          <a:effectLst/>
                          <a:latin typeface="Times New Roman" panose="02020603050405020304" pitchFamily="18" charset="0"/>
                          <a:ea typeface="Calibri" panose="020F0502020204030204" pitchFamily="34" charset="0"/>
                          <a:cs typeface="Mangal" panose="02040503050203030202" pitchFamily="18" charset="0"/>
                        </a:rPr>
                        <a:t>8</a:t>
                      </a:r>
                      <a:endParaRPr lang="en-US" sz="1400" b="1">
                        <a:solidFill>
                          <a:srgbClr val="002060"/>
                        </a:solidFill>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tc>
                <a:tc>
                  <a:txBody>
                    <a:bodyPr/>
                    <a:lstStyle/>
                    <a:p>
                      <a:pPr marL="0" marR="0" algn="ctr">
                        <a:lnSpc>
                          <a:spcPct val="115000"/>
                        </a:lnSpc>
                        <a:spcBef>
                          <a:spcPts val="0"/>
                        </a:spcBef>
                        <a:spcAft>
                          <a:spcPts val="0"/>
                        </a:spcAft>
                        <a:tabLst>
                          <a:tab pos="594360" algn="l"/>
                        </a:tabLst>
                      </a:pPr>
                      <a:r>
                        <a:rPr lang="en-US" sz="1400" b="1" dirty="0">
                          <a:solidFill>
                            <a:srgbClr val="002060"/>
                          </a:solidFill>
                          <a:effectLst/>
                          <a:latin typeface="Times New Roman" panose="02020603050405020304" pitchFamily="18" charset="0"/>
                          <a:ea typeface="Calibri" panose="020F0502020204030204" pitchFamily="34" charset="0"/>
                          <a:cs typeface="Mangal" panose="02040503050203030202" pitchFamily="18" charset="0"/>
                        </a:rPr>
                        <a:t>84</a:t>
                      </a:r>
                      <a:endParaRPr lang="en-US" sz="1400" b="1" dirty="0">
                        <a:solidFill>
                          <a:srgbClr val="002060"/>
                        </a:solidFill>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tc>
                <a:extLst>
                  <a:ext uri="{0D108BD9-81ED-4DB2-BD59-A6C34878D82A}">
                    <a16:rowId xmlns:a16="http://schemas.microsoft.com/office/drawing/2014/main" val="1310387048"/>
                  </a:ext>
                </a:extLst>
              </a:tr>
            </a:tbl>
          </a:graphicData>
        </a:graphic>
      </p:graphicFrame>
    </p:spTree>
    <p:extLst>
      <p:ext uri="{BB962C8B-B14F-4D97-AF65-F5344CB8AC3E}">
        <p14:creationId xmlns:p14="http://schemas.microsoft.com/office/powerpoint/2010/main" val="37206085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2650727-1D0F-41C6-96CC-01C0570B5788}"/>
              </a:ext>
            </a:extLst>
          </p:cNvPr>
          <p:cNvSpPr txBox="1"/>
          <p:nvPr/>
        </p:nvSpPr>
        <p:spPr>
          <a:xfrm>
            <a:off x="609600" y="900198"/>
            <a:ext cx="10972800" cy="5057603"/>
          </a:xfrm>
          <a:prstGeom prst="rect">
            <a:avLst/>
          </a:prstGeom>
          <a:noFill/>
        </p:spPr>
        <p:txBody>
          <a:bodyPr wrap="square">
            <a:spAutoFit/>
          </a:bodyPr>
          <a:lstStyle/>
          <a:p>
            <a:pPr marL="571500" lvl="0" indent="-342900" algn="just">
              <a:lnSpc>
                <a:spcPct val="125000"/>
              </a:lnSpc>
              <a:spcBef>
                <a:spcPts val="30"/>
              </a:spcBef>
              <a:buFont typeface="Arial" panose="020B0604020202020204" pitchFamily="34" charset="0"/>
              <a:buChar char="•"/>
              <a:tabLst>
                <a:tab pos="228600" algn="l"/>
              </a:tabLst>
            </a:pPr>
            <a:r>
              <a:rPr lang="en-US" sz="2000" b="1" dirty="0">
                <a:solidFill>
                  <a:srgbClr val="002060"/>
                </a:solidFill>
                <a:latin typeface="Times New Roman" panose="02020603050405020304" pitchFamily="18" charset="0"/>
                <a:cs typeface="Times New Roman" panose="02020603050405020304" pitchFamily="18" charset="0"/>
              </a:rPr>
              <a:t>The concept of donation of electron pairs to central metal ion is defective due to involvement of accumulation of excessive negative charge by acceptance electron density from ligands on normally electropositive metal.</a:t>
            </a:r>
          </a:p>
          <a:p>
            <a:pPr marL="571500" lvl="0" indent="-342900" algn="just">
              <a:lnSpc>
                <a:spcPct val="125000"/>
              </a:lnSpc>
              <a:spcBef>
                <a:spcPts val="30"/>
              </a:spcBef>
              <a:buFont typeface="Arial" panose="020B0604020202020204" pitchFamily="34" charset="0"/>
              <a:buChar char="•"/>
              <a:tabLst>
                <a:tab pos="228600" algn="l"/>
              </a:tabLst>
            </a:pPr>
            <a:r>
              <a:rPr lang="en-US" sz="2000" b="1" dirty="0">
                <a:solidFill>
                  <a:srgbClr val="002060"/>
                </a:solidFill>
                <a:latin typeface="Times New Roman" panose="02020603050405020304" pitchFamily="18" charset="0"/>
                <a:cs typeface="Times New Roman" panose="02020603050405020304" pitchFamily="18" charset="0"/>
              </a:rPr>
              <a:t>The electron lone pairs donated by water or ammonia are 2S2 electrons which have no bonding characteristics and excite them to higher energy level would require more energy than is usually available in bond formation.</a:t>
            </a:r>
          </a:p>
          <a:p>
            <a:pPr marL="571500" lvl="0" indent="-342900" algn="just">
              <a:lnSpc>
                <a:spcPct val="125000"/>
              </a:lnSpc>
              <a:spcBef>
                <a:spcPts val="30"/>
              </a:spcBef>
              <a:buFont typeface="Arial" panose="020B0604020202020204" pitchFamily="34" charset="0"/>
              <a:buChar char="•"/>
              <a:tabLst>
                <a:tab pos="228600" algn="l"/>
              </a:tabLst>
            </a:pPr>
            <a:r>
              <a:rPr lang="en-US" sz="2000" b="1" dirty="0">
                <a:solidFill>
                  <a:srgbClr val="002060"/>
                </a:solidFill>
                <a:latin typeface="Times New Roman" panose="02020603050405020304" pitchFamily="18" charset="0"/>
                <a:cs typeface="Times New Roman" panose="02020603050405020304" pitchFamily="18" charset="0"/>
              </a:rPr>
              <a:t>EAN is no longer useful as there are many stable complexes which do not obey EAN rule.</a:t>
            </a:r>
          </a:p>
          <a:p>
            <a:pPr marL="571500" indent="-342900" algn="just">
              <a:lnSpc>
                <a:spcPct val="125000"/>
              </a:lnSpc>
              <a:spcBef>
                <a:spcPts val="30"/>
              </a:spcBef>
              <a:buFont typeface="Arial" panose="020B0604020202020204" pitchFamily="34" charset="0"/>
              <a:buChar char="•"/>
              <a:tabLst>
                <a:tab pos="228600" algn="l"/>
              </a:tabLst>
            </a:pPr>
            <a:r>
              <a:rPr lang="en-US" sz="2000" b="1" dirty="0">
                <a:solidFill>
                  <a:srgbClr val="002060"/>
                </a:solidFill>
                <a:latin typeface="Times New Roman" panose="02020603050405020304" pitchFamily="18" charset="0"/>
                <a:cs typeface="Times New Roman" panose="02020603050405020304" pitchFamily="18" charset="0"/>
              </a:rPr>
              <a:t>The tendency to obtain noble gas configuration is significant factor but not necessary condition for complex formation. Some Cr and Pt complexes are equally stable even though EAN is not achieved by central metal ion. </a:t>
            </a:r>
          </a:p>
          <a:p>
            <a:pPr marL="571500" indent="-342900" algn="just">
              <a:lnSpc>
                <a:spcPct val="125000"/>
              </a:lnSpc>
              <a:spcBef>
                <a:spcPts val="30"/>
              </a:spcBef>
              <a:buFont typeface="Arial" panose="020B0604020202020204" pitchFamily="34" charset="0"/>
              <a:buChar char="•"/>
              <a:tabLst>
                <a:tab pos="228600" algn="l"/>
              </a:tabLst>
            </a:pPr>
            <a:r>
              <a:rPr lang="en-US" sz="2000" b="1" dirty="0">
                <a:solidFill>
                  <a:srgbClr val="002060"/>
                </a:solidFill>
                <a:latin typeface="Times New Roman" panose="02020603050405020304" pitchFamily="18" charset="0"/>
                <a:cs typeface="Times New Roman" panose="02020603050405020304" pitchFamily="18" charset="0"/>
              </a:rPr>
              <a:t>For complex formation, it is necessary to produce a symmetrical structure like tetrahedral, square planar, octahedral irrespective of number of electrons involved according to Sidgwick model. </a:t>
            </a:r>
          </a:p>
        </p:txBody>
      </p:sp>
      <p:sp>
        <p:nvSpPr>
          <p:cNvPr id="6" name="TextBox 5">
            <a:extLst>
              <a:ext uri="{FF2B5EF4-FFF2-40B4-BE49-F238E27FC236}">
                <a16:creationId xmlns:a16="http://schemas.microsoft.com/office/drawing/2014/main" id="{7021B2FE-D2C7-4B14-AE98-5DCEDEEA271E}"/>
              </a:ext>
            </a:extLst>
          </p:cNvPr>
          <p:cNvSpPr txBox="1"/>
          <p:nvPr/>
        </p:nvSpPr>
        <p:spPr>
          <a:xfrm>
            <a:off x="3247878" y="289997"/>
            <a:ext cx="6207370" cy="490199"/>
          </a:xfrm>
          <a:prstGeom prst="rect">
            <a:avLst/>
          </a:prstGeom>
          <a:noFill/>
        </p:spPr>
        <p:txBody>
          <a:bodyPr wrap="square">
            <a:spAutoFit/>
          </a:bodyPr>
          <a:lstStyle/>
          <a:p>
            <a:pPr marL="0" marR="0">
              <a:lnSpc>
                <a:spcPct val="115000"/>
              </a:lnSpc>
              <a:spcBef>
                <a:spcPts val="0"/>
              </a:spcBef>
              <a:spcAft>
                <a:spcPts val="0"/>
              </a:spcAft>
              <a:tabLst>
                <a:tab pos="594360" algn="l"/>
              </a:tabLst>
            </a:pPr>
            <a:r>
              <a:rPr lang="en-US" sz="2400" b="1" dirty="0">
                <a:solidFill>
                  <a:srgbClr val="800000"/>
                </a:solidFill>
                <a:effectLst/>
                <a:latin typeface="Times New Roman" panose="02020603050405020304" pitchFamily="18" charset="0"/>
                <a:ea typeface="Calibri" panose="020F0502020204030204" pitchFamily="34" charset="0"/>
                <a:cs typeface="Mangal" panose="02040503050203030202" pitchFamily="18" charset="0"/>
              </a:rPr>
              <a:t>Limitation of Sidgwick’s interpretation</a:t>
            </a:r>
            <a:endParaRPr lang="en-US" sz="2000" dirty="0">
              <a:solidFill>
                <a:srgbClr val="800000"/>
              </a:solidFill>
              <a:effectLst/>
              <a:latin typeface="Calibri" panose="020F0502020204030204" pitchFamily="34" charset="0"/>
              <a:ea typeface="Calibri" panose="020F0502020204030204" pitchFamily="34" charset="0"/>
              <a:cs typeface="Mangal" panose="02040503050203030202" pitchFamily="18" charset="0"/>
            </a:endParaRPr>
          </a:p>
        </p:txBody>
      </p:sp>
    </p:spTree>
    <p:extLst>
      <p:ext uri="{BB962C8B-B14F-4D97-AF65-F5344CB8AC3E}">
        <p14:creationId xmlns:p14="http://schemas.microsoft.com/office/powerpoint/2010/main" val="6816761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B34010B-A1C7-4B40-BDDE-D2C605D2C626}"/>
              </a:ext>
            </a:extLst>
          </p:cNvPr>
          <p:cNvSpPr txBox="1"/>
          <p:nvPr/>
        </p:nvSpPr>
        <p:spPr>
          <a:xfrm>
            <a:off x="1069146" y="731550"/>
            <a:ext cx="10550768" cy="4447371"/>
          </a:xfrm>
          <a:prstGeom prst="rect">
            <a:avLst/>
          </a:prstGeom>
          <a:noFill/>
        </p:spPr>
        <p:txBody>
          <a:bodyPr wrap="square">
            <a:spAutoFit/>
          </a:bodyPr>
          <a:lstStyle/>
          <a:p>
            <a:pPr marL="0" marR="0">
              <a:lnSpc>
                <a:spcPct val="115000"/>
              </a:lnSpc>
              <a:spcBef>
                <a:spcPts val="0"/>
              </a:spcBef>
              <a:spcAft>
                <a:spcPts val="600"/>
              </a:spcAft>
              <a:tabLst>
                <a:tab pos="594360" algn="l"/>
              </a:tabLst>
            </a:pPr>
            <a:r>
              <a:rPr lang="en-US" sz="20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Most of the complexes are quite stable however they do dissociate in aqueous solution to little extent in order to established equilibrium between central metal ion and the ligands from the complex is formed. </a:t>
            </a:r>
          </a:p>
          <a:p>
            <a:pPr marL="0" marR="0">
              <a:lnSpc>
                <a:spcPct val="115000"/>
              </a:lnSpc>
              <a:spcBef>
                <a:spcPts val="0"/>
              </a:spcBef>
              <a:spcAft>
                <a:spcPts val="0"/>
              </a:spcAft>
              <a:tabLst>
                <a:tab pos="594360" algn="l"/>
              </a:tabLst>
            </a:pPr>
            <a:r>
              <a:rPr lang="en-US" sz="20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Ex. The aqueous solution of containing complex ion [Ag(NH</a:t>
            </a:r>
            <a:r>
              <a:rPr lang="en-US" sz="2000" b="1" baseline="-250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3</a:t>
            </a:r>
            <a:r>
              <a:rPr lang="en-US" sz="20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2000" b="1" baseline="-250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2</a:t>
            </a:r>
            <a:r>
              <a:rPr lang="en-US" sz="20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2000" b="1" baseline="300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makes the equilibrium with Ag</a:t>
            </a:r>
            <a:r>
              <a:rPr lang="en-US" sz="2000" b="1" baseline="300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20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ion and two NH</a:t>
            </a:r>
            <a:r>
              <a:rPr lang="en-US" sz="2000" b="1" baseline="-250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3</a:t>
            </a:r>
            <a:r>
              <a:rPr lang="en-US" sz="20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molecules.</a:t>
            </a:r>
          </a:p>
          <a:p>
            <a:pPr marL="0" marR="0" algn="ctr">
              <a:lnSpc>
                <a:spcPct val="115000"/>
              </a:lnSpc>
              <a:spcBef>
                <a:spcPts val="0"/>
              </a:spcBef>
              <a:spcAft>
                <a:spcPts val="0"/>
              </a:spcAft>
              <a:tabLst>
                <a:tab pos="594360" algn="l"/>
              </a:tabLst>
            </a:pPr>
            <a:r>
              <a:rPr lang="en-US" sz="2000" b="1" dirty="0">
                <a:solidFill>
                  <a:srgbClr val="FF0066"/>
                </a:solidFill>
                <a:effectLst/>
                <a:latin typeface="Times New Roman" panose="02020603050405020304" pitchFamily="18" charset="0"/>
                <a:ea typeface="Calibri" panose="020F0502020204030204" pitchFamily="34" charset="0"/>
                <a:cs typeface="Times New Roman" panose="02020603050405020304" pitchFamily="18" charset="0"/>
              </a:rPr>
              <a:t>[Ag(NH</a:t>
            </a:r>
            <a:r>
              <a:rPr lang="en-US" sz="2000" b="1" baseline="-25000" dirty="0">
                <a:solidFill>
                  <a:srgbClr val="FF0066"/>
                </a:solidFill>
                <a:effectLst/>
                <a:latin typeface="Times New Roman" panose="02020603050405020304" pitchFamily="18" charset="0"/>
                <a:ea typeface="Calibri" panose="020F0502020204030204" pitchFamily="34" charset="0"/>
                <a:cs typeface="Times New Roman" panose="02020603050405020304" pitchFamily="18" charset="0"/>
              </a:rPr>
              <a:t>3</a:t>
            </a:r>
            <a:r>
              <a:rPr lang="en-US" sz="2000" b="1" dirty="0">
                <a:solidFill>
                  <a:srgbClr val="FF0066"/>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2000" b="1" baseline="-25000" dirty="0">
                <a:solidFill>
                  <a:srgbClr val="FF0066"/>
                </a:solidFill>
                <a:effectLst/>
                <a:latin typeface="Times New Roman" panose="02020603050405020304" pitchFamily="18" charset="0"/>
                <a:ea typeface="Calibri" panose="020F0502020204030204" pitchFamily="34" charset="0"/>
                <a:cs typeface="Times New Roman" panose="02020603050405020304" pitchFamily="18" charset="0"/>
              </a:rPr>
              <a:t>2</a:t>
            </a:r>
            <a:r>
              <a:rPr lang="en-US" sz="2000" b="1" dirty="0">
                <a:solidFill>
                  <a:srgbClr val="FF0066"/>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2000" b="1" baseline="30000" dirty="0">
                <a:solidFill>
                  <a:srgbClr val="FF0066"/>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2000" b="1" dirty="0">
                <a:solidFill>
                  <a:srgbClr val="FF0066"/>
                </a:solidFill>
                <a:effectLst/>
                <a:latin typeface="Times New Roman" panose="02020603050405020304" pitchFamily="18" charset="0"/>
                <a:ea typeface="Calibri" panose="020F0502020204030204" pitchFamily="34" charset="0"/>
                <a:cs typeface="Times New Roman" panose="02020603050405020304" pitchFamily="18" charset="0"/>
              </a:rPr>
              <a:t>                  Ag</a:t>
            </a:r>
            <a:r>
              <a:rPr lang="en-US" sz="2000" b="1" baseline="30000" dirty="0">
                <a:solidFill>
                  <a:srgbClr val="FF0066"/>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2000" b="1" dirty="0">
                <a:solidFill>
                  <a:srgbClr val="FF0066"/>
                </a:solidFill>
                <a:effectLst/>
                <a:latin typeface="Times New Roman" panose="02020603050405020304" pitchFamily="18" charset="0"/>
                <a:ea typeface="Calibri" panose="020F0502020204030204" pitchFamily="34" charset="0"/>
                <a:cs typeface="Times New Roman" panose="02020603050405020304" pitchFamily="18" charset="0"/>
              </a:rPr>
              <a:t>  +   2NH</a:t>
            </a:r>
            <a:r>
              <a:rPr lang="en-US" sz="2000" b="1" baseline="-25000" dirty="0">
                <a:solidFill>
                  <a:srgbClr val="FF0066"/>
                </a:solidFill>
                <a:effectLst/>
                <a:latin typeface="Times New Roman" panose="02020603050405020304" pitchFamily="18" charset="0"/>
                <a:ea typeface="Calibri" panose="020F0502020204030204" pitchFamily="34" charset="0"/>
                <a:cs typeface="Times New Roman" panose="02020603050405020304" pitchFamily="18" charset="0"/>
              </a:rPr>
              <a:t>3</a:t>
            </a:r>
            <a:endParaRPr lang="en-US" sz="2000" b="1" dirty="0">
              <a:solidFill>
                <a:srgbClr val="FF0066"/>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tabLst>
                <a:tab pos="594360" algn="l"/>
              </a:tabLst>
            </a:pPr>
            <a:r>
              <a:rPr lang="en-US" sz="20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The dissociation constant (</a:t>
            </a:r>
            <a:r>
              <a:rPr lang="en-US" sz="2000" b="1"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K</a:t>
            </a:r>
            <a:r>
              <a:rPr lang="en-US" sz="2000" b="1" baseline="-250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Dissociation</a:t>
            </a:r>
            <a:r>
              <a:rPr lang="en-US" sz="20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for above equilibrium is given as</a:t>
            </a:r>
          </a:p>
          <a:p>
            <a:pPr marL="0" marR="0">
              <a:spcBef>
                <a:spcPts val="0"/>
              </a:spcBef>
              <a:spcAft>
                <a:spcPts val="0"/>
              </a:spcAft>
              <a:tabLst>
                <a:tab pos="594360" algn="l"/>
              </a:tabLst>
            </a:pPr>
            <a:r>
              <a:rPr lang="en-US" sz="2000" b="1" dirty="0">
                <a:solidFill>
                  <a:srgbClr val="FF0066"/>
                </a:solidFill>
                <a:effectLst/>
                <a:latin typeface="Times New Roman" panose="02020603050405020304" pitchFamily="18" charset="0"/>
                <a:ea typeface="Calibri" panose="020F0502020204030204" pitchFamily="34" charset="0"/>
                <a:cs typeface="Times New Roman" panose="02020603050405020304" pitchFamily="18" charset="0"/>
              </a:rPr>
              <a:t>                         [Ag</a:t>
            </a:r>
            <a:r>
              <a:rPr lang="en-US" sz="2000" b="1" baseline="30000" dirty="0">
                <a:solidFill>
                  <a:srgbClr val="FF0066"/>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2000" b="1" dirty="0">
                <a:solidFill>
                  <a:srgbClr val="FF0066"/>
                </a:solidFill>
                <a:effectLst/>
                <a:latin typeface="Times New Roman" panose="02020603050405020304" pitchFamily="18" charset="0"/>
                <a:ea typeface="Calibri" panose="020F0502020204030204" pitchFamily="34" charset="0"/>
                <a:cs typeface="Times New Roman" panose="02020603050405020304" pitchFamily="18" charset="0"/>
              </a:rPr>
              <a:t>][ NH</a:t>
            </a:r>
            <a:r>
              <a:rPr lang="en-US" sz="2000" b="1" baseline="-25000" dirty="0">
                <a:solidFill>
                  <a:srgbClr val="FF0066"/>
                </a:solidFill>
                <a:effectLst/>
                <a:latin typeface="Times New Roman" panose="02020603050405020304" pitchFamily="18" charset="0"/>
                <a:ea typeface="Calibri" panose="020F0502020204030204" pitchFamily="34" charset="0"/>
                <a:cs typeface="Times New Roman" panose="02020603050405020304" pitchFamily="18" charset="0"/>
              </a:rPr>
              <a:t>3</a:t>
            </a:r>
            <a:r>
              <a:rPr lang="en-US" sz="2000" b="1" dirty="0">
                <a:solidFill>
                  <a:srgbClr val="FF0066"/>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2000" b="1" baseline="30000" dirty="0">
                <a:solidFill>
                  <a:srgbClr val="FF0066"/>
                </a:solidFill>
                <a:effectLst/>
                <a:latin typeface="Times New Roman" panose="02020603050405020304" pitchFamily="18" charset="0"/>
                <a:ea typeface="Calibri" panose="020F0502020204030204" pitchFamily="34" charset="0"/>
                <a:cs typeface="Times New Roman" panose="02020603050405020304" pitchFamily="18" charset="0"/>
              </a:rPr>
              <a:t>2</a:t>
            </a:r>
            <a:endParaRPr lang="en-US" sz="2000" b="1" dirty="0">
              <a:solidFill>
                <a:srgbClr val="FF0066"/>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a:spcBef>
                <a:spcPts val="0"/>
              </a:spcBef>
              <a:spcAft>
                <a:spcPts val="0"/>
              </a:spcAft>
              <a:tabLst>
                <a:tab pos="594360" algn="l"/>
              </a:tabLst>
            </a:pPr>
            <a:r>
              <a:rPr lang="en-US" sz="2000" b="1" dirty="0" err="1">
                <a:solidFill>
                  <a:srgbClr val="FF0066"/>
                </a:solidFill>
                <a:effectLst/>
                <a:latin typeface="Times New Roman" panose="02020603050405020304" pitchFamily="18" charset="0"/>
                <a:ea typeface="Calibri" panose="020F0502020204030204" pitchFamily="34" charset="0"/>
                <a:cs typeface="Times New Roman" panose="02020603050405020304" pitchFamily="18" charset="0"/>
              </a:rPr>
              <a:t>K</a:t>
            </a:r>
            <a:r>
              <a:rPr lang="en-US" sz="2000" b="1" baseline="-25000" dirty="0" err="1">
                <a:solidFill>
                  <a:srgbClr val="FF0066"/>
                </a:solidFill>
                <a:effectLst/>
                <a:latin typeface="Times New Roman" panose="02020603050405020304" pitchFamily="18" charset="0"/>
                <a:ea typeface="Calibri" panose="020F0502020204030204" pitchFamily="34" charset="0"/>
                <a:cs typeface="Times New Roman" panose="02020603050405020304" pitchFamily="18" charset="0"/>
              </a:rPr>
              <a:t>Dissociation</a:t>
            </a:r>
            <a:r>
              <a:rPr lang="en-US" sz="2000" b="1" dirty="0">
                <a:solidFill>
                  <a:srgbClr val="FF0066"/>
                </a:solidFill>
                <a:effectLst/>
                <a:latin typeface="Times New Roman" panose="02020603050405020304" pitchFamily="18" charset="0"/>
                <a:ea typeface="Calibri" panose="020F0502020204030204" pitchFamily="34" charset="0"/>
                <a:cs typeface="Times New Roman" panose="02020603050405020304" pitchFamily="18" charset="0"/>
              </a:rPr>
              <a:t> = --------------------  =  </a:t>
            </a:r>
            <a:r>
              <a:rPr lang="en-US" sz="2000" b="1" dirty="0">
                <a:solidFill>
                  <a:srgbClr val="003300"/>
                </a:solidFill>
                <a:effectLst/>
                <a:latin typeface="Times New Roman" panose="02020603050405020304" pitchFamily="18" charset="0"/>
                <a:ea typeface="Calibri" panose="020F0502020204030204" pitchFamily="34" charset="0"/>
                <a:cs typeface="Times New Roman" panose="02020603050405020304" pitchFamily="18" charset="0"/>
              </a:rPr>
              <a:t>6 x10</a:t>
            </a:r>
            <a:r>
              <a:rPr lang="en-US" sz="2000" b="1" baseline="30000" dirty="0">
                <a:solidFill>
                  <a:srgbClr val="003300"/>
                </a:solidFill>
                <a:effectLst/>
                <a:latin typeface="Times New Roman" panose="02020603050405020304" pitchFamily="18" charset="0"/>
                <a:ea typeface="Calibri" panose="020F0502020204030204" pitchFamily="34" charset="0"/>
                <a:cs typeface="Times New Roman" panose="02020603050405020304" pitchFamily="18" charset="0"/>
              </a:rPr>
              <a:t>-8</a:t>
            </a:r>
            <a:endParaRPr lang="en-US" sz="2000" b="1" dirty="0">
              <a:solidFill>
                <a:srgbClr val="00330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a:spcBef>
                <a:spcPts val="0"/>
              </a:spcBef>
              <a:spcAft>
                <a:spcPts val="600"/>
              </a:spcAft>
              <a:tabLst>
                <a:tab pos="594360" algn="l"/>
              </a:tabLst>
            </a:pPr>
            <a:r>
              <a:rPr lang="en-US" sz="2000" b="1" dirty="0">
                <a:solidFill>
                  <a:srgbClr val="FF0066"/>
                </a:solidFill>
                <a:effectLst/>
                <a:latin typeface="Times New Roman" panose="02020603050405020304" pitchFamily="18" charset="0"/>
                <a:ea typeface="Calibri" panose="020F0502020204030204" pitchFamily="34" charset="0"/>
                <a:cs typeface="Times New Roman" panose="02020603050405020304" pitchFamily="18" charset="0"/>
              </a:rPr>
              <a:t>                        [Ag(NH</a:t>
            </a:r>
            <a:r>
              <a:rPr lang="en-US" sz="2000" b="1" baseline="-25000" dirty="0">
                <a:solidFill>
                  <a:srgbClr val="FF0066"/>
                </a:solidFill>
                <a:effectLst/>
                <a:latin typeface="Times New Roman" panose="02020603050405020304" pitchFamily="18" charset="0"/>
                <a:ea typeface="Calibri" panose="020F0502020204030204" pitchFamily="34" charset="0"/>
                <a:cs typeface="Times New Roman" panose="02020603050405020304" pitchFamily="18" charset="0"/>
              </a:rPr>
              <a:t>3</a:t>
            </a:r>
            <a:r>
              <a:rPr lang="en-US" sz="2000" b="1" dirty="0">
                <a:solidFill>
                  <a:srgbClr val="FF0066"/>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2000" b="1" baseline="-25000" dirty="0">
                <a:solidFill>
                  <a:srgbClr val="FF0066"/>
                </a:solidFill>
                <a:effectLst/>
                <a:latin typeface="Times New Roman" panose="02020603050405020304" pitchFamily="18" charset="0"/>
                <a:ea typeface="Calibri" panose="020F0502020204030204" pitchFamily="34" charset="0"/>
                <a:cs typeface="Times New Roman" panose="02020603050405020304" pitchFamily="18" charset="0"/>
              </a:rPr>
              <a:t>2</a:t>
            </a:r>
            <a:r>
              <a:rPr lang="en-US" sz="2000" b="1" dirty="0">
                <a:solidFill>
                  <a:srgbClr val="FF0066"/>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2000" b="1" baseline="30000" dirty="0">
                <a:solidFill>
                  <a:srgbClr val="FF0066"/>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en-US" sz="2000" b="1" dirty="0">
              <a:solidFill>
                <a:srgbClr val="FF0066"/>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tabLst>
                <a:tab pos="594360" algn="l"/>
              </a:tabLst>
            </a:pPr>
            <a:r>
              <a:rPr lang="en-US" sz="20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The </a:t>
            </a:r>
            <a:r>
              <a:rPr lang="en-US" sz="2000" b="1" dirty="0" err="1">
                <a:solidFill>
                  <a:srgbClr val="FF0066"/>
                </a:solidFill>
                <a:effectLst/>
                <a:latin typeface="Times New Roman" panose="02020603050405020304" pitchFamily="18" charset="0"/>
                <a:ea typeface="Calibri" panose="020F0502020204030204" pitchFamily="34" charset="0"/>
                <a:cs typeface="Times New Roman" panose="02020603050405020304" pitchFamily="18" charset="0"/>
              </a:rPr>
              <a:t>K</a:t>
            </a:r>
            <a:r>
              <a:rPr lang="en-US" sz="2000" b="1" baseline="-25000" dirty="0" err="1">
                <a:solidFill>
                  <a:srgbClr val="FF0066"/>
                </a:solidFill>
                <a:effectLst/>
                <a:latin typeface="Times New Roman" panose="02020603050405020304" pitchFamily="18" charset="0"/>
                <a:ea typeface="Calibri" panose="020F0502020204030204" pitchFamily="34" charset="0"/>
                <a:cs typeface="Times New Roman" panose="02020603050405020304" pitchFamily="18" charset="0"/>
              </a:rPr>
              <a:t>Dissociation</a:t>
            </a:r>
            <a:r>
              <a:rPr lang="en-US" sz="2000" b="1" dirty="0">
                <a:solidFill>
                  <a:srgbClr val="FF0066"/>
                </a:solidFill>
                <a:effectLst/>
                <a:latin typeface="Times New Roman" panose="02020603050405020304" pitchFamily="18" charset="0"/>
                <a:ea typeface="Calibri" panose="020F0502020204030204" pitchFamily="34" charset="0"/>
                <a:cs typeface="Times New Roman" panose="02020603050405020304" pitchFamily="18" charset="0"/>
              </a:rPr>
              <a:t> is very small about </a:t>
            </a:r>
            <a:r>
              <a:rPr lang="en-US" sz="2000" b="1" dirty="0">
                <a:solidFill>
                  <a:srgbClr val="003300"/>
                </a:solidFill>
                <a:effectLst/>
                <a:latin typeface="Times New Roman" panose="02020603050405020304" pitchFamily="18" charset="0"/>
                <a:ea typeface="Calibri" panose="020F0502020204030204" pitchFamily="34" charset="0"/>
                <a:cs typeface="Times New Roman" panose="02020603050405020304" pitchFamily="18" charset="0"/>
              </a:rPr>
              <a:t>6 x10</a:t>
            </a:r>
            <a:r>
              <a:rPr lang="en-US" sz="2000" b="1" baseline="30000" dirty="0">
                <a:solidFill>
                  <a:srgbClr val="003300"/>
                </a:solidFill>
                <a:effectLst/>
                <a:latin typeface="Times New Roman" panose="02020603050405020304" pitchFamily="18" charset="0"/>
                <a:ea typeface="Calibri" panose="020F0502020204030204" pitchFamily="34" charset="0"/>
                <a:cs typeface="Times New Roman" panose="02020603050405020304" pitchFamily="18" charset="0"/>
              </a:rPr>
              <a:t>-8</a:t>
            </a:r>
            <a:r>
              <a:rPr lang="en-US" sz="2000" b="1" dirty="0">
                <a:solidFill>
                  <a:srgbClr val="0033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hence the complex ion [Ag(NH</a:t>
            </a:r>
            <a:r>
              <a:rPr lang="en-US" sz="2000" b="1" baseline="-250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3</a:t>
            </a:r>
            <a:r>
              <a:rPr lang="en-US" sz="20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2000" b="1" baseline="-250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2</a:t>
            </a:r>
            <a:r>
              <a:rPr lang="en-US" sz="20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2000" b="1" baseline="300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20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is stable. </a:t>
            </a:r>
          </a:p>
          <a:p>
            <a:r>
              <a:rPr lang="en-US" sz="20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In general, if the </a:t>
            </a:r>
            <a:r>
              <a:rPr lang="en-US" sz="2000" b="1"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K</a:t>
            </a:r>
            <a:r>
              <a:rPr lang="en-US" sz="2000" b="1" baseline="-250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Dissociation</a:t>
            </a:r>
            <a:r>
              <a:rPr lang="en-US" sz="20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is very small then the complex ion is very stable. </a:t>
            </a:r>
            <a:endParaRPr lang="en-US" sz="2000" b="1" dirty="0">
              <a:solidFill>
                <a:srgbClr val="002060"/>
              </a:solidFill>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919CD775-686D-4BA1-926E-CA9424D000BD}"/>
              </a:ext>
            </a:extLst>
          </p:cNvPr>
          <p:cNvSpPr txBox="1"/>
          <p:nvPr/>
        </p:nvSpPr>
        <p:spPr>
          <a:xfrm>
            <a:off x="3295358" y="174060"/>
            <a:ext cx="6098344" cy="461665"/>
          </a:xfrm>
          <a:prstGeom prst="rect">
            <a:avLst/>
          </a:prstGeom>
          <a:noFill/>
        </p:spPr>
        <p:txBody>
          <a:bodyPr wrap="square">
            <a:spAutoFit/>
          </a:bodyPr>
          <a:lstStyle/>
          <a:p>
            <a:r>
              <a:rPr lang="en-US" sz="2400" b="1" dirty="0">
                <a:solidFill>
                  <a:srgbClr val="800000"/>
                </a:solidFill>
                <a:effectLst/>
                <a:latin typeface="Times New Roman" panose="02020603050405020304" pitchFamily="18" charset="0"/>
                <a:ea typeface="Calibri" panose="020F0502020204030204" pitchFamily="34" charset="0"/>
              </a:rPr>
              <a:t>Stability of complex ions</a:t>
            </a:r>
            <a:endParaRPr lang="en-US" sz="2400" dirty="0">
              <a:solidFill>
                <a:srgbClr val="800000"/>
              </a:solidFill>
            </a:endParaRPr>
          </a:p>
        </p:txBody>
      </p:sp>
      <p:cxnSp>
        <p:nvCxnSpPr>
          <p:cNvPr id="7" name="Straight Arrow Connector 6">
            <a:extLst>
              <a:ext uri="{FF2B5EF4-FFF2-40B4-BE49-F238E27FC236}">
                <a16:creationId xmlns:a16="http://schemas.microsoft.com/office/drawing/2014/main" id="{BA309FE8-1664-4F09-BE26-BF028A66D4E2}"/>
              </a:ext>
            </a:extLst>
          </p:cNvPr>
          <p:cNvCxnSpPr/>
          <p:nvPr/>
        </p:nvCxnSpPr>
        <p:spPr>
          <a:xfrm>
            <a:off x="5884985" y="2757268"/>
            <a:ext cx="797169" cy="0"/>
          </a:xfrm>
          <a:prstGeom prst="straightConnector1">
            <a:avLst/>
          </a:prstGeom>
          <a:ln>
            <a:solidFill>
              <a:srgbClr val="FF0066"/>
            </a:solidFill>
            <a:tailEnd type="triangle"/>
          </a:ln>
        </p:spPr>
        <p:style>
          <a:lnRef idx="2">
            <a:schemeClr val="accent5"/>
          </a:lnRef>
          <a:fillRef idx="0">
            <a:schemeClr val="accent5"/>
          </a:fillRef>
          <a:effectRef idx="1">
            <a:schemeClr val="accent5"/>
          </a:effectRef>
          <a:fontRef idx="minor">
            <a:schemeClr val="tx1"/>
          </a:fontRef>
        </p:style>
      </p:cxnSp>
      <p:cxnSp>
        <p:nvCxnSpPr>
          <p:cNvPr id="8" name="Straight Arrow Connector 7">
            <a:extLst>
              <a:ext uri="{FF2B5EF4-FFF2-40B4-BE49-F238E27FC236}">
                <a16:creationId xmlns:a16="http://schemas.microsoft.com/office/drawing/2014/main" id="{2460396B-8363-4C5C-B6C1-0D160ACD7B9C}"/>
              </a:ext>
            </a:extLst>
          </p:cNvPr>
          <p:cNvCxnSpPr>
            <a:cxnSpLocks/>
          </p:cNvCxnSpPr>
          <p:nvPr/>
        </p:nvCxnSpPr>
        <p:spPr>
          <a:xfrm flipH="1">
            <a:off x="5870918" y="2841673"/>
            <a:ext cx="797168" cy="0"/>
          </a:xfrm>
          <a:prstGeom prst="straightConnector1">
            <a:avLst/>
          </a:prstGeom>
          <a:ln>
            <a:solidFill>
              <a:srgbClr val="FF0066"/>
            </a:solidFill>
            <a:tailEnd type="triangle"/>
          </a:ln>
        </p:spPr>
        <p:style>
          <a:lnRef idx="2">
            <a:schemeClr val="accent5"/>
          </a:lnRef>
          <a:fillRef idx="0">
            <a:schemeClr val="accent5"/>
          </a:fillRef>
          <a:effectRef idx="1">
            <a:schemeClr val="accent5"/>
          </a:effectRef>
          <a:fontRef idx="minor">
            <a:schemeClr val="tx1"/>
          </a:fontRef>
        </p:style>
      </p:cxnSp>
    </p:spTree>
    <p:extLst>
      <p:ext uri="{BB962C8B-B14F-4D97-AF65-F5344CB8AC3E}">
        <p14:creationId xmlns:p14="http://schemas.microsoft.com/office/powerpoint/2010/main" val="115491916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B34010B-A1C7-4B40-BDDE-D2C605D2C626}"/>
              </a:ext>
            </a:extLst>
          </p:cNvPr>
          <p:cNvSpPr txBox="1"/>
          <p:nvPr/>
        </p:nvSpPr>
        <p:spPr>
          <a:xfrm>
            <a:off x="1069146" y="731550"/>
            <a:ext cx="10550768" cy="6080639"/>
          </a:xfrm>
          <a:prstGeom prst="rect">
            <a:avLst/>
          </a:prstGeom>
          <a:noFill/>
        </p:spPr>
        <p:txBody>
          <a:bodyPr wrap="square">
            <a:spAutoFit/>
          </a:bodyPr>
          <a:lstStyle/>
          <a:p>
            <a:pPr marL="0" marR="0">
              <a:lnSpc>
                <a:spcPct val="115000"/>
              </a:lnSpc>
              <a:spcBef>
                <a:spcPts val="0"/>
              </a:spcBef>
              <a:spcAft>
                <a:spcPts val="0"/>
              </a:spcAft>
              <a:tabLst>
                <a:tab pos="594360" algn="l"/>
              </a:tabLst>
            </a:pPr>
            <a:r>
              <a:rPr lang="en-US" sz="2000" b="1" dirty="0">
                <a:solidFill>
                  <a:srgbClr val="002060"/>
                </a:solidFill>
                <a:effectLst/>
                <a:latin typeface="Times New Roman" panose="02020603050405020304" pitchFamily="18" charset="0"/>
                <a:ea typeface="Calibri" panose="020F0502020204030204" pitchFamily="34" charset="0"/>
                <a:cs typeface="Mangal" panose="02040503050203030202" pitchFamily="18" charset="0"/>
              </a:rPr>
              <a:t>Ex. The Ag</a:t>
            </a:r>
            <a:r>
              <a:rPr lang="en-US" sz="2000" b="1" baseline="30000" dirty="0">
                <a:solidFill>
                  <a:srgbClr val="002060"/>
                </a:solidFill>
                <a:effectLst/>
                <a:latin typeface="Times New Roman" panose="02020603050405020304" pitchFamily="18" charset="0"/>
                <a:ea typeface="Calibri" panose="020F0502020204030204" pitchFamily="34" charset="0"/>
                <a:cs typeface="Mangal" panose="02040503050203030202" pitchFamily="18" charset="0"/>
              </a:rPr>
              <a:t>+</a:t>
            </a:r>
            <a:r>
              <a:rPr lang="en-US" sz="2000" b="1" dirty="0">
                <a:solidFill>
                  <a:srgbClr val="002060"/>
                </a:solidFill>
                <a:effectLst/>
                <a:latin typeface="Times New Roman" panose="02020603050405020304" pitchFamily="18" charset="0"/>
                <a:ea typeface="Calibri" panose="020F0502020204030204" pitchFamily="34" charset="0"/>
                <a:cs typeface="Mangal" panose="02040503050203030202" pitchFamily="18" charset="0"/>
              </a:rPr>
              <a:t> ion and two NH</a:t>
            </a:r>
            <a:r>
              <a:rPr lang="en-US" sz="2000" b="1" baseline="-25000" dirty="0">
                <a:solidFill>
                  <a:srgbClr val="002060"/>
                </a:solidFill>
                <a:effectLst/>
                <a:latin typeface="Times New Roman" panose="02020603050405020304" pitchFamily="18" charset="0"/>
                <a:ea typeface="Calibri" panose="020F0502020204030204" pitchFamily="34" charset="0"/>
                <a:cs typeface="Mangal" panose="02040503050203030202" pitchFamily="18" charset="0"/>
              </a:rPr>
              <a:t>3</a:t>
            </a:r>
            <a:r>
              <a:rPr lang="en-US" sz="2000" b="1" dirty="0">
                <a:solidFill>
                  <a:srgbClr val="002060"/>
                </a:solidFill>
                <a:effectLst/>
                <a:latin typeface="Times New Roman" panose="02020603050405020304" pitchFamily="18" charset="0"/>
                <a:ea typeface="Calibri" panose="020F0502020204030204" pitchFamily="34" charset="0"/>
                <a:cs typeface="Mangal" panose="02040503050203030202" pitchFamily="18" charset="0"/>
              </a:rPr>
              <a:t> molecules combine to give complex ion [Ag(NH</a:t>
            </a:r>
            <a:r>
              <a:rPr lang="en-US" sz="2000" b="1" baseline="-25000" dirty="0">
                <a:solidFill>
                  <a:srgbClr val="002060"/>
                </a:solidFill>
                <a:effectLst/>
                <a:latin typeface="Times New Roman" panose="02020603050405020304" pitchFamily="18" charset="0"/>
                <a:ea typeface="Calibri" panose="020F0502020204030204" pitchFamily="34" charset="0"/>
                <a:cs typeface="Mangal" panose="02040503050203030202" pitchFamily="18" charset="0"/>
              </a:rPr>
              <a:t>3</a:t>
            </a:r>
            <a:r>
              <a:rPr lang="en-US" sz="2000" b="1" dirty="0">
                <a:solidFill>
                  <a:srgbClr val="002060"/>
                </a:solidFill>
                <a:effectLst/>
                <a:latin typeface="Times New Roman" panose="02020603050405020304" pitchFamily="18" charset="0"/>
                <a:ea typeface="Calibri" panose="020F0502020204030204" pitchFamily="34" charset="0"/>
                <a:cs typeface="Mangal" panose="02040503050203030202" pitchFamily="18" charset="0"/>
              </a:rPr>
              <a:t>)</a:t>
            </a:r>
            <a:r>
              <a:rPr lang="en-US" sz="2000" b="1" baseline="-25000" dirty="0">
                <a:solidFill>
                  <a:srgbClr val="002060"/>
                </a:solidFill>
                <a:effectLst/>
                <a:latin typeface="Times New Roman" panose="02020603050405020304" pitchFamily="18" charset="0"/>
                <a:ea typeface="Calibri" panose="020F0502020204030204" pitchFamily="34" charset="0"/>
                <a:cs typeface="Mangal" panose="02040503050203030202" pitchFamily="18" charset="0"/>
              </a:rPr>
              <a:t>2</a:t>
            </a:r>
            <a:r>
              <a:rPr lang="en-US" sz="2000" b="1" dirty="0">
                <a:solidFill>
                  <a:srgbClr val="002060"/>
                </a:solidFill>
                <a:effectLst/>
                <a:latin typeface="Times New Roman" panose="02020603050405020304" pitchFamily="18" charset="0"/>
                <a:ea typeface="Calibri" panose="020F0502020204030204" pitchFamily="34" charset="0"/>
                <a:cs typeface="Mangal" panose="02040503050203030202" pitchFamily="18" charset="0"/>
              </a:rPr>
              <a:t>]</a:t>
            </a:r>
            <a:r>
              <a:rPr lang="en-US" sz="2000" b="1" baseline="30000" dirty="0">
                <a:solidFill>
                  <a:srgbClr val="002060"/>
                </a:solidFill>
                <a:effectLst/>
                <a:latin typeface="Times New Roman" panose="02020603050405020304" pitchFamily="18" charset="0"/>
                <a:ea typeface="Calibri" panose="020F0502020204030204" pitchFamily="34" charset="0"/>
                <a:cs typeface="Mangal" panose="02040503050203030202" pitchFamily="18" charset="0"/>
              </a:rPr>
              <a:t>+</a:t>
            </a:r>
            <a:r>
              <a:rPr lang="en-US" sz="2000" b="1" dirty="0">
                <a:solidFill>
                  <a:srgbClr val="002060"/>
                </a:solidFill>
                <a:effectLst/>
                <a:latin typeface="Times New Roman" panose="02020603050405020304" pitchFamily="18" charset="0"/>
                <a:ea typeface="Calibri" panose="020F0502020204030204" pitchFamily="34" charset="0"/>
                <a:cs typeface="Mangal" panose="02040503050203030202" pitchFamily="18" charset="0"/>
              </a:rPr>
              <a:t>is represented by the equilibrium as follows</a:t>
            </a:r>
            <a:endParaRPr lang="en-US" sz="2000" b="1" dirty="0">
              <a:solidFill>
                <a:srgbClr val="002060"/>
              </a:solidFill>
              <a:effectLst/>
              <a:latin typeface="Calibri" panose="020F0502020204030204" pitchFamily="34" charset="0"/>
              <a:ea typeface="Calibri" panose="020F0502020204030204" pitchFamily="34" charset="0"/>
              <a:cs typeface="Mangal" panose="02040503050203030202" pitchFamily="18" charset="0"/>
            </a:endParaRPr>
          </a:p>
          <a:p>
            <a:pPr marL="0" marR="0" algn="ctr">
              <a:lnSpc>
                <a:spcPct val="115000"/>
              </a:lnSpc>
              <a:spcBef>
                <a:spcPts val="0"/>
              </a:spcBef>
              <a:spcAft>
                <a:spcPts val="600"/>
              </a:spcAft>
              <a:tabLst>
                <a:tab pos="594360" algn="l"/>
              </a:tabLst>
            </a:pPr>
            <a:r>
              <a:rPr lang="en-US" sz="2000" b="1" dirty="0">
                <a:solidFill>
                  <a:srgbClr val="FF0066"/>
                </a:solidFill>
                <a:effectLst/>
                <a:latin typeface="Times New Roman" panose="02020603050405020304" pitchFamily="18" charset="0"/>
                <a:ea typeface="Calibri" panose="020F0502020204030204" pitchFamily="34" charset="0"/>
                <a:cs typeface="Mangal" panose="02040503050203030202" pitchFamily="18" charset="0"/>
              </a:rPr>
              <a:t>Ag</a:t>
            </a:r>
            <a:r>
              <a:rPr lang="en-US" sz="2000" b="1" baseline="30000" dirty="0">
                <a:solidFill>
                  <a:srgbClr val="FF0066"/>
                </a:solidFill>
                <a:effectLst/>
                <a:latin typeface="Times New Roman" panose="02020603050405020304" pitchFamily="18" charset="0"/>
                <a:ea typeface="Calibri" panose="020F0502020204030204" pitchFamily="34" charset="0"/>
                <a:cs typeface="Mangal" panose="02040503050203030202" pitchFamily="18" charset="0"/>
              </a:rPr>
              <a:t>+</a:t>
            </a:r>
            <a:r>
              <a:rPr lang="en-US" sz="2000" b="1" dirty="0">
                <a:solidFill>
                  <a:srgbClr val="FF0066"/>
                </a:solidFill>
                <a:effectLst/>
                <a:latin typeface="Times New Roman" panose="02020603050405020304" pitchFamily="18" charset="0"/>
                <a:ea typeface="Calibri" panose="020F0502020204030204" pitchFamily="34" charset="0"/>
                <a:cs typeface="Mangal" panose="02040503050203030202" pitchFamily="18" charset="0"/>
              </a:rPr>
              <a:t>  +   2NH</a:t>
            </a:r>
            <a:r>
              <a:rPr lang="en-US" sz="2000" b="1" baseline="-25000" dirty="0">
                <a:solidFill>
                  <a:srgbClr val="FF0066"/>
                </a:solidFill>
                <a:effectLst/>
                <a:latin typeface="Times New Roman" panose="02020603050405020304" pitchFamily="18" charset="0"/>
                <a:ea typeface="Calibri" panose="020F0502020204030204" pitchFamily="34" charset="0"/>
                <a:cs typeface="Mangal" panose="02040503050203030202" pitchFamily="18" charset="0"/>
              </a:rPr>
              <a:t>3</a:t>
            </a:r>
            <a:r>
              <a:rPr lang="en-US" sz="2000" b="1" dirty="0">
                <a:solidFill>
                  <a:srgbClr val="FF0066"/>
                </a:solidFill>
                <a:effectLst/>
                <a:latin typeface="Times New Roman" panose="02020603050405020304" pitchFamily="18" charset="0"/>
                <a:ea typeface="Calibri" panose="020F0502020204030204" pitchFamily="34" charset="0"/>
                <a:cs typeface="Mangal" panose="02040503050203030202" pitchFamily="18" charset="0"/>
              </a:rPr>
              <a:t>                  [Ag(NH</a:t>
            </a:r>
            <a:r>
              <a:rPr lang="en-US" sz="2000" b="1" baseline="-25000" dirty="0">
                <a:solidFill>
                  <a:srgbClr val="FF0066"/>
                </a:solidFill>
                <a:effectLst/>
                <a:latin typeface="Times New Roman" panose="02020603050405020304" pitchFamily="18" charset="0"/>
                <a:ea typeface="Calibri" panose="020F0502020204030204" pitchFamily="34" charset="0"/>
                <a:cs typeface="Mangal" panose="02040503050203030202" pitchFamily="18" charset="0"/>
              </a:rPr>
              <a:t>3</a:t>
            </a:r>
            <a:r>
              <a:rPr lang="en-US" sz="2000" b="1" dirty="0">
                <a:solidFill>
                  <a:srgbClr val="FF0066"/>
                </a:solidFill>
                <a:effectLst/>
                <a:latin typeface="Times New Roman" panose="02020603050405020304" pitchFamily="18" charset="0"/>
                <a:ea typeface="Calibri" panose="020F0502020204030204" pitchFamily="34" charset="0"/>
                <a:cs typeface="Mangal" panose="02040503050203030202" pitchFamily="18" charset="0"/>
              </a:rPr>
              <a:t>)</a:t>
            </a:r>
            <a:r>
              <a:rPr lang="en-US" sz="2000" b="1" baseline="-25000" dirty="0">
                <a:solidFill>
                  <a:srgbClr val="FF0066"/>
                </a:solidFill>
                <a:effectLst/>
                <a:latin typeface="Times New Roman" panose="02020603050405020304" pitchFamily="18" charset="0"/>
                <a:ea typeface="Calibri" panose="020F0502020204030204" pitchFamily="34" charset="0"/>
                <a:cs typeface="Mangal" panose="02040503050203030202" pitchFamily="18" charset="0"/>
              </a:rPr>
              <a:t>2</a:t>
            </a:r>
            <a:r>
              <a:rPr lang="en-US" sz="2000" b="1" dirty="0">
                <a:solidFill>
                  <a:srgbClr val="FF0066"/>
                </a:solidFill>
                <a:effectLst/>
                <a:latin typeface="Times New Roman" panose="02020603050405020304" pitchFamily="18" charset="0"/>
                <a:ea typeface="Calibri" panose="020F0502020204030204" pitchFamily="34" charset="0"/>
                <a:cs typeface="Mangal" panose="02040503050203030202" pitchFamily="18" charset="0"/>
              </a:rPr>
              <a:t>]</a:t>
            </a:r>
            <a:r>
              <a:rPr lang="en-US" sz="2000" b="1" baseline="30000" dirty="0">
                <a:solidFill>
                  <a:srgbClr val="FF0066"/>
                </a:solidFill>
                <a:effectLst/>
                <a:latin typeface="Times New Roman" panose="02020603050405020304" pitchFamily="18" charset="0"/>
                <a:ea typeface="Calibri" panose="020F0502020204030204" pitchFamily="34" charset="0"/>
                <a:cs typeface="Mangal" panose="02040503050203030202" pitchFamily="18" charset="0"/>
              </a:rPr>
              <a:t>+</a:t>
            </a:r>
            <a:endParaRPr lang="en-US" sz="2000" b="1" dirty="0">
              <a:solidFill>
                <a:srgbClr val="FF0066"/>
              </a:solidFill>
              <a:effectLst/>
              <a:latin typeface="Calibri" panose="020F0502020204030204" pitchFamily="34" charset="0"/>
              <a:ea typeface="Calibri" panose="020F0502020204030204" pitchFamily="34" charset="0"/>
              <a:cs typeface="Mangal" panose="02040503050203030202" pitchFamily="18" charset="0"/>
            </a:endParaRPr>
          </a:p>
          <a:p>
            <a:pPr marL="0" marR="0">
              <a:lnSpc>
                <a:spcPct val="115000"/>
              </a:lnSpc>
              <a:spcBef>
                <a:spcPts val="0"/>
              </a:spcBef>
              <a:spcAft>
                <a:spcPts val="0"/>
              </a:spcAft>
              <a:tabLst>
                <a:tab pos="594360" algn="l"/>
              </a:tabLst>
            </a:pPr>
            <a:r>
              <a:rPr lang="en-US" sz="2000" b="1" dirty="0">
                <a:solidFill>
                  <a:srgbClr val="002060"/>
                </a:solidFill>
                <a:effectLst/>
                <a:latin typeface="Times New Roman" panose="02020603050405020304" pitchFamily="18" charset="0"/>
                <a:ea typeface="Calibri" panose="020F0502020204030204" pitchFamily="34" charset="0"/>
                <a:cs typeface="Mangal" panose="02040503050203030202" pitchFamily="18" charset="0"/>
              </a:rPr>
              <a:t>The stability constant (</a:t>
            </a:r>
            <a:r>
              <a:rPr lang="en-US" sz="2000" b="1" dirty="0" err="1">
                <a:solidFill>
                  <a:srgbClr val="002060"/>
                </a:solidFill>
                <a:effectLst/>
                <a:latin typeface="Times New Roman" panose="02020603050405020304" pitchFamily="18" charset="0"/>
                <a:ea typeface="Calibri" panose="020F0502020204030204" pitchFamily="34" charset="0"/>
                <a:cs typeface="Mangal" panose="02040503050203030202" pitchFamily="18" charset="0"/>
              </a:rPr>
              <a:t>K</a:t>
            </a:r>
            <a:r>
              <a:rPr lang="en-US" sz="2000" b="1" baseline="-25000" dirty="0" err="1">
                <a:solidFill>
                  <a:srgbClr val="002060"/>
                </a:solidFill>
                <a:effectLst/>
                <a:latin typeface="Times New Roman" panose="02020603050405020304" pitchFamily="18" charset="0"/>
                <a:ea typeface="Calibri" panose="020F0502020204030204" pitchFamily="34" charset="0"/>
                <a:cs typeface="Mangal" panose="02040503050203030202" pitchFamily="18" charset="0"/>
              </a:rPr>
              <a:t>Stability</a:t>
            </a:r>
            <a:r>
              <a:rPr lang="en-US" sz="2000" b="1" dirty="0">
                <a:solidFill>
                  <a:srgbClr val="002060"/>
                </a:solidFill>
                <a:effectLst/>
                <a:latin typeface="Times New Roman" panose="02020603050405020304" pitchFamily="18" charset="0"/>
                <a:ea typeface="Calibri" panose="020F0502020204030204" pitchFamily="34" charset="0"/>
                <a:cs typeface="Mangal" panose="02040503050203030202" pitchFamily="18" charset="0"/>
              </a:rPr>
              <a:t>) for above equilibrium is given as</a:t>
            </a:r>
            <a:endParaRPr lang="en-US" sz="2000" b="1" dirty="0">
              <a:solidFill>
                <a:srgbClr val="002060"/>
              </a:solidFill>
              <a:effectLst/>
              <a:latin typeface="Calibri" panose="020F0502020204030204" pitchFamily="34" charset="0"/>
              <a:ea typeface="Calibri" panose="020F0502020204030204" pitchFamily="34" charset="0"/>
              <a:cs typeface="Mangal" panose="02040503050203030202" pitchFamily="18" charset="0"/>
            </a:endParaRPr>
          </a:p>
          <a:p>
            <a:pPr marL="0" marR="0">
              <a:spcBef>
                <a:spcPts val="0"/>
              </a:spcBef>
              <a:spcAft>
                <a:spcPts val="0"/>
              </a:spcAft>
              <a:tabLst>
                <a:tab pos="594360" algn="l"/>
              </a:tabLst>
            </a:pPr>
            <a:r>
              <a:rPr lang="en-US" sz="2000" b="1" dirty="0">
                <a:solidFill>
                  <a:srgbClr val="FF0066"/>
                </a:solidFill>
                <a:effectLst/>
                <a:latin typeface="Times New Roman" panose="02020603050405020304" pitchFamily="18" charset="0"/>
                <a:ea typeface="Calibri" panose="020F0502020204030204" pitchFamily="34" charset="0"/>
                <a:cs typeface="Mangal" panose="02040503050203030202" pitchFamily="18" charset="0"/>
              </a:rPr>
              <a:t>                    [Ag(NH</a:t>
            </a:r>
            <a:r>
              <a:rPr lang="en-US" sz="2000" b="1" baseline="-25000" dirty="0">
                <a:solidFill>
                  <a:srgbClr val="FF0066"/>
                </a:solidFill>
                <a:effectLst/>
                <a:latin typeface="Times New Roman" panose="02020603050405020304" pitchFamily="18" charset="0"/>
                <a:ea typeface="Calibri" panose="020F0502020204030204" pitchFamily="34" charset="0"/>
                <a:cs typeface="Mangal" panose="02040503050203030202" pitchFamily="18" charset="0"/>
              </a:rPr>
              <a:t>3</a:t>
            </a:r>
            <a:r>
              <a:rPr lang="en-US" sz="2000" b="1" dirty="0">
                <a:solidFill>
                  <a:srgbClr val="FF0066"/>
                </a:solidFill>
                <a:effectLst/>
                <a:latin typeface="Times New Roman" panose="02020603050405020304" pitchFamily="18" charset="0"/>
                <a:ea typeface="Calibri" panose="020F0502020204030204" pitchFamily="34" charset="0"/>
                <a:cs typeface="Mangal" panose="02040503050203030202" pitchFamily="18" charset="0"/>
              </a:rPr>
              <a:t>)</a:t>
            </a:r>
            <a:r>
              <a:rPr lang="en-US" sz="2000" b="1" baseline="-25000" dirty="0">
                <a:solidFill>
                  <a:srgbClr val="FF0066"/>
                </a:solidFill>
                <a:effectLst/>
                <a:latin typeface="Times New Roman" panose="02020603050405020304" pitchFamily="18" charset="0"/>
                <a:ea typeface="Calibri" panose="020F0502020204030204" pitchFamily="34" charset="0"/>
                <a:cs typeface="Mangal" panose="02040503050203030202" pitchFamily="18" charset="0"/>
              </a:rPr>
              <a:t>2</a:t>
            </a:r>
            <a:r>
              <a:rPr lang="en-US" sz="2000" b="1" dirty="0">
                <a:solidFill>
                  <a:srgbClr val="FF0066"/>
                </a:solidFill>
                <a:effectLst/>
                <a:latin typeface="Times New Roman" panose="02020603050405020304" pitchFamily="18" charset="0"/>
                <a:ea typeface="Calibri" panose="020F0502020204030204" pitchFamily="34" charset="0"/>
                <a:cs typeface="Mangal" panose="02040503050203030202" pitchFamily="18" charset="0"/>
              </a:rPr>
              <a:t>]</a:t>
            </a:r>
            <a:r>
              <a:rPr lang="en-US" sz="2000" b="1" baseline="30000" dirty="0">
                <a:solidFill>
                  <a:srgbClr val="FF0066"/>
                </a:solidFill>
                <a:effectLst/>
                <a:latin typeface="Times New Roman" panose="02020603050405020304" pitchFamily="18" charset="0"/>
                <a:ea typeface="Calibri" panose="020F0502020204030204" pitchFamily="34" charset="0"/>
                <a:cs typeface="Mangal" panose="02040503050203030202" pitchFamily="18" charset="0"/>
              </a:rPr>
              <a:t>+</a:t>
            </a:r>
            <a:endParaRPr lang="en-US" sz="2000" b="1" dirty="0">
              <a:solidFill>
                <a:srgbClr val="FF0066"/>
              </a:solidFill>
              <a:effectLst/>
              <a:latin typeface="Calibri" panose="020F0502020204030204" pitchFamily="34" charset="0"/>
              <a:ea typeface="Calibri" panose="020F0502020204030204" pitchFamily="34" charset="0"/>
              <a:cs typeface="Mangal" panose="02040503050203030202" pitchFamily="18" charset="0"/>
            </a:endParaRPr>
          </a:p>
          <a:p>
            <a:pPr marL="0" marR="0">
              <a:spcBef>
                <a:spcPts val="0"/>
              </a:spcBef>
              <a:spcAft>
                <a:spcPts val="0"/>
              </a:spcAft>
              <a:tabLst>
                <a:tab pos="594360" algn="l"/>
              </a:tabLst>
            </a:pPr>
            <a:r>
              <a:rPr lang="en-US" sz="2000" b="1" dirty="0" err="1">
                <a:solidFill>
                  <a:srgbClr val="FF0066"/>
                </a:solidFill>
                <a:effectLst/>
                <a:latin typeface="Times New Roman" panose="02020603050405020304" pitchFamily="18" charset="0"/>
                <a:ea typeface="Calibri" panose="020F0502020204030204" pitchFamily="34" charset="0"/>
                <a:cs typeface="Mangal" panose="02040503050203030202" pitchFamily="18" charset="0"/>
              </a:rPr>
              <a:t>K</a:t>
            </a:r>
            <a:r>
              <a:rPr lang="en-US" sz="2000" b="1" baseline="-25000" dirty="0" err="1">
                <a:solidFill>
                  <a:srgbClr val="FF0066"/>
                </a:solidFill>
                <a:effectLst/>
                <a:latin typeface="Times New Roman" panose="02020603050405020304" pitchFamily="18" charset="0"/>
                <a:ea typeface="Calibri" panose="020F0502020204030204" pitchFamily="34" charset="0"/>
                <a:cs typeface="Mangal" panose="02040503050203030202" pitchFamily="18" charset="0"/>
              </a:rPr>
              <a:t>Stability</a:t>
            </a:r>
            <a:r>
              <a:rPr lang="en-US" sz="2000" b="1" dirty="0">
                <a:solidFill>
                  <a:srgbClr val="FF0066"/>
                </a:solidFill>
                <a:effectLst/>
                <a:latin typeface="Times New Roman" panose="02020603050405020304" pitchFamily="18" charset="0"/>
                <a:ea typeface="Calibri" panose="020F0502020204030204" pitchFamily="34" charset="0"/>
                <a:cs typeface="Mangal" panose="02040503050203030202" pitchFamily="18" charset="0"/>
              </a:rPr>
              <a:t> = --------------------  =1.67 x10</a:t>
            </a:r>
            <a:r>
              <a:rPr lang="en-US" sz="2000" b="1" baseline="30000" dirty="0">
                <a:solidFill>
                  <a:srgbClr val="FF0066"/>
                </a:solidFill>
                <a:effectLst/>
                <a:latin typeface="Times New Roman" panose="02020603050405020304" pitchFamily="18" charset="0"/>
                <a:ea typeface="Calibri" panose="020F0502020204030204" pitchFamily="34" charset="0"/>
                <a:cs typeface="Mangal" panose="02040503050203030202" pitchFamily="18" charset="0"/>
              </a:rPr>
              <a:t>7</a:t>
            </a:r>
            <a:endParaRPr lang="en-US" sz="2000" b="1" dirty="0">
              <a:solidFill>
                <a:srgbClr val="FF0066"/>
              </a:solidFill>
              <a:effectLst/>
              <a:latin typeface="Calibri" panose="020F0502020204030204" pitchFamily="34" charset="0"/>
              <a:ea typeface="Calibri" panose="020F0502020204030204" pitchFamily="34" charset="0"/>
              <a:cs typeface="Mangal" panose="02040503050203030202" pitchFamily="18" charset="0"/>
            </a:endParaRPr>
          </a:p>
          <a:p>
            <a:pPr marL="0" marR="0">
              <a:spcBef>
                <a:spcPts val="0"/>
              </a:spcBef>
              <a:spcAft>
                <a:spcPts val="0"/>
              </a:spcAft>
              <a:tabLst>
                <a:tab pos="594360" algn="l"/>
              </a:tabLst>
            </a:pPr>
            <a:r>
              <a:rPr lang="en-US" sz="2000" b="1" dirty="0">
                <a:solidFill>
                  <a:srgbClr val="FF0066"/>
                </a:solidFill>
                <a:effectLst/>
                <a:latin typeface="Times New Roman" panose="02020603050405020304" pitchFamily="18" charset="0"/>
                <a:ea typeface="Calibri" panose="020F0502020204030204" pitchFamily="34" charset="0"/>
                <a:cs typeface="Mangal" panose="02040503050203030202" pitchFamily="18" charset="0"/>
              </a:rPr>
              <a:t>                   [Ag</a:t>
            </a:r>
            <a:r>
              <a:rPr lang="en-US" sz="2000" b="1" baseline="30000" dirty="0">
                <a:solidFill>
                  <a:srgbClr val="FF0066"/>
                </a:solidFill>
                <a:effectLst/>
                <a:latin typeface="Times New Roman" panose="02020603050405020304" pitchFamily="18" charset="0"/>
                <a:ea typeface="Calibri" panose="020F0502020204030204" pitchFamily="34" charset="0"/>
                <a:cs typeface="Mangal" panose="02040503050203030202" pitchFamily="18" charset="0"/>
              </a:rPr>
              <a:t>+</a:t>
            </a:r>
            <a:r>
              <a:rPr lang="en-US" sz="2000" b="1" dirty="0">
                <a:solidFill>
                  <a:srgbClr val="FF0066"/>
                </a:solidFill>
                <a:effectLst/>
                <a:latin typeface="Times New Roman" panose="02020603050405020304" pitchFamily="18" charset="0"/>
                <a:ea typeface="Calibri" panose="020F0502020204030204" pitchFamily="34" charset="0"/>
                <a:cs typeface="Mangal" panose="02040503050203030202" pitchFamily="18" charset="0"/>
              </a:rPr>
              <a:t>][ NH</a:t>
            </a:r>
            <a:r>
              <a:rPr lang="en-US" sz="2000" b="1" baseline="-25000" dirty="0">
                <a:solidFill>
                  <a:srgbClr val="FF0066"/>
                </a:solidFill>
                <a:effectLst/>
                <a:latin typeface="Times New Roman" panose="02020603050405020304" pitchFamily="18" charset="0"/>
                <a:ea typeface="Calibri" panose="020F0502020204030204" pitchFamily="34" charset="0"/>
                <a:cs typeface="Mangal" panose="02040503050203030202" pitchFamily="18" charset="0"/>
              </a:rPr>
              <a:t>3</a:t>
            </a:r>
            <a:r>
              <a:rPr lang="en-US" sz="2000" b="1" dirty="0">
                <a:solidFill>
                  <a:srgbClr val="FF0066"/>
                </a:solidFill>
                <a:effectLst/>
                <a:latin typeface="Times New Roman" panose="02020603050405020304" pitchFamily="18" charset="0"/>
                <a:ea typeface="Calibri" panose="020F0502020204030204" pitchFamily="34" charset="0"/>
                <a:cs typeface="Mangal" panose="02040503050203030202" pitchFamily="18" charset="0"/>
              </a:rPr>
              <a:t>]</a:t>
            </a:r>
            <a:r>
              <a:rPr lang="en-US" sz="2000" b="1" baseline="30000" dirty="0">
                <a:solidFill>
                  <a:srgbClr val="FF0066"/>
                </a:solidFill>
                <a:effectLst/>
                <a:latin typeface="Times New Roman" panose="02020603050405020304" pitchFamily="18" charset="0"/>
                <a:ea typeface="Calibri" panose="020F0502020204030204" pitchFamily="34" charset="0"/>
                <a:cs typeface="Mangal" panose="02040503050203030202" pitchFamily="18" charset="0"/>
              </a:rPr>
              <a:t>2</a:t>
            </a:r>
            <a:endParaRPr lang="en-US" sz="2000" b="1" dirty="0">
              <a:solidFill>
                <a:srgbClr val="FF0066"/>
              </a:solidFill>
              <a:effectLst/>
              <a:latin typeface="Calibri" panose="020F0502020204030204" pitchFamily="34" charset="0"/>
              <a:ea typeface="Calibri" panose="020F0502020204030204" pitchFamily="34" charset="0"/>
              <a:cs typeface="Mangal" panose="02040503050203030202" pitchFamily="18" charset="0"/>
            </a:endParaRPr>
          </a:p>
          <a:p>
            <a:pPr marL="0" marR="0">
              <a:lnSpc>
                <a:spcPct val="115000"/>
              </a:lnSpc>
              <a:spcBef>
                <a:spcPts val="0"/>
              </a:spcBef>
              <a:spcAft>
                <a:spcPts val="0"/>
              </a:spcAft>
              <a:tabLst>
                <a:tab pos="594360" algn="l"/>
              </a:tabLst>
            </a:pPr>
            <a:r>
              <a:rPr lang="en-US" sz="2000" b="1" dirty="0">
                <a:solidFill>
                  <a:srgbClr val="FF0066"/>
                </a:solidFill>
                <a:effectLst/>
                <a:latin typeface="Times New Roman" panose="02020603050405020304" pitchFamily="18" charset="0"/>
                <a:ea typeface="Calibri" panose="020F0502020204030204" pitchFamily="34" charset="0"/>
                <a:cs typeface="Mangal" panose="02040503050203030202" pitchFamily="18" charset="0"/>
              </a:rPr>
              <a:t>The </a:t>
            </a:r>
            <a:r>
              <a:rPr lang="en-US" sz="2000" b="1" dirty="0" err="1">
                <a:solidFill>
                  <a:srgbClr val="FF0066"/>
                </a:solidFill>
                <a:effectLst/>
                <a:latin typeface="Times New Roman" panose="02020603050405020304" pitchFamily="18" charset="0"/>
                <a:ea typeface="Calibri" panose="020F0502020204030204" pitchFamily="34" charset="0"/>
                <a:cs typeface="Mangal" panose="02040503050203030202" pitchFamily="18" charset="0"/>
              </a:rPr>
              <a:t>K</a:t>
            </a:r>
            <a:r>
              <a:rPr lang="en-US" sz="2000" b="1" baseline="-25000" dirty="0" err="1">
                <a:solidFill>
                  <a:srgbClr val="FF0066"/>
                </a:solidFill>
                <a:effectLst/>
                <a:latin typeface="Times New Roman" panose="02020603050405020304" pitchFamily="18" charset="0"/>
                <a:ea typeface="Calibri" panose="020F0502020204030204" pitchFamily="34" charset="0"/>
                <a:cs typeface="Mangal" panose="02040503050203030202" pitchFamily="18" charset="0"/>
              </a:rPr>
              <a:t>Dissociation</a:t>
            </a:r>
            <a:r>
              <a:rPr lang="en-US" sz="2000" b="1" dirty="0">
                <a:solidFill>
                  <a:srgbClr val="FF0066"/>
                </a:solidFill>
                <a:effectLst/>
                <a:latin typeface="Times New Roman" panose="02020603050405020304" pitchFamily="18" charset="0"/>
                <a:ea typeface="Calibri" panose="020F0502020204030204" pitchFamily="34" charset="0"/>
                <a:cs typeface="Mangal" panose="02040503050203030202" pitchFamily="18" charset="0"/>
              </a:rPr>
              <a:t> is very greater about </a:t>
            </a:r>
            <a:r>
              <a:rPr lang="en-US" sz="2000" b="1" dirty="0">
                <a:solidFill>
                  <a:srgbClr val="003300"/>
                </a:solidFill>
                <a:effectLst/>
                <a:latin typeface="Times New Roman" panose="02020603050405020304" pitchFamily="18" charset="0"/>
                <a:ea typeface="Calibri" panose="020F0502020204030204" pitchFamily="34" charset="0"/>
                <a:cs typeface="Mangal" panose="02040503050203030202" pitchFamily="18" charset="0"/>
              </a:rPr>
              <a:t>1.67 x10</a:t>
            </a:r>
            <a:r>
              <a:rPr lang="en-US" sz="2000" b="1" baseline="30000" dirty="0">
                <a:solidFill>
                  <a:srgbClr val="003300"/>
                </a:solidFill>
                <a:effectLst/>
                <a:latin typeface="Times New Roman" panose="02020603050405020304" pitchFamily="18" charset="0"/>
                <a:ea typeface="Calibri" panose="020F0502020204030204" pitchFamily="34" charset="0"/>
                <a:cs typeface="Mangal" panose="02040503050203030202" pitchFamily="18" charset="0"/>
              </a:rPr>
              <a:t>7</a:t>
            </a:r>
            <a:r>
              <a:rPr lang="en-US" sz="2000" b="1" dirty="0">
                <a:solidFill>
                  <a:srgbClr val="003300"/>
                </a:solidFill>
                <a:effectLst/>
                <a:latin typeface="Times New Roman" panose="02020603050405020304" pitchFamily="18" charset="0"/>
                <a:ea typeface="Calibri" panose="020F0502020204030204" pitchFamily="34" charset="0"/>
                <a:cs typeface="Mangal" panose="02040503050203030202" pitchFamily="18" charset="0"/>
              </a:rPr>
              <a:t> </a:t>
            </a:r>
            <a:r>
              <a:rPr lang="en-US" sz="2000" b="1" dirty="0">
                <a:solidFill>
                  <a:srgbClr val="002060"/>
                </a:solidFill>
                <a:effectLst/>
                <a:latin typeface="Times New Roman" panose="02020603050405020304" pitchFamily="18" charset="0"/>
                <a:ea typeface="Calibri" panose="020F0502020204030204" pitchFamily="34" charset="0"/>
                <a:cs typeface="Mangal" panose="02040503050203030202" pitchFamily="18" charset="0"/>
              </a:rPr>
              <a:t>hence the complex ion [Ag(NH</a:t>
            </a:r>
            <a:r>
              <a:rPr lang="en-US" sz="2000" b="1" baseline="-25000" dirty="0">
                <a:solidFill>
                  <a:srgbClr val="002060"/>
                </a:solidFill>
                <a:effectLst/>
                <a:latin typeface="Times New Roman" panose="02020603050405020304" pitchFamily="18" charset="0"/>
                <a:ea typeface="Calibri" panose="020F0502020204030204" pitchFamily="34" charset="0"/>
                <a:cs typeface="Mangal" panose="02040503050203030202" pitchFamily="18" charset="0"/>
              </a:rPr>
              <a:t>3</a:t>
            </a:r>
            <a:r>
              <a:rPr lang="en-US" sz="2000" b="1" dirty="0">
                <a:solidFill>
                  <a:srgbClr val="002060"/>
                </a:solidFill>
                <a:effectLst/>
                <a:latin typeface="Times New Roman" panose="02020603050405020304" pitchFamily="18" charset="0"/>
                <a:ea typeface="Calibri" panose="020F0502020204030204" pitchFamily="34" charset="0"/>
                <a:cs typeface="Mangal" panose="02040503050203030202" pitchFamily="18" charset="0"/>
              </a:rPr>
              <a:t>)</a:t>
            </a:r>
            <a:r>
              <a:rPr lang="en-US" sz="2000" b="1" baseline="-25000" dirty="0">
                <a:solidFill>
                  <a:srgbClr val="002060"/>
                </a:solidFill>
                <a:effectLst/>
                <a:latin typeface="Times New Roman" panose="02020603050405020304" pitchFamily="18" charset="0"/>
                <a:ea typeface="Calibri" panose="020F0502020204030204" pitchFamily="34" charset="0"/>
                <a:cs typeface="Mangal" panose="02040503050203030202" pitchFamily="18" charset="0"/>
              </a:rPr>
              <a:t>2</a:t>
            </a:r>
            <a:r>
              <a:rPr lang="en-US" sz="2000" b="1" dirty="0">
                <a:solidFill>
                  <a:srgbClr val="002060"/>
                </a:solidFill>
                <a:effectLst/>
                <a:latin typeface="Times New Roman" panose="02020603050405020304" pitchFamily="18" charset="0"/>
                <a:ea typeface="Calibri" panose="020F0502020204030204" pitchFamily="34" charset="0"/>
                <a:cs typeface="Mangal" panose="02040503050203030202" pitchFamily="18" charset="0"/>
              </a:rPr>
              <a:t>]</a:t>
            </a:r>
            <a:r>
              <a:rPr lang="en-US" sz="2000" b="1" baseline="30000" dirty="0">
                <a:solidFill>
                  <a:srgbClr val="002060"/>
                </a:solidFill>
                <a:effectLst/>
                <a:latin typeface="Times New Roman" panose="02020603050405020304" pitchFamily="18" charset="0"/>
                <a:ea typeface="Calibri" panose="020F0502020204030204" pitchFamily="34" charset="0"/>
                <a:cs typeface="Mangal" panose="02040503050203030202" pitchFamily="18" charset="0"/>
              </a:rPr>
              <a:t>+</a:t>
            </a:r>
            <a:r>
              <a:rPr lang="en-US" sz="2000" b="1" dirty="0">
                <a:solidFill>
                  <a:srgbClr val="002060"/>
                </a:solidFill>
                <a:effectLst/>
                <a:latin typeface="Times New Roman" panose="02020603050405020304" pitchFamily="18" charset="0"/>
                <a:ea typeface="Calibri" panose="020F0502020204030204" pitchFamily="34" charset="0"/>
                <a:cs typeface="Mangal" panose="02040503050203030202" pitchFamily="18" charset="0"/>
              </a:rPr>
              <a:t> is stable. </a:t>
            </a:r>
            <a:endParaRPr lang="en-US" sz="2000" b="1" dirty="0">
              <a:solidFill>
                <a:srgbClr val="002060"/>
              </a:solidFill>
              <a:effectLst/>
              <a:latin typeface="Calibri" panose="020F0502020204030204" pitchFamily="34" charset="0"/>
              <a:ea typeface="Calibri" panose="020F0502020204030204" pitchFamily="34" charset="0"/>
              <a:cs typeface="Mangal" panose="02040503050203030202" pitchFamily="18" charset="0"/>
            </a:endParaRPr>
          </a:p>
          <a:p>
            <a:pPr marL="0" marR="0">
              <a:lnSpc>
                <a:spcPct val="115000"/>
              </a:lnSpc>
              <a:spcBef>
                <a:spcPts val="0"/>
              </a:spcBef>
              <a:spcAft>
                <a:spcPts val="0"/>
              </a:spcAft>
              <a:tabLst>
                <a:tab pos="594360" algn="l"/>
              </a:tabLst>
            </a:pPr>
            <a:r>
              <a:rPr lang="en-US" sz="2000" b="1" dirty="0">
                <a:solidFill>
                  <a:srgbClr val="002060"/>
                </a:solidFill>
                <a:effectLst/>
                <a:latin typeface="Times New Roman" panose="02020603050405020304" pitchFamily="18" charset="0"/>
                <a:ea typeface="Calibri" panose="020F0502020204030204" pitchFamily="34" charset="0"/>
                <a:cs typeface="Mangal" panose="02040503050203030202" pitchFamily="18" charset="0"/>
              </a:rPr>
              <a:t>In general, if the </a:t>
            </a:r>
            <a:r>
              <a:rPr lang="en-US" sz="2000" b="1" dirty="0" err="1">
                <a:solidFill>
                  <a:srgbClr val="002060"/>
                </a:solidFill>
                <a:effectLst/>
                <a:latin typeface="Times New Roman" panose="02020603050405020304" pitchFamily="18" charset="0"/>
                <a:ea typeface="Calibri" panose="020F0502020204030204" pitchFamily="34" charset="0"/>
                <a:cs typeface="Mangal" panose="02040503050203030202" pitchFamily="18" charset="0"/>
              </a:rPr>
              <a:t>K</a:t>
            </a:r>
            <a:r>
              <a:rPr lang="en-US" sz="2000" b="1" baseline="-25000" dirty="0" err="1">
                <a:solidFill>
                  <a:srgbClr val="002060"/>
                </a:solidFill>
                <a:effectLst/>
                <a:latin typeface="Times New Roman" panose="02020603050405020304" pitchFamily="18" charset="0"/>
                <a:ea typeface="Calibri" panose="020F0502020204030204" pitchFamily="34" charset="0"/>
                <a:cs typeface="Mangal" panose="02040503050203030202" pitchFamily="18" charset="0"/>
              </a:rPr>
              <a:t>Stability</a:t>
            </a:r>
            <a:r>
              <a:rPr lang="en-US" sz="2000" b="1" dirty="0">
                <a:solidFill>
                  <a:srgbClr val="002060"/>
                </a:solidFill>
                <a:effectLst/>
                <a:latin typeface="Times New Roman" panose="02020603050405020304" pitchFamily="18" charset="0"/>
                <a:ea typeface="Calibri" panose="020F0502020204030204" pitchFamily="34" charset="0"/>
                <a:cs typeface="Mangal" panose="02040503050203030202" pitchFamily="18" charset="0"/>
              </a:rPr>
              <a:t> is very greater then the complex ion is very stable. </a:t>
            </a:r>
            <a:endParaRPr lang="en-US" sz="2000" b="1" dirty="0">
              <a:solidFill>
                <a:srgbClr val="002060"/>
              </a:solidFill>
              <a:effectLst/>
              <a:latin typeface="Calibri" panose="020F0502020204030204" pitchFamily="34" charset="0"/>
              <a:ea typeface="Calibri" panose="020F0502020204030204" pitchFamily="34" charset="0"/>
              <a:cs typeface="Mangal" panose="02040503050203030202" pitchFamily="18" charset="0"/>
            </a:endParaRPr>
          </a:p>
          <a:p>
            <a:pPr marL="0" marR="0">
              <a:lnSpc>
                <a:spcPct val="115000"/>
              </a:lnSpc>
              <a:spcBef>
                <a:spcPts val="0"/>
              </a:spcBef>
              <a:spcAft>
                <a:spcPts val="0"/>
              </a:spcAft>
              <a:tabLst>
                <a:tab pos="594360" algn="l"/>
              </a:tabLst>
            </a:pPr>
            <a:endParaRPr lang="en-US" sz="2000" b="1" dirty="0">
              <a:solidFill>
                <a:srgbClr val="002060"/>
              </a:solidFill>
              <a:effectLst/>
              <a:latin typeface="Times New Roman" panose="02020603050405020304" pitchFamily="18" charset="0"/>
              <a:ea typeface="Calibri" panose="020F0502020204030204" pitchFamily="34" charset="0"/>
              <a:cs typeface="Mangal" panose="02040503050203030202" pitchFamily="18" charset="0"/>
            </a:endParaRPr>
          </a:p>
          <a:p>
            <a:pPr marL="0" marR="0">
              <a:lnSpc>
                <a:spcPct val="115000"/>
              </a:lnSpc>
              <a:spcBef>
                <a:spcPts val="0"/>
              </a:spcBef>
              <a:spcAft>
                <a:spcPts val="0"/>
              </a:spcAft>
              <a:tabLst>
                <a:tab pos="594360" algn="l"/>
              </a:tabLst>
            </a:pPr>
            <a:r>
              <a:rPr lang="en-US" sz="2000" b="1" dirty="0">
                <a:solidFill>
                  <a:srgbClr val="002060"/>
                </a:solidFill>
                <a:effectLst/>
                <a:latin typeface="Times New Roman" panose="02020603050405020304" pitchFamily="18" charset="0"/>
                <a:ea typeface="Calibri" panose="020F0502020204030204" pitchFamily="34" charset="0"/>
                <a:cs typeface="Mangal" panose="02040503050203030202" pitchFamily="18" charset="0"/>
              </a:rPr>
              <a:t>Thus relation between </a:t>
            </a:r>
            <a:r>
              <a:rPr lang="en-US" sz="2000" b="1" dirty="0" err="1">
                <a:solidFill>
                  <a:srgbClr val="002060"/>
                </a:solidFill>
                <a:effectLst/>
                <a:latin typeface="Times New Roman" panose="02020603050405020304" pitchFamily="18" charset="0"/>
                <a:ea typeface="Calibri" panose="020F0502020204030204" pitchFamily="34" charset="0"/>
                <a:cs typeface="Mangal" panose="02040503050203030202" pitchFamily="18" charset="0"/>
              </a:rPr>
              <a:t>K</a:t>
            </a:r>
            <a:r>
              <a:rPr lang="en-US" sz="2000" b="1" baseline="-25000" dirty="0" err="1">
                <a:solidFill>
                  <a:srgbClr val="002060"/>
                </a:solidFill>
                <a:effectLst/>
                <a:latin typeface="Times New Roman" panose="02020603050405020304" pitchFamily="18" charset="0"/>
                <a:ea typeface="Calibri" panose="020F0502020204030204" pitchFamily="34" charset="0"/>
                <a:cs typeface="Mangal" panose="02040503050203030202" pitchFamily="18" charset="0"/>
              </a:rPr>
              <a:t>Dissociation</a:t>
            </a:r>
            <a:r>
              <a:rPr lang="en-US" sz="2000" b="1" dirty="0">
                <a:solidFill>
                  <a:srgbClr val="002060"/>
                </a:solidFill>
                <a:effectLst/>
                <a:latin typeface="Times New Roman" panose="02020603050405020304" pitchFamily="18" charset="0"/>
                <a:ea typeface="Calibri" panose="020F0502020204030204" pitchFamily="34" charset="0"/>
                <a:cs typeface="Mangal" panose="02040503050203030202" pitchFamily="18" charset="0"/>
              </a:rPr>
              <a:t> and </a:t>
            </a:r>
            <a:r>
              <a:rPr lang="en-US" sz="2000" b="1" dirty="0" err="1">
                <a:solidFill>
                  <a:srgbClr val="002060"/>
                </a:solidFill>
                <a:effectLst/>
                <a:latin typeface="Times New Roman" panose="02020603050405020304" pitchFamily="18" charset="0"/>
                <a:ea typeface="Calibri" panose="020F0502020204030204" pitchFamily="34" charset="0"/>
                <a:cs typeface="Mangal" panose="02040503050203030202" pitchFamily="18" charset="0"/>
              </a:rPr>
              <a:t>K</a:t>
            </a:r>
            <a:r>
              <a:rPr lang="en-US" sz="2000" b="1" baseline="-25000" dirty="0" err="1">
                <a:solidFill>
                  <a:srgbClr val="002060"/>
                </a:solidFill>
                <a:effectLst/>
                <a:latin typeface="Times New Roman" panose="02020603050405020304" pitchFamily="18" charset="0"/>
                <a:ea typeface="Calibri" panose="020F0502020204030204" pitchFamily="34" charset="0"/>
                <a:cs typeface="Mangal" panose="02040503050203030202" pitchFamily="18" charset="0"/>
              </a:rPr>
              <a:t>Stability</a:t>
            </a:r>
            <a:r>
              <a:rPr lang="en-US" sz="2000" b="1" dirty="0">
                <a:solidFill>
                  <a:srgbClr val="002060"/>
                </a:solidFill>
                <a:effectLst/>
                <a:latin typeface="Times New Roman" panose="02020603050405020304" pitchFamily="18" charset="0"/>
                <a:ea typeface="Calibri" panose="020F0502020204030204" pitchFamily="34" charset="0"/>
                <a:cs typeface="Mangal" panose="02040503050203030202" pitchFamily="18" charset="0"/>
              </a:rPr>
              <a:t> is given as follows </a:t>
            </a:r>
          </a:p>
          <a:p>
            <a:pPr marL="0" marR="0">
              <a:lnSpc>
                <a:spcPct val="115000"/>
              </a:lnSpc>
              <a:spcBef>
                <a:spcPts val="0"/>
              </a:spcBef>
              <a:spcAft>
                <a:spcPts val="0"/>
              </a:spcAft>
              <a:tabLst>
                <a:tab pos="594360" algn="l"/>
              </a:tabLst>
            </a:pPr>
            <a:endParaRPr lang="en-US" sz="1200" b="1" dirty="0">
              <a:solidFill>
                <a:srgbClr val="002060"/>
              </a:solidFill>
              <a:effectLst/>
              <a:latin typeface="Calibri" panose="020F0502020204030204" pitchFamily="34" charset="0"/>
              <a:ea typeface="Calibri" panose="020F0502020204030204" pitchFamily="34" charset="0"/>
              <a:cs typeface="Mangal" panose="02040503050203030202" pitchFamily="18" charset="0"/>
            </a:endParaRPr>
          </a:p>
          <a:p>
            <a:pPr marL="0" marR="0">
              <a:spcBef>
                <a:spcPts val="0"/>
              </a:spcBef>
              <a:spcAft>
                <a:spcPts val="0"/>
              </a:spcAft>
              <a:tabLst>
                <a:tab pos="594360" algn="l"/>
              </a:tabLst>
            </a:pPr>
            <a:r>
              <a:rPr lang="en-US" sz="2000" b="1" dirty="0">
                <a:solidFill>
                  <a:srgbClr val="FF0066"/>
                </a:solidFill>
                <a:effectLst/>
                <a:latin typeface="Times New Roman" panose="02020603050405020304" pitchFamily="18" charset="0"/>
                <a:ea typeface="Calibri" panose="020F0502020204030204" pitchFamily="34" charset="0"/>
                <a:cs typeface="Mangal" panose="02040503050203030202" pitchFamily="18" charset="0"/>
              </a:rPr>
              <a:t>                          1                                               1</a:t>
            </a:r>
            <a:endParaRPr lang="en-US" sz="2000" b="1" dirty="0">
              <a:solidFill>
                <a:srgbClr val="FF0066"/>
              </a:solidFill>
              <a:effectLst/>
              <a:latin typeface="Calibri" panose="020F0502020204030204" pitchFamily="34" charset="0"/>
              <a:ea typeface="Calibri" panose="020F0502020204030204" pitchFamily="34" charset="0"/>
              <a:cs typeface="Mangal" panose="02040503050203030202" pitchFamily="18" charset="0"/>
            </a:endParaRPr>
          </a:p>
          <a:p>
            <a:pPr marL="0" marR="0">
              <a:spcBef>
                <a:spcPts val="0"/>
              </a:spcBef>
              <a:spcAft>
                <a:spcPts val="0"/>
              </a:spcAft>
              <a:tabLst>
                <a:tab pos="594360" algn="l"/>
              </a:tabLst>
            </a:pPr>
            <a:r>
              <a:rPr lang="en-US" sz="2000" b="1" dirty="0" err="1">
                <a:solidFill>
                  <a:srgbClr val="FF0066"/>
                </a:solidFill>
                <a:effectLst/>
                <a:latin typeface="Times New Roman" panose="02020603050405020304" pitchFamily="18" charset="0"/>
                <a:ea typeface="Calibri" panose="020F0502020204030204" pitchFamily="34" charset="0"/>
                <a:cs typeface="Mangal" panose="02040503050203030202" pitchFamily="18" charset="0"/>
              </a:rPr>
              <a:t>K</a:t>
            </a:r>
            <a:r>
              <a:rPr lang="en-US" sz="2000" b="1" baseline="-25000" dirty="0" err="1">
                <a:solidFill>
                  <a:srgbClr val="FF0066"/>
                </a:solidFill>
                <a:effectLst/>
                <a:latin typeface="Times New Roman" panose="02020603050405020304" pitchFamily="18" charset="0"/>
                <a:ea typeface="Calibri" panose="020F0502020204030204" pitchFamily="34" charset="0"/>
                <a:cs typeface="Mangal" panose="02040503050203030202" pitchFamily="18" charset="0"/>
              </a:rPr>
              <a:t>Stability</a:t>
            </a:r>
            <a:r>
              <a:rPr lang="en-US" sz="2000" b="1" dirty="0">
                <a:solidFill>
                  <a:srgbClr val="FF0066"/>
                </a:solidFill>
                <a:effectLst/>
                <a:latin typeface="Times New Roman" panose="02020603050405020304" pitchFamily="18" charset="0"/>
                <a:ea typeface="Calibri" panose="020F0502020204030204" pitchFamily="34" charset="0"/>
                <a:cs typeface="Mangal" panose="02040503050203030202" pitchFamily="18" charset="0"/>
              </a:rPr>
              <a:t> = ---------------   or  </a:t>
            </a:r>
            <a:r>
              <a:rPr lang="en-US" sz="2000" b="1" dirty="0" err="1">
                <a:solidFill>
                  <a:srgbClr val="FF0066"/>
                </a:solidFill>
                <a:effectLst/>
                <a:latin typeface="Times New Roman" panose="02020603050405020304" pitchFamily="18" charset="0"/>
                <a:ea typeface="Calibri" panose="020F0502020204030204" pitchFamily="34" charset="0"/>
                <a:cs typeface="Mangal" panose="02040503050203030202" pitchFamily="18" charset="0"/>
              </a:rPr>
              <a:t>K</a:t>
            </a:r>
            <a:r>
              <a:rPr lang="en-US" sz="2000" b="1" baseline="-25000" dirty="0" err="1">
                <a:solidFill>
                  <a:srgbClr val="FF0066"/>
                </a:solidFill>
                <a:effectLst/>
                <a:latin typeface="Times New Roman" panose="02020603050405020304" pitchFamily="18" charset="0"/>
                <a:ea typeface="Calibri" panose="020F0502020204030204" pitchFamily="34" charset="0"/>
                <a:cs typeface="Mangal" panose="02040503050203030202" pitchFamily="18" charset="0"/>
              </a:rPr>
              <a:t>Dissociation</a:t>
            </a:r>
            <a:r>
              <a:rPr lang="en-US" sz="2000" b="1" dirty="0">
                <a:solidFill>
                  <a:srgbClr val="FF0066"/>
                </a:solidFill>
                <a:effectLst/>
                <a:latin typeface="Times New Roman" panose="02020603050405020304" pitchFamily="18" charset="0"/>
                <a:ea typeface="Calibri" panose="020F0502020204030204" pitchFamily="34" charset="0"/>
                <a:cs typeface="Mangal" panose="02040503050203030202" pitchFamily="18" charset="0"/>
              </a:rPr>
              <a:t> = --------------</a:t>
            </a:r>
            <a:endParaRPr lang="en-US" sz="2000" b="1" dirty="0">
              <a:solidFill>
                <a:srgbClr val="FF0066"/>
              </a:solidFill>
              <a:effectLst/>
              <a:latin typeface="Calibri" panose="020F0502020204030204" pitchFamily="34" charset="0"/>
              <a:ea typeface="Calibri" panose="020F0502020204030204" pitchFamily="34" charset="0"/>
              <a:cs typeface="Mangal" panose="02040503050203030202" pitchFamily="18" charset="0"/>
            </a:endParaRPr>
          </a:p>
          <a:p>
            <a:pPr marL="0" marR="0">
              <a:spcBef>
                <a:spcPts val="0"/>
              </a:spcBef>
              <a:spcAft>
                <a:spcPts val="600"/>
              </a:spcAft>
              <a:tabLst>
                <a:tab pos="594360" algn="l"/>
              </a:tabLst>
            </a:pPr>
            <a:r>
              <a:rPr lang="en-US" sz="2000" b="1" dirty="0">
                <a:solidFill>
                  <a:srgbClr val="FF0066"/>
                </a:solidFill>
                <a:effectLst/>
                <a:latin typeface="Times New Roman" panose="02020603050405020304" pitchFamily="18" charset="0"/>
                <a:ea typeface="Calibri" panose="020F0502020204030204" pitchFamily="34" charset="0"/>
                <a:cs typeface="Mangal" panose="02040503050203030202" pitchFamily="18" charset="0"/>
              </a:rPr>
              <a:t>                  </a:t>
            </a:r>
            <a:r>
              <a:rPr lang="en-US" sz="2000" b="1" dirty="0" err="1">
                <a:solidFill>
                  <a:srgbClr val="FF0066"/>
                </a:solidFill>
                <a:effectLst/>
                <a:latin typeface="Times New Roman" panose="02020603050405020304" pitchFamily="18" charset="0"/>
                <a:ea typeface="Calibri" panose="020F0502020204030204" pitchFamily="34" charset="0"/>
                <a:cs typeface="Mangal" panose="02040503050203030202" pitchFamily="18" charset="0"/>
              </a:rPr>
              <a:t>K</a:t>
            </a:r>
            <a:r>
              <a:rPr lang="en-US" sz="2000" b="1" baseline="-25000" dirty="0" err="1">
                <a:solidFill>
                  <a:srgbClr val="FF0066"/>
                </a:solidFill>
                <a:effectLst/>
                <a:latin typeface="Times New Roman" panose="02020603050405020304" pitchFamily="18" charset="0"/>
                <a:ea typeface="Calibri" panose="020F0502020204030204" pitchFamily="34" charset="0"/>
                <a:cs typeface="Mangal" panose="02040503050203030202" pitchFamily="18" charset="0"/>
              </a:rPr>
              <a:t>Dissociation</a:t>
            </a:r>
            <a:r>
              <a:rPr lang="en-US" sz="2000" b="1" baseline="-25000" dirty="0">
                <a:solidFill>
                  <a:srgbClr val="FF0066"/>
                </a:solidFill>
                <a:effectLst/>
                <a:latin typeface="Times New Roman" panose="02020603050405020304" pitchFamily="18" charset="0"/>
                <a:ea typeface="Calibri" panose="020F0502020204030204" pitchFamily="34" charset="0"/>
                <a:cs typeface="Mangal" panose="02040503050203030202" pitchFamily="18" charset="0"/>
              </a:rPr>
              <a:t>                                                    </a:t>
            </a:r>
            <a:r>
              <a:rPr lang="en-US" sz="2000" b="1" dirty="0" err="1">
                <a:solidFill>
                  <a:srgbClr val="FF0066"/>
                </a:solidFill>
                <a:effectLst/>
                <a:latin typeface="Times New Roman" panose="02020603050405020304" pitchFamily="18" charset="0"/>
                <a:ea typeface="Calibri" panose="020F0502020204030204" pitchFamily="34" charset="0"/>
                <a:cs typeface="Mangal" panose="02040503050203030202" pitchFamily="18" charset="0"/>
              </a:rPr>
              <a:t>K</a:t>
            </a:r>
            <a:r>
              <a:rPr lang="en-US" sz="2000" b="1" baseline="-25000" dirty="0" err="1">
                <a:solidFill>
                  <a:srgbClr val="FF0066"/>
                </a:solidFill>
                <a:effectLst/>
                <a:latin typeface="Times New Roman" panose="02020603050405020304" pitchFamily="18" charset="0"/>
                <a:ea typeface="Calibri" panose="020F0502020204030204" pitchFamily="34" charset="0"/>
                <a:cs typeface="Mangal" panose="02040503050203030202" pitchFamily="18" charset="0"/>
              </a:rPr>
              <a:t>stability</a:t>
            </a:r>
            <a:endParaRPr lang="en-US" sz="2000" b="1" baseline="-25000" dirty="0">
              <a:solidFill>
                <a:srgbClr val="FF0066"/>
              </a:solidFill>
              <a:effectLst/>
              <a:latin typeface="Times New Roman" panose="02020603050405020304" pitchFamily="18" charset="0"/>
              <a:ea typeface="Calibri" panose="020F0502020204030204" pitchFamily="34" charset="0"/>
              <a:cs typeface="Mangal" panose="02040503050203030202" pitchFamily="18" charset="0"/>
            </a:endParaRPr>
          </a:p>
          <a:p>
            <a:pPr marL="0" marR="0">
              <a:spcBef>
                <a:spcPts val="0"/>
              </a:spcBef>
              <a:spcAft>
                <a:spcPts val="600"/>
              </a:spcAft>
              <a:tabLst>
                <a:tab pos="594360" algn="l"/>
              </a:tabLst>
            </a:pPr>
            <a:endParaRPr lang="en-US" sz="2000" b="1" baseline="-25000" dirty="0">
              <a:solidFill>
                <a:srgbClr val="FF0066"/>
              </a:solidFill>
              <a:effectLst/>
              <a:latin typeface="Times New Roman" panose="02020603050405020304" pitchFamily="18" charset="0"/>
              <a:ea typeface="Calibri" panose="020F0502020204030204" pitchFamily="34" charset="0"/>
              <a:cs typeface="Mangal" panose="02040503050203030202" pitchFamily="18" charset="0"/>
            </a:endParaRPr>
          </a:p>
          <a:p>
            <a:pPr>
              <a:spcAft>
                <a:spcPts val="600"/>
              </a:spcAft>
              <a:tabLst>
                <a:tab pos="594360" algn="l"/>
              </a:tabLst>
            </a:pPr>
            <a:r>
              <a:rPr lang="en-US" sz="2000" b="1" dirty="0">
                <a:solidFill>
                  <a:srgbClr val="002060"/>
                </a:solidFill>
                <a:effectLst/>
                <a:latin typeface="Times New Roman" panose="02020603050405020304" pitchFamily="18" charset="0"/>
                <a:ea typeface="Times New Roman" panose="02020603050405020304" pitchFamily="18" charset="0"/>
              </a:rPr>
              <a:t>The reciprocal of dissociation constant is called stability constant of the complex ion. </a:t>
            </a:r>
          </a:p>
          <a:p>
            <a:pPr marL="0" marR="0">
              <a:spcBef>
                <a:spcPts val="0"/>
              </a:spcBef>
              <a:spcAft>
                <a:spcPts val="600"/>
              </a:spcAft>
              <a:tabLst>
                <a:tab pos="594360" algn="l"/>
              </a:tabLst>
            </a:pPr>
            <a:endParaRPr lang="en-US" sz="1800" b="1" dirty="0">
              <a:solidFill>
                <a:srgbClr val="FF0066"/>
              </a:solidFill>
              <a:effectLst/>
              <a:latin typeface="Calibri" panose="020F0502020204030204" pitchFamily="34" charset="0"/>
              <a:ea typeface="Calibri" panose="020F0502020204030204" pitchFamily="34" charset="0"/>
              <a:cs typeface="Mangal" panose="02040503050203030202" pitchFamily="18" charset="0"/>
            </a:endParaRPr>
          </a:p>
        </p:txBody>
      </p:sp>
      <p:sp>
        <p:nvSpPr>
          <p:cNvPr id="6" name="TextBox 5">
            <a:extLst>
              <a:ext uri="{FF2B5EF4-FFF2-40B4-BE49-F238E27FC236}">
                <a16:creationId xmlns:a16="http://schemas.microsoft.com/office/drawing/2014/main" id="{919CD775-686D-4BA1-926E-CA9424D000BD}"/>
              </a:ext>
            </a:extLst>
          </p:cNvPr>
          <p:cNvSpPr txBox="1"/>
          <p:nvPr/>
        </p:nvSpPr>
        <p:spPr>
          <a:xfrm>
            <a:off x="3295358" y="174060"/>
            <a:ext cx="6098344" cy="461665"/>
          </a:xfrm>
          <a:prstGeom prst="rect">
            <a:avLst/>
          </a:prstGeom>
          <a:noFill/>
        </p:spPr>
        <p:txBody>
          <a:bodyPr wrap="square">
            <a:spAutoFit/>
          </a:bodyPr>
          <a:lstStyle/>
          <a:p>
            <a:r>
              <a:rPr lang="en-US" sz="2400" b="1" dirty="0">
                <a:solidFill>
                  <a:srgbClr val="800000"/>
                </a:solidFill>
                <a:effectLst/>
                <a:latin typeface="Times New Roman" panose="02020603050405020304" pitchFamily="18" charset="0"/>
                <a:ea typeface="Calibri" panose="020F0502020204030204" pitchFamily="34" charset="0"/>
              </a:rPr>
              <a:t>Stability of complex ions</a:t>
            </a:r>
            <a:endParaRPr lang="en-US" sz="2400" dirty="0">
              <a:solidFill>
                <a:srgbClr val="800000"/>
              </a:solidFill>
            </a:endParaRPr>
          </a:p>
        </p:txBody>
      </p:sp>
      <p:cxnSp>
        <p:nvCxnSpPr>
          <p:cNvPr id="3" name="Straight Arrow Connector 2">
            <a:extLst>
              <a:ext uri="{FF2B5EF4-FFF2-40B4-BE49-F238E27FC236}">
                <a16:creationId xmlns:a16="http://schemas.microsoft.com/office/drawing/2014/main" id="{417CB7C8-B0DC-4CD9-9870-92619CDFDB1B}"/>
              </a:ext>
            </a:extLst>
          </p:cNvPr>
          <p:cNvCxnSpPr/>
          <p:nvPr/>
        </p:nvCxnSpPr>
        <p:spPr>
          <a:xfrm>
            <a:off x="6096000" y="1617785"/>
            <a:ext cx="797169" cy="0"/>
          </a:xfrm>
          <a:prstGeom prst="straightConnector1">
            <a:avLst/>
          </a:prstGeom>
          <a:ln>
            <a:solidFill>
              <a:srgbClr val="FF0066"/>
            </a:solidFill>
            <a:tailEnd type="triangle"/>
          </a:ln>
        </p:spPr>
        <p:style>
          <a:lnRef idx="2">
            <a:schemeClr val="accent5"/>
          </a:lnRef>
          <a:fillRef idx="0">
            <a:schemeClr val="accent5"/>
          </a:fillRef>
          <a:effectRef idx="1">
            <a:schemeClr val="accent5"/>
          </a:effectRef>
          <a:fontRef idx="minor">
            <a:schemeClr val="tx1"/>
          </a:fontRef>
        </p:style>
      </p:cxnSp>
      <p:cxnSp>
        <p:nvCxnSpPr>
          <p:cNvPr id="8" name="Straight Arrow Connector 7">
            <a:extLst>
              <a:ext uri="{FF2B5EF4-FFF2-40B4-BE49-F238E27FC236}">
                <a16:creationId xmlns:a16="http://schemas.microsoft.com/office/drawing/2014/main" id="{FFD932F6-6845-4EAC-8DCF-82E952CD694B}"/>
              </a:ext>
            </a:extLst>
          </p:cNvPr>
          <p:cNvCxnSpPr>
            <a:cxnSpLocks/>
          </p:cNvCxnSpPr>
          <p:nvPr/>
        </p:nvCxnSpPr>
        <p:spPr>
          <a:xfrm flipH="1">
            <a:off x="6081932" y="1699846"/>
            <a:ext cx="797169" cy="0"/>
          </a:xfrm>
          <a:prstGeom prst="straightConnector1">
            <a:avLst/>
          </a:prstGeom>
          <a:ln>
            <a:solidFill>
              <a:srgbClr val="FF0066"/>
            </a:solidFill>
            <a:tailEnd type="triangle"/>
          </a:ln>
        </p:spPr>
        <p:style>
          <a:lnRef idx="2">
            <a:schemeClr val="accent5"/>
          </a:lnRef>
          <a:fillRef idx="0">
            <a:schemeClr val="accent5"/>
          </a:fillRef>
          <a:effectRef idx="1">
            <a:schemeClr val="accent5"/>
          </a:effectRef>
          <a:fontRef idx="minor">
            <a:schemeClr val="tx1"/>
          </a:fontRef>
        </p:style>
      </p:cxnSp>
    </p:spTree>
    <p:extLst>
      <p:ext uri="{BB962C8B-B14F-4D97-AF65-F5344CB8AC3E}">
        <p14:creationId xmlns:p14="http://schemas.microsoft.com/office/powerpoint/2010/main" val="266824517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F89F883-3C8E-405D-8EA6-97805DA23B95}"/>
              </a:ext>
            </a:extLst>
          </p:cNvPr>
          <p:cNvSpPr txBox="1"/>
          <p:nvPr/>
        </p:nvSpPr>
        <p:spPr>
          <a:xfrm>
            <a:off x="942535" y="668441"/>
            <a:ext cx="10874327" cy="1618520"/>
          </a:xfrm>
          <a:prstGeom prst="rect">
            <a:avLst/>
          </a:prstGeom>
          <a:noFill/>
        </p:spPr>
        <p:txBody>
          <a:bodyPr wrap="square">
            <a:spAutoFit/>
          </a:bodyPr>
          <a:lstStyle/>
          <a:p>
            <a:pPr marL="0" marR="0">
              <a:lnSpc>
                <a:spcPct val="115000"/>
              </a:lnSpc>
              <a:spcBef>
                <a:spcPts val="0"/>
              </a:spcBef>
              <a:spcAft>
                <a:spcPts val="0"/>
              </a:spcAft>
              <a:tabLst>
                <a:tab pos="594360" algn="l"/>
              </a:tabLst>
            </a:pPr>
            <a:r>
              <a:rPr lang="en-US" sz="22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The Stability of complex ions is depend mainly on the following three factors</a:t>
            </a:r>
          </a:p>
          <a:p>
            <a:pPr marL="342900" marR="0" indent="-342900">
              <a:lnSpc>
                <a:spcPct val="115000"/>
              </a:lnSpc>
              <a:spcBef>
                <a:spcPts val="0"/>
              </a:spcBef>
              <a:spcAft>
                <a:spcPts val="0"/>
              </a:spcAft>
              <a:buAutoNum type="arabicParenR"/>
              <a:tabLst>
                <a:tab pos="594360" algn="l"/>
              </a:tabLst>
            </a:pPr>
            <a:r>
              <a:rPr lang="en-US" sz="2200" b="1" dirty="0">
                <a:solidFill>
                  <a:srgbClr val="FF0066"/>
                </a:solidFill>
                <a:effectLst/>
                <a:latin typeface="Times New Roman" panose="02020603050405020304" pitchFamily="18" charset="0"/>
                <a:ea typeface="Calibri" panose="020F0502020204030204" pitchFamily="34" charset="0"/>
                <a:cs typeface="Times New Roman" panose="02020603050405020304" pitchFamily="18" charset="0"/>
              </a:rPr>
              <a:t>Nature of central metal ion    </a:t>
            </a:r>
            <a:r>
              <a:rPr lang="en-US" sz="22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p>
          <a:p>
            <a:pPr marL="342900" marR="0" indent="-342900">
              <a:lnSpc>
                <a:spcPct val="115000"/>
              </a:lnSpc>
              <a:spcBef>
                <a:spcPts val="0"/>
              </a:spcBef>
              <a:spcAft>
                <a:spcPts val="0"/>
              </a:spcAft>
              <a:buAutoNum type="arabicParenR"/>
              <a:tabLst>
                <a:tab pos="594360" algn="l"/>
              </a:tabLst>
            </a:pPr>
            <a:r>
              <a:rPr lang="en-US" sz="22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Nature of ligand        </a:t>
            </a:r>
            <a:endParaRPr lang="en-US" sz="22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endParaRPr>
          </a:p>
          <a:p>
            <a:pPr marL="342900" marR="0" indent="-342900">
              <a:lnSpc>
                <a:spcPct val="115000"/>
              </a:lnSpc>
              <a:spcBef>
                <a:spcPts val="0"/>
              </a:spcBef>
              <a:spcAft>
                <a:spcPts val="0"/>
              </a:spcAft>
              <a:buAutoNum type="arabicParenR"/>
              <a:tabLst>
                <a:tab pos="594360" algn="l"/>
              </a:tabLst>
            </a:pPr>
            <a:r>
              <a:rPr lang="en-US" sz="22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Chelate effect</a:t>
            </a:r>
          </a:p>
        </p:txBody>
      </p:sp>
      <p:sp>
        <p:nvSpPr>
          <p:cNvPr id="6" name="TextBox 5">
            <a:extLst>
              <a:ext uri="{FF2B5EF4-FFF2-40B4-BE49-F238E27FC236}">
                <a16:creationId xmlns:a16="http://schemas.microsoft.com/office/drawing/2014/main" id="{FCBA7455-3A2D-4651-9082-3B5EAEDC05CC}"/>
              </a:ext>
            </a:extLst>
          </p:cNvPr>
          <p:cNvSpPr txBox="1"/>
          <p:nvPr/>
        </p:nvSpPr>
        <p:spPr>
          <a:xfrm>
            <a:off x="3049172" y="206446"/>
            <a:ext cx="6826348" cy="461665"/>
          </a:xfrm>
          <a:prstGeom prst="rect">
            <a:avLst/>
          </a:prstGeom>
          <a:noFill/>
        </p:spPr>
        <p:txBody>
          <a:bodyPr wrap="square">
            <a:spAutoFit/>
          </a:bodyPr>
          <a:lstStyle/>
          <a:p>
            <a:r>
              <a:rPr lang="en-US" sz="2400" b="1" dirty="0">
                <a:solidFill>
                  <a:srgbClr val="800000"/>
                </a:solidFill>
                <a:effectLst/>
                <a:latin typeface="Times New Roman" panose="02020603050405020304" pitchFamily="18" charset="0"/>
                <a:ea typeface="Calibri" panose="020F0502020204030204" pitchFamily="34" charset="0"/>
                <a:cs typeface="Mangal" panose="02040503050203030202" pitchFamily="18" charset="0"/>
              </a:rPr>
              <a:t>Factors affecting the Stability of complex ions</a:t>
            </a:r>
            <a:r>
              <a:rPr lang="en-US" sz="1800" dirty="0">
                <a:solidFill>
                  <a:srgbClr val="000000"/>
                </a:solidFill>
                <a:effectLst/>
                <a:latin typeface="Times New Roman" panose="02020603050405020304" pitchFamily="18" charset="0"/>
                <a:ea typeface="Calibri" panose="020F0502020204030204" pitchFamily="34" charset="0"/>
                <a:cs typeface="Mangal" panose="02040503050203030202" pitchFamily="18" charset="0"/>
              </a:rPr>
              <a:t> </a:t>
            </a:r>
            <a:endParaRPr lang="en-US" dirty="0"/>
          </a:p>
        </p:txBody>
      </p:sp>
      <p:sp>
        <p:nvSpPr>
          <p:cNvPr id="8" name="TextBox 7">
            <a:extLst>
              <a:ext uri="{FF2B5EF4-FFF2-40B4-BE49-F238E27FC236}">
                <a16:creationId xmlns:a16="http://schemas.microsoft.com/office/drawing/2014/main" id="{FB2D78D9-7C6E-486B-A244-69179CCA9ACB}"/>
              </a:ext>
            </a:extLst>
          </p:cNvPr>
          <p:cNvSpPr txBox="1"/>
          <p:nvPr/>
        </p:nvSpPr>
        <p:spPr>
          <a:xfrm>
            <a:off x="815927" y="2124472"/>
            <a:ext cx="11000935" cy="4684167"/>
          </a:xfrm>
          <a:prstGeom prst="rect">
            <a:avLst/>
          </a:prstGeom>
          <a:noFill/>
        </p:spPr>
        <p:txBody>
          <a:bodyPr wrap="square">
            <a:spAutoFit/>
          </a:bodyPr>
          <a:lstStyle/>
          <a:p>
            <a:pPr marL="0" marR="0">
              <a:lnSpc>
                <a:spcPct val="115000"/>
              </a:lnSpc>
              <a:spcBef>
                <a:spcPts val="0"/>
              </a:spcBef>
              <a:spcAft>
                <a:spcPts val="0"/>
              </a:spcAft>
              <a:tabLst>
                <a:tab pos="594360" algn="l"/>
              </a:tabLst>
            </a:pPr>
            <a:r>
              <a:rPr lang="en-US" sz="2200" b="1" u="sng" dirty="0">
                <a:solidFill>
                  <a:srgbClr val="003300"/>
                </a:solidFill>
                <a:effectLst/>
                <a:latin typeface="Times New Roman" panose="02020603050405020304" pitchFamily="18" charset="0"/>
                <a:ea typeface="Calibri" panose="020F0502020204030204" pitchFamily="34" charset="0"/>
                <a:cs typeface="Mangal" panose="02040503050203030202" pitchFamily="18" charset="0"/>
              </a:rPr>
              <a:t>1) Nature of central metal ion</a:t>
            </a:r>
            <a:r>
              <a:rPr lang="en-US" sz="2200" dirty="0">
                <a:solidFill>
                  <a:srgbClr val="003300"/>
                </a:solidFill>
                <a:effectLst/>
                <a:latin typeface="Times New Roman" panose="02020603050405020304" pitchFamily="18" charset="0"/>
                <a:ea typeface="Calibri" panose="020F0502020204030204" pitchFamily="34" charset="0"/>
                <a:cs typeface="Mangal" panose="02040503050203030202" pitchFamily="18" charset="0"/>
              </a:rPr>
              <a:t>- </a:t>
            </a:r>
            <a:r>
              <a:rPr lang="en-US" sz="2200" b="1" dirty="0">
                <a:solidFill>
                  <a:srgbClr val="002060"/>
                </a:solidFill>
                <a:effectLst/>
                <a:latin typeface="Times New Roman" panose="02020603050405020304" pitchFamily="18" charset="0"/>
                <a:ea typeface="Calibri" panose="020F0502020204030204" pitchFamily="34" charset="0"/>
                <a:cs typeface="Mangal" panose="02040503050203030202" pitchFamily="18" charset="0"/>
              </a:rPr>
              <a:t>In general, if greater is the positive charge density or ionic potential or charge density on central metal ion greater is the stability of its complexes. </a:t>
            </a:r>
            <a:endParaRPr lang="en-US" sz="2200" dirty="0">
              <a:solidFill>
                <a:srgbClr val="003300"/>
              </a:solidFill>
              <a:effectLst/>
              <a:latin typeface="Calibri" panose="020F0502020204030204" pitchFamily="34" charset="0"/>
              <a:ea typeface="Calibri" panose="020F0502020204030204" pitchFamily="34" charset="0"/>
              <a:cs typeface="Mangal" panose="02040503050203030202" pitchFamily="18" charset="0"/>
            </a:endParaRPr>
          </a:p>
          <a:p>
            <a:pPr marR="0" lvl="0" algn="just">
              <a:lnSpc>
                <a:spcPct val="115000"/>
              </a:lnSpc>
              <a:spcBef>
                <a:spcPts val="0"/>
              </a:spcBef>
              <a:spcAft>
                <a:spcPts val="0"/>
              </a:spcAft>
              <a:tabLst>
                <a:tab pos="594360" algn="l"/>
              </a:tabLst>
            </a:pPr>
            <a:r>
              <a:rPr lang="en-US" sz="2200" b="1" dirty="0">
                <a:solidFill>
                  <a:srgbClr val="002060"/>
                </a:solidFill>
                <a:effectLst/>
                <a:latin typeface="Times New Roman" panose="02020603050405020304" pitchFamily="18" charset="0"/>
                <a:ea typeface="Calibri" panose="020F0502020204030204" pitchFamily="34" charset="0"/>
                <a:cs typeface="Mangal" panose="02040503050203030202" pitchFamily="18" charset="0"/>
              </a:rPr>
              <a:t>The charge density is determined using the relation,</a:t>
            </a:r>
          </a:p>
          <a:p>
            <a:pPr marR="0" lvl="0" algn="just">
              <a:spcBef>
                <a:spcPts val="0"/>
              </a:spcBef>
              <a:spcAft>
                <a:spcPts val="0"/>
              </a:spcAft>
              <a:tabLst>
                <a:tab pos="594360" algn="l"/>
              </a:tabLst>
            </a:pPr>
            <a:r>
              <a:rPr lang="en-US" sz="2200" b="1" dirty="0">
                <a:solidFill>
                  <a:srgbClr val="FF0066"/>
                </a:solidFill>
                <a:effectLst/>
                <a:latin typeface="Times New Roman" panose="02020603050405020304" pitchFamily="18" charset="0"/>
                <a:ea typeface="Calibri" panose="020F0502020204030204" pitchFamily="34" charset="0"/>
                <a:cs typeface="Mangal" panose="02040503050203030202" pitchFamily="18" charset="0"/>
              </a:rPr>
              <a:t>                                        charge on metal ion </a:t>
            </a:r>
          </a:p>
          <a:p>
            <a:pPr marR="0" lvl="0" algn="just">
              <a:spcBef>
                <a:spcPts val="0"/>
              </a:spcBef>
              <a:spcAft>
                <a:spcPts val="0"/>
              </a:spcAft>
              <a:tabLst>
                <a:tab pos="594360" algn="l"/>
              </a:tabLst>
            </a:pPr>
            <a:r>
              <a:rPr lang="en-US" sz="2200" b="1" dirty="0">
                <a:solidFill>
                  <a:srgbClr val="FF0066"/>
                </a:solidFill>
                <a:latin typeface="Times New Roman" panose="02020603050405020304" pitchFamily="18" charset="0"/>
                <a:ea typeface="Calibri" panose="020F0502020204030204" pitchFamily="34" charset="0"/>
                <a:cs typeface="Mangal" panose="02040503050203030202" pitchFamily="18" charset="0"/>
              </a:rPr>
              <a:t>	C</a:t>
            </a:r>
            <a:r>
              <a:rPr lang="en-US" sz="2200" b="1" dirty="0">
                <a:solidFill>
                  <a:srgbClr val="FF0066"/>
                </a:solidFill>
                <a:effectLst/>
                <a:latin typeface="Times New Roman" panose="02020603050405020304" pitchFamily="18" charset="0"/>
                <a:ea typeface="Calibri" panose="020F0502020204030204" pitchFamily="34" charset="0"/>
                <a:cs typeface="Mangal" panose="02040503050203030202" pitchFamily="18" charset="0"/>
              </a:rPr>
              <a:t>harge density = ----------------------------- </a:t>
            </a:r>
          </a:p>
          <a:p>
            <a:pPr marR="0" lvl="0" algn="just">
              <a:spcBef>
                <a:spcPts val="0"/>
              </a:spcBef>
              <a:spcAft>
                <a:spcPts val="0"/>
              </a:spcAft>
              <a:tabLst>
                <a:tab pos="594360" algn="l"/>
              </a:tabLst>
            </a:pPr>
            <a:r>
              <a:rPr lang="en-US" sz="2200" b="1" dirty="0">
                <a:solidFill>
                  <a:srgbClr val="FF0066"/>
                </a:solidFill>
                <a:effectLst/>
                <a:latin typeface="Times New Roman" panose="02020603050405020304" pitchFamily="18" charset="0"/>
                <a:ea typeface="Calibri" panose="020F0502020204030204" pitchFamily="34" charset="0"/>
                <a:cs typeface="Mangal" panose="02040503050203030202" pitchFamily="18" charset="0"/>
              </a:rPr>
              <a:t>                                            size of metal ion </a:t>
            </a:r>
          </a:p>
          <a:p>
            <a:pPr marR="0" lvl="0" algn="just">
              <a:lnSpc>
                <a:spcPct val="115000"/>
              </a:lnSpc>
              <a:spcBef>
                <a:spcPts val="0"/>
              </a:spcBef>
              <a:spcAft>
                <a:spcPts val="0"/>
              </a:spcAft>
              <a:tabLst>
                <a:tab pos="594360" algn="l"/>
              </a:tabLst>
            </a:pPr>
            <a:r>
              <a:rPr lang="en-US" sz="2200" b="1" dirty="0">
                <a:solidFill>
                  <a:srgbClr val="002060"/>
                </a:solidFill>
                <a:effectLst/>
                <a:latin typeface="Times New Roman" panose="02020603050405020304" pitchFamily="18" charset="0"/>
                <a:ea typeface="Calibri" panose="020F0502020204030204" pitchFamily="34" charset="0"/>
                <a:cs typeface="Mangal" panose="02040503050203030202" pitchFamily="18" charset="0"/>
              </a:rPr>
              <a:t> In other words, if greater is the charge on metal ion and smaller is the size of metal ion then the ratio of charge on metal ion to size of metal ion is greater hence greater is stability of its complexes.</a:t>
            </a:r>
          </a:p>
          <a:p>
            <a:pPr algn="just">
              <a:lnSpc>
                <a:spcPct val="115000"/>
              </a:lnSpc>
              <a:tabLst>
                <a:tab pos="594360" algn="l"/>
              </a:tabLst>
            </a:pPr>
            <a:r>
              <a:rPr lang="en-US" sz="2400" b="1" u="sng" dirty="0">
                <a:solidFill>
                  <a:srgbClr val="C00000"/>
                </a:solidFill>
                <a:effectLst/>
                <a:latin typeface="Times New Roman" panose="02020603050405020304" pitchFamily="18" charset="0"/>
                <a:ea typeface="Calibri" panose="020F0502020204030204" pitchFamily="34" charset="0"/>
                <a:cs typeface="Mangal" panose="02040503050203030202" pitchFamily="18" charset="0"/>
              </a:rPr>
              <a:t>Different charge and different Size on metal ion</a:t>
            </a:r>
            <a:r>
              <a:rPr lang="en-US" sz="2400" b="1" dirty="0">
                <a:solidFill>
                  <a:srgbClr val="C00000"/>
                </a:solidFill>
                <a:effectLst/>
                <a:latin typeface="Times New Roman" panose="02020603050405020304" pitchFamily="18" charset="0"/>
                <a:ea typeface="Calibri" panose="020F0502020204030204" pitchFamily="34" charset="0"/>
                <a:cs typeface="Mangal" panose="02040503050203030202" pitchFamily="18" charset="0"/>
              </a:rPr>
              <a:t> –</a:t>
            </a:r>
            <a:r>
              <a:rPr lang="en-US" sz="2200" b="1" dirty="0">
                <a:solidFill>
                  <a:srgbClr val="002060"/>
                </a:solidFill>
                <a:effectLst/>
                <a:latin typeface="Times New Roman" panose="02020603050405020304" pitchFamily="18" charset="0"/>
                <a:ea typeface="Calibri" panose="020F0502020204030204" pitchFamily="34" charset="0"/>
                <a:cs typeface="Mangal" panose="02040503050203030202" pitchFamily="18" charset="0"/>
              </a:rPr>
              <a:t> </a:t>
            </a:r>
            <a:r>
              <a:rPr lang="en-US" sz="2400" b="1" dirty="0">
                <a:solidFill>
                  <a:srgbClr val="002060"/>
                </a:solidFill>
                <a:effectLst/>
                <a:latin typeface="Times New Roman" panose="02020603050405020304" pitchFamily="18" charset="0"/>
                <a:ea typeface="Calibri" panose="020F0502020204030204" pitchFamily="34" charset="0"/>
                <a:cs typeface="Mangal" panose="02040503050203030202" pitchFamily="18" charset="0"/>
              </a:rPr>
              <a:t>E.g. Fe</a:t>
            </a:r>
            <a:r>
              <a:rPr lang="en-US" sz="2400" b="1" baseline="30000" dirty="0">
                <a:solidFill>
                  <a:srgbClr val="002060"/>
                </a:solidFill>
                <a:effectLst/>
                <a:latin typeface="Times New Roman" panose="02020603050405020304" pitchFamily="18" charset="0"/>
                <a:ea typeface="Calibri" panose="020F0502020204030204" pitchFamily="34" charset="0"/>
                <a:cs typeface="Mangal" panose="02040503050203030202" pitchFamily="18" charset="0"/>
              </a:rPr>
              <a:t>3+</a:t>
            </a:r>
            <a:r>
              <a:rPr lang="en-US" sz="2400" b="1" dirty="0">
                <a:solidFill>
                  <a:srgbClr val="002060"/>
                </a:solidFill>
                <a:effectLst/>
                <a:latin typeface="Times New Roman" panose="02020603050405020304" pitchFamily="18" charset="0"/>
                <a:ea typeface="Calibri" panose="020F0502020204030204" pitchFamily="34" charset="0"/>
                <a:cs typeface="Mangal" panose="02040503050203030202" pitchFamily="18" charset="0"/>
              </a:rPr>
              <a:t> ion carries greater positive charge and smaller size than Fe</a:t>
            </a:r>
            <a:r>
              <a:rPr lang="en-US" sz="2400" b="1" baseline="30000" dirty="0">
                <a:solidFill>
                  <a:srgbClr val="002060"/>
                </a:solidFill>
                <a:effectLst/>
                <a:latin typeface="Times New Roman" panose="02020603050405020304" pitchFamily="18" charset="0"/>
                <a:ea typeface="Calibri" panose="020F0502020204030204" pitchFamily="34" charset="0"/>
                <a:cs typeface="Mangal" panose="02040503050203030202" pitchFamily="18" charset="0"/>
              </a:rPr>
              <a:t>2+</a:t>
            </a:r>
            <a:r>
              <a:rPr lang="en-US" sz="2400" b="1" dirty="0">
                <a:solidFill>
                  <a:srgbClr val="002060"/>
                </a:solidFill>
                <a:effectLst/>
                <a:latin typeface="Times New Roman" panose="02020603050405020304" pitchFamily="18" charset="0"/>
                <a:ea typeface="Calibri" panose="020F0502020204030204" pitchFamily="34" charset="0"/>
                <a:cs typeface="Mangal" panose="02040503050203030202" pitchFamily="18" charset="0"/>
              </a:rPr>
              <a:t> ion which indicate that charge density </a:t>
            </a:r>
            <a:r>
              <a:rPr lang="en-US" sz="2400" b="1" dirty="0">
                <a:solidFill>
                  <a:srgbClr val="002060"/>
                </a:solidFill>
                <a:latin typeface="Times New Roman" panose="02020603050405020304" pitchFamily="18" charset="0"/>
                <a:ea typeface="Calibri" panose="020F0502020204030204" pitchFamily="34" charset="0"/>
                <a:cs typeface="Mangal" panose="02040503050203030202" pitchFamily="18" charset="0"/>
              </a:rPr>
              <a:t>on Fe</a:t>
            </a:r>
            <a:r>
              <a:rPr lang="en-US" sz="2400" b="1" baseline="30000" dirty="0">
                <a:solidFill>
                  <a:srgbClr val="002060"/>
                </a:solidFill>
                <a:latin typeface="Times New Roman" panose="02020603050405020304" pitchFamily="18" charset="0"/>
                <a:ea typeface="Calibri" panose="020F0502020204030204" pitchFamily="34" charset="0"/>
                <a:cs typeface="Mangal" panose="02040503050203030202" pitchFamily="18" charset="0"/>
              </a:rPr>
              <a:t>3+</a:t>
            </a:r>
            <a:r>
              <a:rPr lang="en-US" sz="2400" b="1" dirty="0">
                <a:solidFill>
                  <a:srgbClr val="002060"/>
                </a:solidFill>
                <a:latin typeface="Times New Roman" panose="02020603050405020304" pitchFamily="18" charset="0"/>
                <a:ea typeface="Calibri" panose="020F0502020204030204" pitchFamily="34" charset="0"/>
                <a:cs typeface="Mangal" panose="02040503050203030202" pitchFamily="18" charset="0"/>
              </a:rPr>
              <a:t> ion is </a:t>
            </a:r>
            <a:r>
              <a:rPr lang="en-US" sz="2400" b="1" dirty="0">
                <a:solidFill>
                  <a:srgbClr val="002060"/>
                </a:solidFill>
                <a:effectLst/>
                <a:latin typeface="Times New Roman" panose="02020603050405020304" pitchFamily="18" charset="0"/>
                <a:ea typeface="Calibri" panose="020F0502020204030204" pitchFamily="34" charset="0"/>
                <a:cs typeface="Mangal" panose="02040503050203030202" pitchFamily="18" charset="0"/>
              </a:rPr>
              <a:t>greater than Fe</a:t>
            </a:r>
            <a:r>
              <a:rPr lang="en-US" sz="2400" b="1" baseline="30000" dirty="0">
                <a:solidFill>
                  <a:srgbClr val="002060"/>
                </a:solidFill>
                <a:effectLst/>
                <a:latin typeface="Times New Roman" panose="02020603050405020304" pitchFamily="18" charset="0"/>
                <a:ea typeface="Calibri" panose="020F0502020204030204" pitchFamily="34" charset="0"/>
                <a:cs typeface="Mangal" panose="02040503050203030202" pitchFamily="18" charset="0"/>
              </a:rPr>
              <a:t>2+</a:t>
            </a:r>
            <a:r>
              <a:rPr lang="en-US" sz="2400" b="1" dirty="0">
                <a:solidFill>
                  <a:srgbClr val="002060"/>
                </a:solidFill>
                <a:effectLst/>
                <a:latin typeface="Times New Roman" panose="02020603050405020304" pitchFamily="18" charset="0"/>
                <a:ea typeface="Calibri" panose="020F0502020204030204" pitchFamily="34" charset="0"/>
                <a:cs typeface="Mangal" panose="02040503050203030202" pitchFamily="18" charset="0"/>
              </a:rPr>
              <a:t> ion. </a:t>
            </a:r>
          </a:p>
        </p:txBody>
      </p:sp>
    </p:spTree>
    <p:extLst>
      <p:ext uri="{BB962C8B-B14F-4D97-AF65-F5344CB8AC3E}">
        <p14:creationId xmlns:p14="http://schemas.microsoft.com/office/powerpoint/2010/main" val="1800110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FF836B9-AF7C-40D0-A614-83AEDF50EE1C}"/>
              </a:ext>
            </a:extLst>
          </p:cNvPr>
          <p:cNvSpPr txBox="1"/>
          <p:nvPr/>
        </p:nvSpPr>
        <p:spPr>
          <a:xfrm>
            <a:off x="1107830" y="353760"/>
            <a:ext cx="10779370" cy="1421992"/>
          </a:xfrm>
          <a:prstGeom prst="rect">
            <a:avLst/>
          </a:prstGeom>
          <a:noFill/>
        </p:spPr>
        <p:txBody>
          <a:bodyPr wrap="square">
            <a:spAutoFit/>
          </a:bodyPr>
          <a:lstStyle/>
          <a:p>
            <a:pPr>
              <a:lnSpc>
                <a:spcPct val="150000"/>
              </a:lnSpc>
            </a:pPr>
            <a:r>
              <a:rPr lang="en-US" sz="2000" b="1" dirty="0">
                <a:solidFill>
                  <a:srgbClr val="002060"/>
                </a:solidFill>
                <a:latin typeface="Times New Roman" panose="02020603050405020304" pitchFamily="18" charset="0"/>
                <a:ea typeface="Calibri" panose="020F0502020204030204" pitchFamily="34" charset="0"/>
                <a:cs typeface="Mangal" panose="02040503050203030202" pitchFamily="18" charset="0"/>
              </a:rPr>
              <a:t>The</a:t>
            </a:r>
            <a:r>
              <a:rPr lang="en-US" sz="2000" b="1" dirty="0">
                <a:solidFill>
                  <a:srgbClr val="002060"/>
                </a:solidFill>
                <a:effectLst/>
                <a:latin typeface="Times New Roman" panose="02020603050405020304" pitchFamily="18" charset="0"/>
                <a:ea typeface="Calibri" panose="020F0502020204030204" pitchFamily="34" charset="0"/>
                <a:cs typeface="Mangal" panose="02040503050203030202" pitchFamily="18" charset="0"/>
              </a:rPr>
              <a:t> stability constant of Fe</a:t>
            </a:r>
            <a:r>
              <a:rPr lang="en-US" sz="2000" b="1" baseline="30000" dirty="0">
                <a:solidFill>
                  <a:srgbClr val="002060"/>
                </a:solidFill>
                <a:effectLst/>
                <a:latin typeface="Times New Roman" panose="02020603050405020304" pitchFamily="18" charset="0"/>
                <a:ea typeface="Calibri" panose="020F0502020204030204" pitchFamily="34" charset="0"/>
                <a:cs typeface="Mangal" panose="02040503050203030202" pitchFamily="18" charset="0"/>
              </a:rPr>
              <a:t>3+</a:t>
            </a:r>
            <a:r>
              <a:rPr lang="en-US" sz="2000" b="1" dirty="0">
                <a:solidFill>
                  <a:srgbClr val="002060"/>
                </a:solidFill>
                <a:effectLst/>
                <a:latin typeface="Times New Roman" panose="02020603050405020304" pitchFamily="18" charset="0"/>
                <a:ea typeface="Calibri" panose="020F0502020204030204" pitchFamily="34" charset="0"/>
                <a:cs typeface="Mangal" panose="02040503050203030202" pitchFamily="18" charset="0"/>
              </a:rPr>
              <a:t> ion complex [Fe(CN)</a:t>
            </a:r>
            <a:r>
              <a:rPr lang="en-US" sz="2000" b="1" baseline="-25000" dirty="0">
                <a:solidFill>
                  <a:srgbClr val="002060"/>
                </a:solidFill>
                <a:effectLst/>
                <a:latin typeface="Times New Roman" panose="02020603050405020304" pitchFamily="18" charset="0"/>
                <a:ea typeface="Calibri" panose="020F0502020204030204" pitchFamily="34" charset="0"/>
                <a:cs typeface="Mangal" panose="02040503050203030202" pitchFamily="18" charset="0"/>
              </a:rPr>
              <a:t>6</a:t>
            </a:r>
            <a:r>
              <a:rPr lang="en-US" sz="2000" b="1" dirty="0">
                <a:solidFill>
                  <a:srgbClr val="002060"/>
                </a:solidFill>
                <a:effectLst/>
                <a:latin typeface="Times New Roman" panose="02020603050405020304" pitchFamily="18" charset="0"/>
                <a:ea typeface="Calibri" panose="020F0502020204030204" pitchFamily="34" charset="0"/>
                <a:cs typeface="Mangal" panose="02040503050203030202" pitchFamily="18" charset="0"/>
              </a:rPr>
              <a:t>]</a:t>
            </a:r>
            <a:r>
              <a:rPr lang="en-US" sz="2000" b="1" baseline="30000" dirty="0">
                <a:solidFill>
                  <a:srgbClr val="002060"/>
                </a:solidFill>
                <a:effectLst/>
                <a:latin typeface="Times New Roman" panose="02020603050405020304" pitchFamily="18" charset="0"/>
                <a:ea typeface="Calibri" panose="020F0502020204030204" pitchFamily="34" charset="0"/>
                <a:cs typeface="Mangal" panose="02040503050203030202" pitchFamily="18" charset="0"/>
              </a:rPr>
              <a:t>3-</a:t>
            </a:r>
            <a:r>
              <a:rPr lang="en-US" sz="2000" b="1" dirty="0">
                <a:solidFill>
                  <a:srgbClr val="002060"/>
                </a:solidFill>
                <a:effectLst/>
                <a:latin typeface="Times New Roman" panose="02020603050405020304" pitchFamily="18" charset="0"/>
                <a:ea typeface="Calibri" panose="020F0502020204030204" pitchFamily="34" charset="0"/>
                <a:cs typeface="Mangal" panose="02040503050203030202" pitchFamily="18" charset="0"/>
              </a:rPr>
              <a:t> is 10</a:t>
            </a:r>
            <a:r>
              <a:rPr lang="en-US" sz="2000" b="1" baseline="30000" dirty="0">
                <a:solidFill>
                  <a:srgbClr val="002060"/>
                </a:solidFill>
                <a:effectLst/>
                <a:latin typeface="Times New Roman" panose="02020603050405020304" pitchFamily="18" charset="0"/>
                <a:ea typeface="Calibri" panose="020F0502020204030204" pitchFamily="34" charset="0"/>
                <a:cs typeface="Mangal" panose="02040503050203030202" pitchFamily="18" charset="0"/>
              </a:rPr>
              <a:t>31</a:t>
            </a:r>
            <a:r>
              <a:rPr lang="en-US" sz="2000" b="1" dirty="0">
                <a:solidFill>
                  <a:srgbClr val="002060"/>
                </a:solidFill>
                <a:effectLst/>
                <a:latin typeface="Times New Roman" panose="02020603050405020304" pitchFamily="18" charset="0"/>
                <a:ea typeface="Calibri" panose="020F0502020204030204" pitchFamily="34" charset="0"/>
                <a:cs typeface="Mangal" panose="02040503050203030202" pitchFamily="18" charset="0"/>
              </a:rPr>
              <a:t> and the stability constant of Fe</a:t>
            </a:r>
            <a:r>
              <a:rPr lang="en-US" sz="2000" b="1" baseline="30000" dirty="0">
                <a:solidFill>
                  <a:srgbClr val="002060"/>
                </a:solidFill>
                <a:effectLst/>
                <a:latin typeface="Times New Roman" panose="02020603050405020304" pitchFamily="18" charset="0"/>
                <a:ea typeface="Calibri" panose="020F0502020204030204" pitchFamily="34" charset="0"/>
                <a:cs typeface="Mangal" panose="02040503050203030202" pitchFamily="18" charset="0"/>
              </a:rPr>
              <a:t>2+</a:t>
            </a:r>
            <a:r>
              <a:rPr lang="en-US" sz="2000" b="1" dirty="0">
                <a:solidFill>
                  <a:srgbClr val="002060"/>
                </a:solidFill>
                <a:effectLst/>
                <a:latin typeface="Times New Roman" panose="02020603050405020304" pitchFamily="18" charset="0"/>
                <a:ea typeface="Calibri" panose="020F0502020204030204" pitchFamily="34" charset="0"/>
                <a:cs typeface="Mangal" panose="02040503050203030202" pitchFamily="18" charset="0"/>
              </a:rPr>
              <a:t> ion complex [Fe(CN)</a:t>
            </a:r>
            <a:r>
              <a:rPr lang="en-US" sz="2000" b="1" baseline="-25000" dirty="0">
                <a:solidFill>
                  <a:srgbClr val="002060"/>
                </a:solidFill>
                <a:effectLst/>
                <a:latin typeface="Times New Roman" panose="02020603050405020304" pitchFamily="18" charset="0"/>
                <a:ea typeface="Calibri" panose="020F0502020204030204" pitchFamily="34" charset="0"/>
                <a:cs typeface="Mangal" panose="02040503050203030202" pitchFamily="18" charset="0"/>
              </a:rPr>
              <a:t>6</a:t>
            </a:r>
            <a:r>
              <a:rPr lang="en-US" sz="2000" b="1" dirty="0">
                <a:solidFill>
                  <a:srgbClr val="002060"/>
                </a:solidFill>
                <a:effectLst/>
                <a:latin typeface="Times New Roman" panose="02020603050405020304" pitchFamily="18" charset="0"/>
                <a:ea typeface="Calibri" panose="020F0502020204030204" pitchFamily="34" charset="0"/>
                <a:cs typeface="Mangal" panose="02040503050203030202" pitchFamily="18" charset="0"/>
              </a:rPr>
              <a:t>]</a:t>
            </a:r>
            <a:r>
              <a:rPr lang="en-US" sz="2000" b="1" baseline="30000" dirty="0">
                <a:solidFill>
                  <a:srgbClr val="002060"/>
                </a:solidFill>
                <a:effectLst/>
                <a:latin typeface="Times New Roman" panose="02020603050405020304" pitchFamily="18" charset="0"/>
                <a:ea typeface="Calibri" panose="020F0502020204030204" pitchFamily="34" charset="0"/>
                <a:cs typeface="Mangal" panose="02040503050203030202" pitchFamily="18" charset="0"/>
              </a:rPr>
              <a:t>4-</a:t>
            </a:r>
            <a:r>
              <a:rPr lang="en-US" sz="2000" b="1" dirty="0">
                <a:solidFill>
                  <a:srgbClr val="002060"/>
                </a:solidFill>
                <a:effectLst/>
                <a:latin typeface="Times New Roman" panose="02020603050405020304" pitchFamily="18" charset="0"/>
                <a:ea typeface="Calibri" panose="020F0502020204030204" pitchFamily="34" charset="0"/>
                <a:cs typeface="Mangal" panose="02040503050203030202" pitchFamily="18" charset="0"/>
              </a:rPr>
              <a:t> is 10</a:t>
            </a:r>
            <a:r>
              <a:rPr lang="en-US" sz="2000" b="1" baseline="30000" dirty="0">
                <a:solidFill>
                  <a:srgbClr val="002060"/>
                </a:solidFill>
                <a:effectLst/>
                <a:latin typeface="Times New Roman" panose="02020603050405020304" pitchFamily="18" charset="0"/>
                <a:ea typeface="Calibri" panose="020F0502020204030204" pitchFamily="34" charset="0"/>
                <a:cs typeface="Mangal" panose="02040503050203030202" pitchFamily="18" charset="0"/>
              </a:rPr>
              <a:t>6</a:t>
            </a:r>
            <a:r>
              <a:rPr lang="en-US" sz="2000" b="1" dirty="0">
                <a:solidFill>
                  <a:srgbClr val="002060"/>
                </a:solidFill>
                <a:effectLst/>
                <a:latin typeface="Times New Roman" panose="02020603050405020304" pitchFamily="18" charset="0"/>
                <a:ea typeface="Calibri" panose="020F0502020204030204" pitchFamily="34" charset="0"/>
                <a:cs typeface="Mangal" panose="02040503050203030202" pitchFamily="18" charset="0"/>
              </a:rPr>
              <a:t>.</a:t>
            </a:r>
            <a:r>
              <a:rPr lang="en-US" sz="2000" b="1" baseline="30000" dirty="0">
                <a:solidFill>
                  <a:srgbClr val="002060"/>
                </a:solidFill>
                <a:effectLst/>
                <a:latin typeface="Times New Roman" panose="02020603050405020304" pitchFamily="18" charset="0"/>
                <a:ea typeface="Calibri" panose="020F0502020204030204" pitchFamily="34" charset="0"/>
                <a:cs typeface="Mangal" panose="02040503050203030202" pitchFamily="18" charset="0"/>
              </a:rPr>
              <a:t> </a:t>
            </a:r>
          </a:p>
          <a:p>
            <a:pPr>
              <a:lnSpc>
                <a:spcPct val="150000"/>
              </a:lnSpc>
            </a:pPr>
            <a:r>
              <a:rPr lang="en-US" sz="2000" b="1" dirty="0">
                <a:solidFill>
                  <a:srgbClr val="FF0066"/>
                </a:solidFill>
                <a:effectLst/>
                <a:latin typeface="Times New Roman" panose="02020603050405020304" pitchFamily="18" charset="0"/>
                <a:ea typeface="Calibri" panose="020F0502020204030204" pitchFamily="34" charset="0"/>
                <a:cs typeface="Mangal" panose="02040503050203030202" pitchFamily="18" charset="0"/>
              </a:rPr>
              <a:t>Therefore the complex formed by Fe</a:t>
            </a:r>
            <a:r>
              <a:rPr lang="en-US" sz="2000" b="1" baseline="30000" dirty="0">
                <a:solidFill>
                  <a:srgbClr val="FF0066"/>
                </a:solidFill>
                <a:effectLst/>
                <a:latin typeface="Times New Roman" panose="02020603050405020304" pitchFamily="18" charset="0"/>
                <a:ea typeface="Calibri" panose="020F0502020204030204" pitchFamily="34" charset="0"/>
                <a:cs typeface="Mangal" panose="02040503050203030202" pitchFamily="18" charset="0"/>
              </a:rPr>
              <a:t>3+</a:t>
            </a:r>
            <a:r>
              <a:rPr lang="en-US" sz="2000" b="1" dirty="0">
                <a:solidFill>
                  <a:srgbClr val="FF0066"/>
                </a:solidFill>
                <a:effectLst/>
                <a:latin typeface="Times New Roman" panose="02020603050405020304" pitchFamily="18" charset="0"/>
                <a:ea typeface="Calibri" panose="020F0502020204030204" pitchFamily="34" charset="0"/>
                <a:cs typeface="Mangal" panose="02040503050203030202" pitchFamily="18" charset="0"/>
              </a:rPr>
              <a:t> ion is more stable than Fe</a:t>
            </a:r>
            <a:r>
              <a:rPr lang="en-US" sz="2000" b="1" baseline="30000" dirty="0">
                <a:solidFill>
                  <a:srgbClr val="FF0066"/>
                </a:solidFill>
                <a:effectLst/>
                <a:latin typeface="Times New Roman" panose="02020603050405020304" pitchFamily="18" charset="0"/>
                <a:ea typeface="Calibri" panose="020F0502020204030204" pitchFamily="34" charset="0"/>
                <a:cs typeface="Mangal" panose="02040503050203030202" pitchFamily="18" charset="0"/>
              </a:rPr>
              <a:t>2+</a:t>
            </a:r>
            <a:r>
              <a:rPr lang="en-US" sz="2000" b="1" dirty="0">
                <a:solidFill>
                  <a:srgbClr val="FF0066"/>
                </a:solidFill>
                <a:effectLst/>
                <a:latin typeface="Times New Roman" panose="02020603050405020304" pitchFamily="18" charset="0"/>
                <a:ea typeface="Calibri" panose="020F0502020204030204" pitchFamily="34" charset="0"/>
                <a:cs typeface="Mangal" panose="02040503050203030202" pitchFamily="18" charset="0"/>
              </a:rPr>
              <a:t> ion. </a:t>
            </a:r>
          </a:p>
        </p:txBody>
      </p:sp>
      <p:sp>
        <p:nvSpPr>
          <p:cNvPr id="8" name="TextBox 7">
            <a:extLst>
              <a:ext uri="{FF2B5EF4-FFF2-40B4-BE49-F238E27FC236}">
                <a16:creationId xmlns:a16="http://schemas.microsoft.com/office/drawing/2014/main" id="{26E81176-1737-4C8C-BDEF-03DF714D9E75}"/>
              </a:ext>
            </a:extLst>
          </p:cNvPr>
          <p:cNvSpPr txBox="1"/>
          <p:nvPr/>
        </p:nvSpPr>
        <p:spPr>
          <a:xfrm>
            <a:off x="1167990" y="1893866"/>
            <a:ext cx="10666828" cy="1427955"/>
          </a:xfrm>
          <a:prstGeom prst="rect">
            <a:avLst/>
          </a:prstGeom>
          <a:noFill/>
        </p:spPr>
        <p:txBody>
          <a:bodyPr wrap="square">
            <a:spAutoFit/>
          </a:bodyPr>
          <a:lstStyle/>
          <a:p>
            <a:pPr marL="342900" marR="0" lvl="0" indent="-342900" algn="just">
              <a:lnSpc>
                <a:spcPct val="150000"/>
              </a:lnSpc>
              <a:spcBef>
                <a:spcPts val="0"/>
              </a:spcBef>
              <a:spcAft>
                <a:spcPts val="600"/>
              </a:spcAft>
              <a:buFont typeface="Symbol" panose="05050102010706020507" pitchFamily="18" charset="2"/>
              <a:buChar char=""/>
              <a:tabLst>
                <a:tab pos="594360" algn="l"/>
              </a:tabLst>
            </a:pPr>
            <a:r>
              <a:rPr lang="en-US" sz="2000" b="1" u="sng" dirty="0">
                <a:solidFill>
                  <a:srgbClr val="C00000"/>
                </a:solidFill>
                <a:effectLst/>
                <a:latin typeface="Times New Roman" panose="02020603050405020304" pitchFamily="18" charset="0"/>
                <a:ea typeface="Calibri" panose="020F0502020204030204" pitchFamily="34" charset="0"/>
                <a:cs typeface="Mangal" panose="02040503050203030202" pitchFamily="18" charset="0"/>
              </a:rPr>
              <a:t>Same charge and different Size on metal ion</a:t>
            </a:r>
            <a:r>
              <a:rPr lang="en-US" sz="2000" b="1" dirty="0">
                <a:solidFill>
                  <a:srgbClr val="C00000"/>
                </a:solidFill>
                <a:effectLst/>
                <a:latin typeface="Times New Roman" panose="02020603050405020304" pitchFamily="18" charset="0"/>
                <a:ea typeface="Calibri" panose="020F0502020204030204" pitchFamily="34" charset="0"/>
                <a:cs typeface="Mangal" panose="02040503050203030202" pitchFamily="18" charset="0"/>
              </a:rPr>
              <a:t> –</a:t>
            </a:r>
            <a:r>
              <a:rPr lang="en-US" sz="2000" b="1" dirty="0">
                <a:solidFill>
                  <a:srgbClr val="002060"/>
                </a:solidFill>
                <a:effectLst/>
                <a:latin typeface="Times New Roman" panose="02020603050405020304" pitchFamily="18" charset="0"/>
                <a:ea typeface="Calibri" panose="020F0502020204030204" pitchFamily="34" charset="0"/>
                <a:cs typeface="Mangal" panose="02040503050203030202" pitchFamily="18" charset="0"/>
              </a:rPr>
              <a:t> Some metal ions having same charge but having different ionic radius then metal ion having smaller ionic radius shows greater   stability for that complex due to greater charge density on central metal ion. </a:t>
            </a:r>
            <a:endParaRPr lang="en-US" b="1" dirty="0">
              <a:solidFill>
                <a:srgbClr val="002060"/>
              </a:solidFill>
              <a:effectLst/>
              <a:latin typeface="Calibri" panose="020F0502020204030204" pitchFamily="34" charset="0"/>
              <a:ea typeface="Calibri" panose="020F0502020204030204" pitchFamily="34" charset="0"/>
              <a:cs typeface="Mangal" panose="02040503050203030202" pitchFamily="18" charset="0"/>
            </a:endParaRPr>
          </a:p>
        </p:txBody>
      </p:sp>
      <p:graphicFrame>
        <p:nvGraphicFramePr>
          <p:cNvPr id="9" name="Table 8">
            <a:extLst>
              <a:ext uri="{FF2B5EF4-FFF2-40B4-BE49-F238E27FC236}">
                <a16:creationId xmlns:a16="http://schemas.microsoft.com/office/drawing/2014/main" id="{32B21496-392F-4851-897D-FD95F05164D8}"/>
              </a:ext>
            </a:extLst>
          </p:cNvPr>
          <p:cNvGraphicFramePr>
            <a:graphicFrameLocks noGrp="1"/>
          </p:cNvGraphicFramePr>
          <p:nvPr>
            <p:extLst>
              <p:ext uri="{D42A27DB-BD31-4B8C-83A1-F6EECF244321}">
                <p14:modId xmlns:p14="http://schemas.microsoft.com/office/powerpoint/2010/main" val="2467794226"/>
              </p:ext>
            </p:extLst>
          </p:nvPr>
        </p:nvGraphicFramePr>
        <p:xfrm>
          <a:off x="1378634" y="3477280"/>
          <a:ext cx="10396026" cy="3144585"/>
        </p:xfrm>
        <a:graphic>
          <a:graphicData uri="http://schemas.openxmlformats.org/drawingml/2006/table">
            <a:tbl>
              <a:tblPr firstRow="1" firstCol="1" bandRow="1">
                <a:tableStyleId>{5C22544A-7EE6-4342-B048-85BDC9FD1C3A}</a:tableStyleId>
              </a:tblPr>
              <a:tblGrid>
                <a:gridCol w="1732671">
                  <a:extLst>
                    <a:ext uri="{9D8B030D-6E8A-4147-A177-3AD203B41FA5}">
                      <a16:colId xmlns:a16="http://schemas.microsoft.com/office/drawing/2014/main" val="2572562371"/>
                    </a:ext>
                  </a:extLst>
                </a:gridCol>
                <a:gridCol w="1732671">
                  <a:extLst>
                    <a:ext uri="{9D8B030D-6E8A-4147-A177-3AD203B41FA5}">
                      <a16:colId xmlns:a16="http://schemas.microsoft.com/office/drawing/2014/main" val="210952649"/>
                    </a:ext>
                  </a:extLst>
                </a:gridCol>
                <a:gridCol w="1732671">
                  <a:extLst>
                    <a:ext uri="{9D8B030D-6E8A-4147-A177-3AD203B41FA5}">
                      <a16:colId xmlns:a16="http://schemas.microsoft.com/office/drawing/2014/main" val="322979412"/>
                    </a:ext>
                  </a:extLst>
                </a:gridCol>
                <a:gridCol w="1732671">
                  <a:extLst>
                    <a:ext uri="{9D8B030D-6E8A-4147-A177-3AD203B41FA5}">
                      <a16:colId xmlns:a16="http://schemas.microsoft.com/office/drawing/2014/main" val="3069806230"/>
                    </a:ext>
                  </a:extLst>
                </a:gridCol>
                <a:gridCol w="1732671">
                  <a:extLst>
                    <a:ext uri="{9D8B030D-6E8A-4147-A177-3AD203B41FA5}">
                      <a16:colId xmlns:a16="http://schemas.microsoft.com/office/drawing/2014/main" val="4265762556"/>
                    </a:ext>
                  </a:extLst>
                </a:gridCol>
                <a:gridCol w="1732671">
                  <a:extLst>
                    <a:ext uri="{9D8B030D-6E8A-4147-A177-3AD203B41FA5}">
                      <a16:colId xmlns:a16="http://schemas.microsoft.com/office/drawing/2014/main" val="678897472"/>
                    </a:ext>
                  </a:extLst>
                </a:gridCol>
              </a:tblGrid>
              <a:tr h="620177">
                <a:tc>
                  <a:txBody>
                    <a:bodyPr/>
                    <a:lstStyle/>
                    <a:p>
                      <a:pPr marL="0" marR="0" algn="ctr">
                        <a:lnSpc>
                          <a:spcPct val="115000"/>
                        </a:lnSpc>
                        <a:spcBef>
                          <a:spcPts val="0"/>
                        </a:spcBef>
                        <a:spcAft>
                          <a:spcPts val="0"/>
                        </a:spcAft>
                        <a:tabLst>
                          <a:tab pos="594360" algn="l"/>
                        </a:tabLst>
                      </a:pPr>
                      <a:r>
                        <a:rPr lang="en-US" sz="2000" dirty="0">
                          <a:solidFill>
                            <a:srgbClr val="FF0000"/>
                          </a:solidFill>
                          <a:effectLst/>
                          <a:latin typeface="Times New Roman" panose="02020603050405020304" pitchFamily="18" charset="0"/>
                          <a:cs typeface="Times New Roman" panose="02020603050405020304" pitchFamily="18" charset="0"/>
                        </a:rPr>
                        <a:t>Central metal ion</a:t>
                      </a:r>
                      <a:endParaRPr lang="en-US" sz="18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tabLst>
                          <a:tab pos="594360" algn="l"/>
                        </a:tabLst>
                      </a:pPr>
                      <a:r>
                        <a:rPr lang="en-US" sz="2000" dirty="0">
                          <a:solidFill>
                            <a:srgbClr val="FF0000"/>
                          </a:solidFill>
                          <a:effectLst/>
                          <a:latin typeface="Times New Roman" panose="02020603050405020304" pitchFamily="18" charset="0"/>
                          <a:cs typeface="Times New Roman" panose="02020603050405020304" pitchFamily="18" charset="0"/>
                        </a:rPr>
                        <a:t>Mn</a:t>
                      </a:r>
                      <a:r>
                        <a:rPr lang="en-US" sz="2000" baseline="30000" dirty="0">
                          <a:solidFill>
                            <a:srgbClr val="FF0000"/>
                          </a:solidFill>
                          <a:effectLst/>
                          <a:latin typeface="Times New Roman" panose="02020603050405020304" pitchFamily="18" charset="0"/>
                          <a:cs typeface="Times New Roman" panose="02020603050405020304" pitchFamily="18" charset="0"/>
                        </a:rPr>
                        <a:t>2+</a:t>
                      </a:r>
                      <a:endParaRPr lang="en-US" sz="18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tabLst>
                          <a:tab pos="594360" algn="l"/>
                        </a:tabLst>
                      </a:pPr>
                      <a:r>
                        <a:rPr lang="en-US" sz="2000" dirty="0">
                          <a:solidFill>
                            <a:srgbClr val="FF0000"/>
                          </a:solidFill>
                          <a:effectLst/>
                          <a:latin typeface="Times New Roman" panose="02020603050405020304" pitchFamily="18" charset="0"/>
                          <a:cs typeface="Times New Roman" panose="02020603050405020304" pitchFamily="18" charset="0"/>
                        </a:rPr>
                        <a:t>Fe</a:t>
                      </a:r>
                      <a:r>
                        <a:rPr lang="en-US" sz="2000" baseline="30000" dirty="0">
                          <a:solidFill>
                            <a:srgbClr val="FF0000"/>
                          </a:solidFill>
                          <a:effectLst/>
                          <a:latin typeface="Times New Roman" panose="02020603050405020304" pitchFamily="18" charset="0"/>
                          <a:cs typeface="Times New Roman" panose="02020603050405020304" pitchFamily="18" charset="0"/>
                        </a:rPr>
                        <a:t>2+</a:t>
                      </a:r>
                      <a:endParaRPr lang="en-US" sz="18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tabLst>
                          <a:tab pos="594360" algn="l"/>
                        </a:tabLst>
                      </a:pPr>
                      <a:r>
                        <a:rPr lang="en-US" sz="2000" dirty="0">
                          <a:solidFill>
                            <a:srgbClr val="FF0000"/>
                          </a:solidFill>
                          <a:effectLst/>
                          <a:latin typeface="Times New Roman" panose="02020603050405020304" pitchFamily="18" charset="0"/>
                          <a:cs typeface="Times New Roman" panose="02020603050405020304" pitchFamily="18" charset="0"/>
                        </a:rPr>
                        <a:t>Co</a:t>
                      </a:r>
                      <a:r>
                        <a:rPr lang="en-US" sz="2000" baseline="30000" dirty="0">
                          <a:solidFill>
                            <a:srgbClr val="FF0000"/>
                          </a:solidFill>
                          <a:effectLst/>
                          <a:latin typeface="Times New Roman" panose="02020603050405020304" pitchFamily="18" charset="0"/>
                          <a:cs typeface="Times New Roman" panose="02020603050405020304" pitchFamily="18" charset="0"/>
                        </a:rPr>
                        <a:t>2+</a:t>
                      </a:r>
                      <a:endParaRPr lang="en-US" sz="18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tabLst>
                          <a:tab pos="594360" algn="l"/>
                        </a:tabLst>
                      </a:pPr>
                      <a:r>
                        <a:rPr lang="en-US" sz="2000" dirty="0">
                          <a:solidFill>
                            <a:srgbClr val="FF0000"/>
                          </a:solidFill>
                          <a:effectLst/>
                          <a:latin typeface="Times New Roman" panose="02020603050405020304" pitchFamily="18" charset="0"/>
                          <a:cs typeface="Times New Roman" panose="02020603050405020304" pitchFamily="18" charset="0"/>
                        </a:rPr>
                        <a:t>Ni</a:t>
                      </a:r>
                      <a:r>
                        <a:rPr lang="en-US" sz="2000" baseline="30000" dirty="0">
                          <a:solidFill>
                            <a:srgbClr val="FF0000"/>
                          </a:solidFill>
                          <a:effectLst/>
                          <a:latin typeface="Times New Roman" panose="02020603050405020304" pitchFamily="18" charset="0"/>
                          <a:cs typeface="Times New Roman" panose="02020603050405020304" pitchFamily="18" charset="0"/>
                        </a:rPr>
                        <a:t>2+</a:t>
                      </a:r>
                      <a:endParaRPr lang="en-US" sz="18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tabLst>
                          <a:tab pos="594360" algn="l"/>
                        </a:tabLst>
                      </a:pPr>
                      <a:r>
                        <a:rPr lang="en-US" sz="2000" dirty="0">
                          <a:solidFill>
                            <a:srgbClr val="FF0000"/>
                          </a:solidFill>
                          <a:effectLst/>
                          <a:latin typeface="Times New Roman" panose="02020603050405020304" pitchFamily="18" charset="0"/>
                          <a:cs typeface="Times New Roman" panose="02020603050405020304" pitchFamily="18" charset="0"/>
                        </a:rPr>
                        <a:t>Cu</a:t>
                      </a:r>
                      <a:r>
                        <a:rPr lang="en-US" sz="2000" baseline="30000" dirty="0">
                          <a:solidFill>
                            <a:srgbClr val="FF0000"/>
                          </a:solidFill>
                          <a:effectLst/>
                          <a:latin typeface="Times New Roman" panose="02020603050405020304" pitchFamily="18" charset="0"/>
                          <a:cs typeface="Times New Roman" panose="02020603050405020304" pitchFamily="18" charset="0"/>
                        </a:rPr>
                        <a:t>2+</a:t>
                      </a:r>
                      <a:endParaRPr lang="en-US" sz="18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539084828"/>
                  </a:ext>
                </a:extLst>
              </a:tr>
              <a:tr h="620177">
                <a:tc>
                  <a:txBody>
                    <a:bodyPr/>
                    <a:lstStyle/>
                    <a:p>
                      <a:pPr marL="0" marR="0">
                        <a:lnSpc>
                          <a:spcPct val="115000"/>
                        </a:lnSpc>
                        <a:spcBef>
                          <a:spcPts val="0"/>
                        </a:spcBef>
                        <a:spcAft>
                          <a:spcPts val="0"/>
                        </a:spcAft>
                        <a:tabLst>
                          <a:tab pos="594360" algn="l"/>
                        </a:tabLst>
                      </a:pPr>
                      <a:r>
                        <a:rPr lang="en-US" sz="2000" dirty="0">
                          <a:solidFill>
                            <a:srgbClr val="003300"/>
                          </a:solidFill>
                          <a:effectLst/>
                          <a:latin typeface="Times New Roman" panose="02020603050405020304" pitchFamily="18" charset="0"/>
                          <a:cs typeface="Times New Roman" panose="02020603050405020304" pitchFamily="18" charset="0"/>
                        </a:rPr>
                        <a:t>Ionic radius (A</a:t>
                      </a:r>
                      <a:r>
                        <a:rPr lang="en-US" sz="2000" baseline="30000" dirty="0">
                          <a:solidFill>
                            <a:srgbClr val="003300"/>
                          </a:solidFill>
                          <a:effectLst/>
                          <a:latin typeface="Times New Roman" panose="02020603050405020304" pitchFamily="18" charset="0"/>
                          <a:cs typeface="Times New Roman" panose="02020603050405020304" pitchFamily="18" charset="0"/>
                        </a:rPr>
                        <a:t>0</a:t>
                      </a:r>
                      <a:r>
                        <a:rPr lang="en-US" sz="2000" dirty="0">
                          <a:solidFill>
                            <a:srgbClr val="003300"/>
                          </a:solidFill>
                          <a:effectLst/>
                          <a:latin typeface="Times New Roman" panose="02020603050405020304" pitchFamily="18" charset="0"/>
                          <a:cs typeface="Times New Roman" panose="02020603050405020304" pitchFamily="18" charset="0"/>
                        </a:rPr>
                        <a:t>)</a:t>
                      </a:r>
                      <a:endParaRPr lang="en-US" sz="1800" dirty="0">
                        <a:solidFill>
                          <a:srgbClr val="0033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tabLst>
                          <a:tab pos="594360" algn="l"/>
                        </a:tabLst>
                      </a:pPr>
                      <a:r>
                        <a:rPr lang="en-US" sz="2000" b="1" dirty="0">
                          <a:solidFill>
                            <a:srgbClr val="002060"/>
                          </a:solidFill>
                          <a:effectLst/>
                          <a:latin typeface="Times New Roman" panose="02020603050405020304" pitchFamily="18" charset="0"/>
                          <a:cs typeface="Times New Roman" panose="02020603050405020304" pitchFamily="18" charset="0"/>
                        </a:rPr>
                        <a:t>0.91</a:t>
                      </a:r>
                      <a:endParaRPr lang="en-US" sz="18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tabLst>
                          <a:tab pos="594360" algn="l"/>
                        </a:tabLst>
                      </a:pPr>
                      <a:r>
                        <a:rPr lang="en-US" sz="2000" b="1" dirty="0">
                          <a:solidFill>
                            <a:srgbClr val="002060"/>
                          </a:solidFill>
                          <a:effectLst/>
                          <a:latin typeface="Times New Roman" panose="02020603050405020304" pitchFamily="18" charset="0"/>
                          <a:cs typeface="Times New Roman" panose="02020603050405020304" pitchFamily="18" charset="0"/>
                        </a:rPr>
                        <a:t>0.98</a:t>
                      </a:r>
                      <a:endParaRPr lang="en-US" sz="18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tabLst>
                          <a:tab pos="594360" algn="l"/>
                        </a:tabLst>
                      </a:pPr>
                      <a:r>
                        <a:rPr lang="en-US" sz="2000" b="1" dirty="0">
                          <a:solidFill>
                            <a:srgbClr val="002060"/>
                          </a:solidFill>
                          <a:effectLst/>
                          <a:latin typeface="Times New Roman" panose="02020603050405020304" pitchFamily="18" charset="0"/>
                          <a:cs typeface="Times New Roman" panose="02020603050405020304" pitchFamily="18" charset="0"/>
                        </a:rPr>
                        <a:t>0.82</a:t>
                      </a:r>
                      <a:endParaRPr lang="en-US" sz="18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tabLst>
                          <a:tab pos="594360" algn="l"/>
                        </a:tabLst>
                      </a:pPr>
                      <a:r>
                        <a:rPr lang="en-US" sz="2000" b="1" dirty="0">
                          <a:solidFill>
                            <a:srgbClr val="002060"/>
                          </a:solidFill>
                          <a:effectLst/>
                          <a:latin typeface="Times New Roman" panose="02020603050405020304" pitchFamily="18" charset="0"/>
                          <a:cs typeface="Times New Roman" panose="02020603050405020304" pitchFamily="18" charset="0"/>
                        </a:rPr>
                        <a:t>0.78</a:t>
                      </a:r>
                      <a:endParaRPr lang="en-US" sz="18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tabLst>
                          <a:tab pos="594360" algn="l"/>
                        </a:tabLst>
                      </a:pPr>
                      <a:r>
                        <a:rPr lang="en-US" sz="2000" b="1" dirty="0">
                          <a:solidFill>
                            <a:srgbClr val="002060"/>
                          </a:solidFill>
                          <a:effectLst/>
                          <a:latin typeface="Times New Roman" panose="02020603050405020304" pitchFamily="18" charset="0"/>
                          <a:cs typeface="Times New Roman" panose="02020603050405020304" pitchFamily="18" charset="0"/>
                        </a:rPr>
                        <a:t>0.69</a:t>
                      </a:r>
                      <a:endParaRPr lang="en-US" sz="18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294912722"/>
                  </a:ext>
                </a:extLst>
              </a:tr>
              <a:tr h="620177">
                <a:tc>
                  <a:txBody>
                    <a:bodyPr/>
                    <a:lstStyle/>
                    <a:p>
                      <a:pPr marL="0" marR="0">
                        <a:lnSpc>
                          <a:spcPct val="115000"/>
                        </a:lnSpc>
                        <a:spcBef>
                          <a:spcPts val="0"/>
                        </a:spcBef>
                        <a:spcAft>
                          <a:spcPts val="0"/>
                        </a:spcAft>
                        <a:tabLst>
                          <a:tab pos="594360" algn="l"/>
                        </a:tabLst>
                      </a:pPr>
                      <a:r>
                        <a:rPr lang="en-US" sz="2000" dirty="0">
                          <a:solidFill>
                            <a:srgbClr val="003300"/>
                          </a:solidFill>
                          <a:effectLst/>
                          <a:latin typeface="Times New Roman" panose="02020603050405020304" pitchFamily="18" charset="0"/>
                          <a:cs typeface="Times New Roman" panose="02020603050405020304" pitchFamily="18" charset="0"/>
                        </a:rPr>
                        <a:t>Charge density </a:t>
                      </a:r>
                      <a:endParaRPr lang="en-US" sz="1800" dirty="0">
                        <a:solidFill>
                          <a:srgbClr val="0033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tabLst>
                          <a:tab pos="594360" algn="l"/>
                        </a:tabLst>
                      </a:pPr>
                      <a:r>
                        <a:rPr lang="en-US" sz="2000" b="1" dirty="0">
                          <a:solidFill>
                            <a:srgbClr val="002060"/>
                          </a:solidFill>
                          <a:effectLst/>
                          <a:latin typeface="Times New Roman" panose="02020603050405020304" pitchFamily="18" charset="0"/>
                          <a:cs typeface="Times New Roman" panose="02020603050405020304" pitchFamily="18" charset="0"/>
                        </a:rPr>
                        <a:t>2.20</a:t>
                      </a:r>
                      <a:endParaRPr lang="en-US" sz="18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tabLst>
                          <a:tab pos="594360" algn="l"/>
                        </a:tabLst>
                      </a:pPr>
                      <a:r>
                        <a:rPr lang="en-US" sz="2000" b="1" dirty="0">
                          <a:solidFill>
                            <a:srgbClr val="002060"/>
                          </a:solidFill>
                          <a:effectLst/>
                          <a:latin typeface="Times New Roman" panose="02020603050405020304" pitchFamily="18" charset="0"/>
                          <a:cs typeface="Times New Roman" panose="02020603050405020304" pitchFamily="18" charset="0"/>
                        </a:rPr>
                        <a:t>2.04</a:t>
                      </a:r>
                      <a:endParaRPr lang="en-US" sz="18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tabLst>
                          <a:tab pos="594360" algn="l"/>
                        </a:tabLst>
                      </a:pPr>
                      <a:r>
                        <a:rPr lang="en-US" sz="2000" b="1" dirty="0">
                          <a:solidFill>
                            <a:srgbClr val="002060"/>
                          </a:solidFill>
                          <a:effectLst/>
                          <a:latin typeface="Times New Roman" panose="02020603050405020304" pitchFamily="18" charset="0"/>
                          <a:cs typeface="Times New Roman" panose="02020603050405020304" pitchFamily="18" charset="0"/>
                        </a:rPr>
                        <a:t>2.44</a:t>
                      </a:r>
                      <a:endParaRPr lang="en-US" sz="18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tabLst>
                          <a:tab pos="594360" algn="l"/>
                        </a:tabLst>
                      </a:pPr>
                      <a:r>
                        <a:rPr lang="en-US" sz="2000" b="1" dirty="0">
                          <a:solidFill>
                            <a:srgbClr val="002060"/>
                          </a:solidFill>
                          <a:effectLst/>
                          <a:latin typeface="Times New Roman" panose="02020603050405020304" pitchFamily="18" charset="0"/>
                          <a:cs typeface="Times New Roman" panose="02020603050405020304" pitchFamily="18" charset="0"/>
                        </a:rPr>
                        <a:t>2.56</a:t>
                      </a:r>
                      <a:endParaRPr lang="en-US" sz="18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tabLst>
                          <a:tab pos="594360" algn="l"/>
                        </a:tabLst>
                      </a:pPr>
                      <a:r>
                        <a:rPr lang="en-US" sz="2000" b="1" dirty="0">
                          <a:solidFill>
                            <a:srgbClr val="002060"/>
                          </a:solidFill>
                          <a:effectLst/>
                          <a:latin typeface="Times New Roman" panose="02020603050405020304" pitchFamily="18" charset="0"/>
                          <a:cs typeface="Times New Roman" panose="02020603050405020304" pitchFamily="18" charset="0"/>
                        </a:rPr>
                        <a:t>2.90</a:t>
                      </a:r>
                      <a:endParaRPr lang="en-US" sz="18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579471439"/>
                  </a:ext>
                </a:extLst>
              </a:tr>
              <a:tr h="484792">
                <a:tc gridSpan="6">
                  <a:txBody>
                    <a:bodyPr/>
                    <a:lstStyle/>
                    <a:p>
                      <a:pPr marL="0" marR="0" algn="ctr">
                        <a:lnSpc>
                          <a:spcPct val="115000"/>
                        </a:lnSpc>
                        <a:spcBef>
                          <a:spcPts val="0"/>
                        </a:spcBef>
                        <a:spcAft>
                          <a:spcPts val="0"/>
                        </a:spcAft>
                        <a:tabLst>
                          <a:tab pos="594360" algn="l"/>
                        </a:tabLst>
                      </a:pPr>
                      <a:endParaRPr lang="en-US" sz="2200" dirty="0">
                        <a:solidFill>
                          <a:srgbClr val="7030A0"/>
                        </a:solidFill>
                        <a:effectLst/>
                        <a:latin typeface="Times New Roman" panose="02020603050405020304" pitchFamily="18" charset="0"/>
                        <a:cs typeface="Times New Roman" panose="02020603050405020304" pitchFamily="18" charset="0"/>
                      </a:endParaRPr>
                    </a:p>
                    <a:p>
                      <a:pPr marL="0" marR="0" algn="ctr">
                        <a:lnSpc>
                          <a:spcPct val="115000"/>
                        </a:lnSpc>
                        <a:spcBef>
                          <a:spcPts val="0"/>
                        </a:spcBef>
                        <a:spcAft>
                          <a:spcPts val="0"/>
                        </a:spcAft>
                        <a:tabLst>
                          <a:tab pos="594360" algn="l"/>
                        </a:tabLst>
                      </a:pPr>
                      <a:r>
                        <a:rPr lang="en-US" sz="2200" dirty="0">
                          <a:solidFill>
                            <a:srgbClr val="7030A0"/>
                          </a:solidFill>
                          <a:effectLst/>
                          <a:latin typeface="Times New Roman" panose="02020603050405020304" pitchFamily="18" charset="0"/>
                          <a:cs typeface="Times New Roman" panose="02020603050405020304" pitchFamily="18" charset="0"/>
                        </a:rPr>
                        <a:t>Stability of complex formed by above metal ions increase from Mn</a:t>
                      </a:r>
                      <a:r>
                        <a:rPr lang="en-US" sz="2200" baseline="30000" dirty="0">
                          <a:solidFill>
                            <a:srgbClr val="7030A0"/>
                          </a:solidFill>
                          <a:effectLst/>
                          <a:latin typeface="Times New Roman" panose="02020603050405020304" pitchFamily="18" charset="0"/>
                          <a:cs typeface="Times New Roman" panose="02020603050405020304" pitchFamily="18" charset="0"/>
                        </a:rPr>
                        <a:t>2+ </a:t>
                      </a:r>
                      <a:r>
                        <a:rPr lang="en-US" sz="2200" dirty="0">
                          <a:solidFill>
                            <a:srgbClr val="7030A0"/>
                          </a:solidFill>
                          <a:effectLst/>
                          <a:latin typeface="Times New Roman" panose="02020603050405020304" pitchFamily="18" charset="0"/>
                          <a:cs typeface="Times New Roman" panose="02020603050405020304" pitchFamily="18" charset="0"/>
                        </a:rPr>
                        <a:t>ion to Cu</a:t>
                      </a:r>
                      <a:r>
                        <a:rPr lang="en-US" sz="2200" baseline="30000" dirty="0">
                          <a:solidFill>
                            <a:srgbClr val="7030A0"/>
                          </a:solidFill>
                          <a:effectLst/>
                          <a:latin typeface="Times New Roman" panose="02020603050405020304" pitchFamily="18" charset="0"/>
                          <a:cs typeface="Times New Roman" panose="02020603050405020304" pitchFamily="18" charset="0"/>
                        </a:rPr>
                        <a:t>2+ </a:t>
                      </a:r>
                      <a:r>
                        <a:rPr lang="en-US" sz="2200" dirty="0">
                          <a:solidFill>
                            <a:srgbClr val="7030A0"/>
                          </a:solidFill>
                          <a:effectLst/>
                          <a:latin typeface="Times New Roman" panose="02020603050405020304" pitchFamily="18" charset="0"/>
                          <a:cs typeface="Times New Roman" panose="02020603050405020304" pitchFamily="18" charset="0"/>
                        </a:rPr>
                        <a:t>ion.</a:t>
                      </a:r>
                    </a:p>
                    <a:p>
                      <a:pPr marL="0" marR="0" algn="ctr">
                        <a:lnSpc>
                          <a:spcPct val="115000"/>
                        </a:lnSpc>
                        <a:spcBef>
                          <a:spcPts val="0"/>
                        </a:spcBef>
                        <a:spcAft>
                          <a:spcPts val="0"/>
                        </a:spcAft>
                        <a:tabLst>
                          <a:tab pos="594360" algn="l"/>
                        </a:tabLst>
                      </a:pPr>
                      <a:endParaRPr lang="en-US" sz="2200"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83902712"/>
                  </a:ext>
                </a:extLst>
              </a:tr>
            </a:tbl>
          </a:graphicData>
        </a:graphic>
      </p:graphicFrame>
    </p:spTree>
    <p:extLst>
      <p:ext uri="{BB962C8B-B14F-4D97-AF65-F5344CB8AC3E}">
        <p14:creationId xmlns:p14="http://schemas.microsoft.com/office/powerpoint/2010/main" val="125958357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26E81176-1737-4C8C-BDEF-03DF714D9E75}"/>
              </a:ext>
            </a:extLst>
          </p:cNvPr>
          <p:cNvSpPr txBox="1"/>
          <p:nvPr/>
        </p:nvSpPr>
        <p:spPr>
          <a:xfrm>
            <a:off x="963452" y="236135"/>
            <a:ext cx="10811207" cy="4696799"/>
          </a:xfrm>
          <a:prstGeom prst="rect">
            <a:avLst/>
          </a:prstGeom>
          <a:noFill/>
        </p:spPr>
        <p:txBody>
          <a:bodyPr wrap="square">
            <a:spAutoFit/>
          </a:bodyPr>
          <a:lstStyle/>
          <a:p>
            <a:pPr marR="0" lvl="0" algn="just">
              <a:lnSpc>
                <a:spcPct val="125000"/>
              </a:lnSpc>
              <a:spcBef>
                <a:spcPts val="30"/>
              </a:spcBef>
              <a:spcAft>
                <a:spcPts val="0"/>
              </a:spcAft>
              <a:tabLst>
                <a:tab pos="228600" algn="l"/>
                <a:tab pos="457200" algn="l"/>
                <a:tab pos="228600" algn="l"/>
              </a:tabLst>
            </a:pPr>
            <a:r>
              <a:rPr lang="en-US" sz="2000" b="1" dirty="0">
                <a:solidFill>
                  <a:srgbClr val="FF0000"/>
                </a:solidFill>
                <a:effectLst/>
                <a:latin typeface="Times New Roman" panose="02020603050405020304" pitchFamily="18" charset="0"/>
                <a:ea typeface="Times New Roman" panose="02020603050405020304" pitchFamily="18" charset="0"/>
              </a:rPr>
              <a:t>2) Electronegativity of Central ion : </a:t>
            </a:r>
            <a:r>
              <a:rPr lang="en-US" sz="2000" b="1" dirty="0">
                <a:solidFill>
                  <a:srgbClr val="002060"/>
                </a:solidFill>
                <a:effectLst/>
                <a:latin typeface="Times New Roman" panose="02020603050405020304" pitchFamily="18" charset="0"/>
                <a:ea typeface="Times New Roman" panose="02020603050405020304" pitchFamily="18" charset="0"/>
              </a:rPr>
              <a:t>Greater the electronegativity of the central ion, greater is the stability of its complexes. Hence strongly electron attracting central ion will give more stable complex. </a:t>
            </a:r>
          </a:p>
          <a:p>
            <a:pPr marR="0" lvl="0" algn="just">
              <a:lnSpc>
                <a:spcPct val="125000"/>
              </a:lnSpc>
              <a:spcBef>
                <a:spcPts val="30"/>
              </a:spcBef>
              <a:spcAft>
                <a:spcPts val="0"/>
              </a:spcAft>
              <a:tabLst>
                <a:tab pos="228600" algn="l"/>
                <a:tab pos="457200" algn="l"/>
                <a:tab pos="228600" algn="l"/>
              </a:tabLst>
            </a:pPr>
            <a:r>
              <a:rPr lang="en-US" sz="2000" b="1" dirty="0">
                <a:solidFill>
                  <a:srgbClr val="FF0000"/>
                </a:solidFill>
                <a:effectLst/>
                <a:latin typeface="Times New Roman" panose="02020603050405020304" pitchFamily="18" charset="0"/>
                <a:ea typeface="Times New Roman" panose="02020603050405020304" pitchFamily="18" charset="0"/>
              </a:rPr>
              <a:t>3) Nature of Ligand : </a:t>
            </a:r>
            <a:r>
              <a:rPr lang="en-US" sz="20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Strongly basic ligands (electron donating ligands) form more stable complexes than weakly basic ligands. </a:t>
            </a:r>
            <a:r>
              <a:rPr lang="en-US" sz="2000" b="1" dirty="0">
                <a:solidFill>
                  <a:srgbClr val="002060"/>
                </a:solidFill>
                <a:effectLst/>
                <a:latin typeface="Times New Roman" panose="02020603050405020304" pitchFamily="18" charset="0"/>
                <a:ea typeface="Times New Roman" panose="02020603050405020304" pitchFamily="18" charset="0"/>
              </a:rPr>
              <a:t>e.g. CN</a:t>
            </a:r>
            <a:r>
              <a:rPr lang="en-US" sz="2000" b="1" baseline="30000" dirty="0">
                <a:solidFill>
                  <a:srgbClr val="002060"/>
                </a:solidFill>
                <a:effectLst/>
                <a:latin typeface="Times New Roman" panose="02020603050405020304" pitchFamily="18" charset="0"/>
                <a:ea typeface="Times New Roman" panose="02020603050405020304" pitchFamily="18" charset="0"/>
              </a:rPr>
              <a:t>–</a:t>
            </a:r>
            <a:r>
              <a:rPr lang="en-US" sz="2000" b="1" dirty="0">
                <a:solidFill>
                  <a:srgbClr val="002060"/>
                </a:solidFill>
                <a:effectLst/>
                <a:latin typeface="Times New Roman" panose="02020603050405020304" pitchFamily="18" charset="0"/>
                <a:ea typeface="Times New Roman" panose="02020603050405020304" pitchFamily="18" charset="0"/>
              </a:rPr>
              <a:t>, F</a:t>
            </a:r>
            <a:r>
              <a:rPr lang="en-US" sz="2000" b="1" baseline="30000" dirty="0">
                <a:solidFill>
                  <a:srgbClr val="002060"/>
                </a:solidFill>
                <a:effectLst/>
                <a:latin typeface="Times New Roman" panose="02020603050405020304" pitchFamily="18" charset="0"/>
                <a:ea typeface="Times New Roman" panose="02020603050405020304" pitchFamily="18" charset="0"/>
              </a:rPr>
              <a:t>–</a:t>
            </a:r>
            <a:r>
              <a:rPr lang="en-US" sz="2000" b="1" dirty="0">
                <a:solidFill>
                  <a:srgbClr val="002060"/>
                </a:solidFill>
                <a:effectLst/>
                <a:latin typeface="Times New Roman" panose="02020603050405020304" pitchFamily="18" charset="0"/>
                <a:ea typeface="Times New Roman" panose="02020603050405020304" pitchFamily="18" charset="0"/>
              </a:rPr>
              <a:t>, NH</a:t>
            </a:r>
            <a:r>
              <a:rPr lang="en-US" sz="2000" b="1" baseline="-25000" dirty="0">
                <a:solidFill>
                  <a:srgbClr val="002060"/>
                </a:solidFill>
                <a:effectLst/>
                <a:latin typeface="Times New Roman" panose="02020603050405020304" pitchFamily="18" charset="0"/>
                <a:ea typeface="Times New Roman" panose="02020603050405020304" pitchFamily="18" charset="0"/>
              </a:rPr>
              <a:t>3</a:t>
            </a:r>
            <a:r>
              <a:rPr lang="en-US" sz="2000" b="1" dirty="0">
                <a:solidFill>
                  <a:srgbClr val="002060"/>
                </a:solidFill>
                <a:effectLst/>
                <a:latin typeface="Times New Roman" panose="02020603050405020304" pitchFamily="18" charset="0"/>
                <a:ea typeface="Times New Roman" panose="02020603050405020304" pitchFamily="18" charset="0"/>
              </a:rPr>
              <a:t> are strong bases and form stable complexes. </a:t>
            </a:r>
          </a:p>
          <a:p>
            <a:pPr marR="0" lvl="0" algn="just">
              <a:lnSpc>
                <a:spcPct val="125000"/>
              </a:lnSpc>
              <a:spcBef>
                <a:spcPts val="30"/>
              </a:spcBef>
              <a:spcAft>
                <a:spcPts val="0"/>
              </a:spcAft>
              <a:tabLst>
                <a:tab pos="228600" algn="l"/>
                <a:tab pos="457200" algn="l"/>
                <a:tab pos="228600" algn="l"/>
              </a:tabLst>
            </a:pPr>
            <a:r>
              <a:rPr lang="en-US" sz="2000" b="1" dirty="0">
                <a:solidFill>
                  <a:srgbClr val="002060"/>
                </a:solidFill>
                <a:effectLst/>
                <a:latin typeface="Times New Roman" panose="02020603050405020304" pitchFamily="18" charset="0"/>
                <a:ea typeface="Times New Roman" panose="02020603050405020304" pitchFamily="18" charset="0"/>
              </a:rPr>
              <a:t>The anionic ligand with higher charge and smaller size forms more stable complex. e.g. F- forms more sable complex than Cl</a:t>
            </a:r>
            <a:r>
              <a:rPr lang="en-US" sz="2000" b="1" baseline="30000" dirty="0">
                <a:solidFill>
                  <a:srgbClr val="002060"/>
                </a:solidFill>
                <a:effectLst/>
                <a:latin typeface="Times New Roman" panose="02020603050405020304" pitchFamily="18" charset="0"/>
                <a:ea typeface="Times New Roman" panose="02020603050405020304" pitchFamily="18" charset="0"/>
              </a:rPr>
              <a:t>–</a:t>
            </a:r>
            <a:r>
              <a:rPr lang="en-US" sz="2000" b="1" dirty="0">
                <a:solidFill>
                  <a:srgbClr val="002060"/>
                </a:solidFill>
                <a:effectLst/>
                <a:latin typeface="Times New Roman" panose="02020603050405020304" pitchFamily="18" charset="0"/>
                <a:ea typeface="Times New Roman" panose="02020603050405020304" pitchFamily="18" charset="0"/>
              </a:rPr>
              <a:t>.</a:t>
            </a:r>
          </a:p>
          <a:p>
            <a:pPr marR="0" lvl="0" algn="just">
              <a:lnSpc>
                <a:spcPct val="125000"/>
              </a:lnSpc>
              <a:spcBef>
                <a:spcPts val="30"/>
              </a:spcBef>
              <a:spcAft>
                <a:spcPts val="0"/>
              </a:spcAft>
              <a:tabLst>
                <a:tab pos="228600" algn="l"/>
                <a:tab pos="457200" algn="l"/>
                <a:tab pos="228600" algn="l"/>
              </a:tabLst>
            </a:pPr>
            <a:r>
              <a:rPr lang="en-US" sz="2000" b="1" dirty="0">
                <a:solidFill>
                  <a:srgbClr val="FF0000"/>
                </a:solidFill>
                <a:latin typeface="Times New Roman" panose="02020603050405020304" pitchFamily="18" charset="0"/>
                <a:ea typeface="Times New Roman" panose="02020603050405020304" pitchFamily="18" charset="0"/>
              </a:rPr>
              <a:t>4) </a:t>
            </a:r>
            <a:r>
              <a:rPr lang="en-US" sz="2000" b="1" dirty="0">
                <a:solidFill>
                  <a:srgbClr val="FF0000"/>
                </a:solidFill>
                <a:effectLst/>
                <a:latin typeface="Times New Roman" panose="02020603050405020304" pitchFamily="18" charset="0"/>
                <a:ea typeface="Times New Roman" panose="02020603050405020304" pitchFamily="18" charset="0"/>
              </a:rPr>
              <a:t>The Chelate effect: </a:t>
            </a:r>
            <a:r>
              <a:rPr lang="en-US" sz="2000" b="1" dirty="0">
                <a:solidFill>
                  <a:srgbClr val="002060"/>
                </a:solidFill>
                <a:effectLst/>
                <a:latin typeface="Times New Roman" panose="02020603050405020304" pitchFamily="18" charset="0"/>
                <a:ea typeface="Times New Roman" panose="02020603050405020304" pitchFamily="18" charset="0"/>
              </a:rPr>
              <a:t>The complexes containing chelate rings are more stable than those containing similar but unidentate ligands. This effect is known as Chelate effect. </a:t>
            </a:r>
          </a:p>
          <a:p>
            <a:pPr marR="0" lvl="0" algn="just">
              <a:lnSpc>
                <a:spcPct val="125000"/>
              </a:lnSpc>
              <a:spcBef>
                <a:spcPts val="30"/>
              </a:spcBef>
              <a:spcAft>
                <a:spcPts val="0"/>
              </a:spcAft>
              <a:tabLst>
                <a:tab pos="228600" algn="l"/>
                <a:tab pos="457200" algn="l"/>
                <a:tab pos="228600" algn="l"/>
              </a:tabLst>
            </a:pPr>
            <a:r>
              <a:rPr lang="en-US" sz="2000" b="1" dirty="0">
                <a:solidFill>
                  <a:srgbClr val="002060"/>
                </a:solidFill>
                <a:effectLst/>
                <a:latin typeface="Times New Roman" panose="02020603050405020304" pitchFamily="18" charset="0"/>
                <a:ea typeface="Times New Roman" panose="02020603050405020304" pitchFamily="18" charset="0"/>
              </a:rPr>
              <a:t>For example: The complex ion [Cd(</a:t>
            </a:r>
            <a:r>
              <a:rPr lang="en-US" sz="2000" b="1" dirty="0" err="1">
                <a:solidFill>
                  <a:srgbClr val="002060"/>
                </a:solidFill>
                <a:effectLst/>
                <a:latin typeface="Times New Roman" panose="02020603050405020304" pitchFamily="18" charset="0"/>
                <a:ea typeface="Times New Roman" panose="02020603050405020304" pitchFamily="18" charset="0"/>
              </a:rPr>
              <a:t>en</a:t>
            </a:r>
            <a:r>
              <a:rPr lang="en-US" sz="2000" b="1" dirty="0">
                <a:solidFill>
                  <a:srgbClr val="002060"/>
                </a:solidFill>
                <a:effectLst/>
                <a:latin typeface="Times New Roman" panose="02020603050405020304" pitchFamily="18" charset="0"/>
                <a:ea typeface="Times New Roman" panose="02020603050405020304" pitchFamily="18" charset="0"/>
              </a:rPr>
              <a:t>)</a:t>
            </a:r>
            <a:r>
              <a:rPr lang="en-US" sz="2000" b="1" baseline="-25000" dirty="0">
                <a:solidFill>
                  <a:srgbClr val="002060"/>
                </a:solidFill>
                <a:effectLst/>
                <a:latin typeface="Times New Roman" panose="02020603050405020304" pitchFamily="18" charset="0"/>
                <a:ea typeface="Times New Roman" panose="02020603050405020304" pitchFamily="18" charset="0"/>
              </a:rPr>
              <a:t>2</a:t>
            </a:r>
            <a:r>
              <a:rPr lang="en-US" sz="2000" b="1" dirty="0">
                <a:solidFill>
                  <a:srgbClr val="002060"/>
                </a:solidFill>
                <a:effectLst/>
                <a:latin typeface="Times New Roman" panose="02020603050405020304" pitchFamily="18" charset="0"/>
                <a:ea typeface="Times New Roman" panose="02020603050405020304" pitchFamily="18" charset="0"/>
              </a:rPr>
              <a:t>]</a:t>
            </a:r>
            <a:r>
              <a:rPr lang="en-US" sz="2000" b="1" baseline="30000" dirty="0">
                <a:solidFill>
                  <a:srgbClr val="002060"/>
                </a:solidFill>
                <a:effectLst/>
                <a:latin typeface="Times New Roman" panose="02020603050405020304" pitchFamily="18" charset="0"/>
                <a:ea typeface="Times New Roman" panose="02020603050405020304" pitchFamily="18" charset="0"/>
              </a:rPr>
              <a:t>2+</a:t>
            </a:r>
            <a:r>
              <a:rPr lang="en-US" sz="2000" b="1" dirty="0">
                <a:solidFill>
                  <a:srgbClr val="002060"/>
                </a:solidFill>
                <a:effectLst/>
                <a:latin typeface="Times New Roman" panose="02020603050405020304" pitchFamily="18" charset="0"/>
                <a:ea typeface="Times New Roman" panose="02020603050405020304" pitchFamily="18" charset="0"/>
              </a:rPr>
              <a:t>  is 10,000 times more stable that [Cd(CH</a:t>
            </a:r>
            <a:r>
              <a:rPr lang="en-US" sz="2000" b="1" baseline="-25000" dirty="0">
                <a:solidFill>
                  <a:srgbClr val="002060"/>
                </a:solidFill>
                <a:effectLst/>
                <a:latin typeface="Times New Roman" panose="02020603050405020304" pitchFamily="18" charset="0"/>
                <a:ea typeface="Times New Roman" panose="02020603050405020304" pitchFamily="18" charset="0"/>
              </a:rPr>
              <a:t>3</a:t>
            </a:r>
            <a:r>
              <a:rPr lang="en-US" sz="2000" b="1" dirty="0">
                <a:solidFill>
                  <a:srgbClr val="002060"/>
                </a:solidFill>
                <a:effectLst/>
                <a:latin typeface="Times New Roman" panose="02020603050405020304" pitchFamily="18" charset="0"/>
                <a:ea typeface="Times New Roman" panose="02020603050405020304" pitchFamily="18" charset="0"/>
              </a:rPr>
              <a:t>NH</a:t>
            </a:r>
            <a:r>
              <a:rPr lang="en-US" sz="2000" b="1" baseline="-25000" dirty="0">
                <a:solidFill>
                  <a:srgbClr val="002060"/>
                </a:solidFill>
                <a:effectLst/>
                <a:latin typeface="Times New Roman" panose="02020603050405020304" pitchFamily="18" charset="0"/>
                <a:ea typeface="Times New Roman" panose="02020603050405020304" pitchFamily="18" charset="0"/>
              </a:rPr>
              <a:t>2</a:t>
            </a:r>
            <a:r>
              <a:rPr lang="en-US" sz="2000" b="1" dirty="0">
                <a:solidFill>
                  <a:srgbClr val="002060"/>
                </a:solidFill>
                <a:effectLst/>
                <a:latin typeface="Times New Roman" panose="02020603050405020304" pitchFamily="18" charset="0"/>
                <a:ea typeface="Times New Roman" panose="02020603050405020304" pitchFamily="18" charset="0"/>
              </a:rPr>
              <a:t>)</a:t>
            </a:r>
            <a:r>
              <a:rPr lang="en-US" sz="2000" b="1" baseline="-25000" dirty="0">
                <a:solidFill>
                  <a:srgbClr val="002060"/>
                </a:solidFill>
                <a:effectLst/>
                <a:latin typeface="Times New Roman" panose="02020603050405020304" pitchFamily="18" charset="0"/>
                <a:ea typeface="Times New Roman" panose="02020603050405020304" pitchFamily="18" charset="0"/>
              </a:rPr>
              <a:t>4</a:t>
            </a:r>
            <a:r>
              <a:rPr lang="en-US" sz="2000" b="1" dirty="0">
                <a:solidFill>
                  <a:srgbClr val="002060"/>
                </a:solidFill>
                <a:effectLst/>
                <a:latin typeface="Times New Roman" panose="02020603050405020304" pitchFamily="18" charset="0"/>
                <a:ea typeface="Times New Roman" panose="02020603050405020304" pitchFamily="18" charset="0"/>
              </a:rPr>
              <a:t>]</a:t>
            </a:r>
            <a:r>
              <a:rPr lang="en-US" sz="2000" b="1" baseline="30000" dirty="0">
                <a:solidFill>
                  <a:srgbClr val="002060"/>
                </a:solidFill>
                <a:effectLst/>
                <a:latin typeface="Times New Roman" panose="02020603050405020304" pitchFamily="18" charset="0"/>
                <a:ea typeface="Times New Roman" panose="02020603050405020304" pitchFamily="18" charset="0"/>
              </a:rPr>
              <a:t>2+</a:t>
            </a:r>
            <a:endParaRPr lang="en-US" sz="2000" b="1" dirty="0">
              <a:solidFill>
                <a:srgbClr val="002060"/>
              </a:solidFill>
              <a:effectLst/>
              <a:latin typeface="Times New Roman" panose="02020603050405020304" pitchFamily="18" charset="0"/>
              <a:ea typeface="Times New Roman" panose="02020603050405020304" pitchFamily="18" charset="0"/>
            </a:endParaRPr>
          </a:p>
          <a:p>
            <a:pPr marL="342900" marR="0" lvl="0" indent="-342900" algn="just">
              <a:lnSpc>
                <a:spcPct val="150000"/>
              </a:lnSpc>
              <a:spcBef>
                <a:spcPts val="0"/>
              </a:spcBef>
              <a:spcAft>
                <a:spcPts val="600"/>
              </a:spcAft>
              <a:buFont typeface="Symbol" panose="05050102010706020507" pitchFamily="18" charset="2"/>
              <a:buChar char=""/>
              <a:tabLst>
                <a:tab pos="594360" algn="l"/>
              </a:tabLst>
            </a:pPr>
            <a:endParaRPr lang="en-US" b="1" dirty="0">
              <a:solidFill>
                <a:srgbClr val="002060"/>
              </a:solidFill>
              <a:effectLst/>
              <a:latin typeface="Calibri" panose="020F0502020204030204" pitchFamily="34" charset="0"/>
              <a:ea typeface="Calibri" panose="020F0502020204030204" pitchFamily="34" charset="0"/>
              <a:cs typeface="Mangal" panose="02040503050203030202" pitchFamily="18" charset="0"/>
            </a:endParaRPr>
          </a:p>
        </p:txBody>
      </p:sp>
      <p:pic>
        <p:nvPicPr>
          <p:cNvPr id="2" name="Picture 1">
            <a:extLst>
              <a:ext uri="{FF2B5EF4-FFF2-40B4-BE49-F238E27FC236}">
                <a16:creationId xmlns:a16="http://schemas.microsoft.com/office/drawing/2014/main" id="{9325D3C6-47C2-4468-ADFA-D1F5FCBB272C}"/>
              </a:ext>
            </a:extLst>
          </p:cNvPr>
          <p:cNvPicPr>
            <a:picLocks noChangeAspect="1"/>
          </p:cNvPicPr>
          <p:nvPr/>
        </p:nvPicPr>
        <p:blipFill>
          <a:blip r:embed="rId2">
            <a:duotone>
              <a:prstClr val="black"/>
              <a:srgbClr val="FF0066">
                <a:tint val="45000"/>
                <a:satMod val="400000"/>
              </a:srgbClr>
            </a:duotone>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2779295" y="4559968"/>
            <a:ext cx="7375358" cy="2170181"/>
          </a:xfrm>
          <a:prstGeom prst="rect">
            <a:avLst/>
          </a:prstGeom>
        </p:spPr>
      </p:pic>
    </p:spTree>
    <p:extLst>
      <p:ext uri="{BB962C8B-B14F-4D97-AF65-F5344CB8AC3E}">
        <p14:creationId xmlns:p14="http://schemas.microsoft.com/office/powerpoint/2010/main" val="112711987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2EC48EC2-4C31-4218-B26B-E7BD60289B89}"/>
              </a:ext>
            </a:extLst>
          </p:cNvPr>
          <p:cNvSpPr txBox="1"/>
          <p:nvPr/>
        </p:nvSpPr>
        <p:spPr>
          <a:xfrm>
            <a:off x="877824" y="144286"/>
            <a:ext cx="11021568" cy="4651979"/>
          </a:xfrm>
          <a:prstGeom prst="rect">
            <a:avLst/>
          </a:prstGeom>
          <a:noFill/>
        </p:spPr>
        <p:txBody>
          <a:bodyPr wrap="square">
            <a:spAutoFit/>
          </a:bodyPr>
          <a:lstStyle/>
          <a:p>
            <a:pPr lvl="0" algn="just" defTabSz="914400" eaLnBrk="0" fontAlgn="base" hangingPunct="0">
              <a:lnSpc>
                <a:spcPct val="150000"/>
              </a:lnSpc>
              <a:spcBef>
                <a:spcPct val="0"/>
              </a:spcBef>
              <a:spcAft>
                <a:spcPct val="0"/>
              </a:spcAft>
              <a:tabLst>
                <a:tab pos="593725" algn="l"/>
              </a:tabLst>
            </a:pPr>
            <a:r>
              <a:rPr kumimoji="0" lang="en-US" altLang="en-US" sz="2000" b="1" i="0" u="none" strike="noStrike" cap="none" normalizeH="0" baseline="0" dirty="0">
                <a:ln>
                  <a:noFill/>
                </a:ln>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The chelating ligands (bidentate or polydentate ligands) form more stable complexes (containing chelate ring) than those complexes containing Unidentate ligand. This effect is called as chelate effect. </a:t>
            </a:r>
          </a:p>
          <a:p>
            <a:pPr lvl="0" algn="just" defTabSz="914400" eaLnBrk="0" fontAlgn="base" hangingPunct="0">
              <a:lnSpc>
                <a:spcPct val="150000"/>
              </a:lnSpc>
              <a:spcBef>
                <a:spcPct val="0"/>
              </a:spcBef>
              <a:spcAft>
                <a:spcPct val="0"/>
              </a:spcAft>
              <a:tabLst>
                <a:tab pos="593725" algn="l"/>
              </a:tabLst>
            </a:pPr>
            <a:r>
              <a:rPr lang="en-US" altLang="en-US" sz="20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For example</a:t>
            </a:r>
            <a:r>
              <a:rPr kumimoji="0" lang="en-US" altLang="en-US" sz="2000" b="1" i="0" u="none" strike="noStrike" cap="none" normalizeH="0" baseline="0" dirty="0">
                <a:ln>
                  <a:noFill/>
                </a:ln>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[Cu(NH</a:t>
            </a:r>
            <a:r>
              <a:rPr kumimoji="0" lang="en-US" altLang="en-US" sz="2000" b="1" i="0" u="none" strike="noStrike" cap="none" normalizeH="0" baseline="-30000" dirty="0">
                <a:ln>
                  <a:noFill/>
                </a:ln>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3</a:t>
            </a:r>
            <a:r>
              <a:rPr kumimoji="0" lang="en-US" altLang="en-US" sz="2000" b="1" i="0" u="none" strike="noStrike" cap="none" normalizeH="0" baseline="0" dirty="0">
                <a:ln>
                  <a:noFill/>
                </a:ln>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a:t>
            </a:r>
            <a:r>
              <a:rPr kumimoji="0" lang="en-US" altLang="en-US" sz="2000" b="1" i="0" u="none" strike="noStrike" cap="none" normalizeH="0" baseline="-30000" dirty="0">
                <a:ln>
                  <a:noFill/>
                </a:ln>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4</a:t>
            </a:r>
            <a:r>
              <a:rPr kumimoji="0" lang="en-US" altLang="en-US" sz="2000" b="1" i="0" u="none" strike="noStrike" cap="none" normalizeH="0" baseline="0" dirty="0">
                <a:ln>
                  <a:noFill/>
                </a:ln>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a:t>
            </a:r>
            <a:r>
              <a:rPr kumimoji="0" lang="en-US" altLang="en-US" sz="2000" b="1" i="0" u="none" strike="noStrike" cap="none" normalizeH="0" baseline="30000" dirty="0">
                <a:ln>
                  <a:noFill/>
                </a:ln>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2+</a:t>
            </a:r>
            <a:r>
              <a:rPr kumimoji="0" lang="en-US" altLang="en-US" sz="2000" b="1" i="0" u="none" strike="noStrike" cap="none" normalizeH="0" baseline="0" dirty="0">
                <a:ln>
                  <a:noFill/>
                </a:ln>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is less stable complex because it is formed by Unidentate ligand and can-not form metal </a:t>
            </a:r>
            <a:r>
              <a:rPr lang="en-US" altLang="en-US" sz="20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Chelate. While [Cu(</a:t>
            </a:r>
            <a:r>
              <a:rPr lang="en-US" altLang="en-US" sz="20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en</a:t>
            </a:r>
            <a:r>
              <a:rPr lang="en-US" altLang="en-US" sz="20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a:t>
            </a:r>
            <a:r>
              <a:rPr lang="en-US" altLang="en-US" sz="2000" b="1" baseline="-300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2</a:t>
            </a:r>
            <a:r>
              <a:rPr lang="en-US" altLang="en-US" sz="20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a:t>
            </a:r>
            <a:r>
              <a:rPr lang="en-US" altLang="en-US" sz="2000" b="1" baseline="300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2+</a:t>
            </a:r>
            <a:r>
              <a:rPr lang="en-US" altLang="en-US" sz="20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is more stable complex be</a:t>
            </a:r>
            <a:r>
              <a:rPr kumimoji="0" lang="en-US" altLang="en-US" sz="2000" b="1" i="0" u="none" strike="noStrike" cap="none" normalizeH="0" baseline="0" dirty="0">
                <a:ln>
                  <a:noFill/>
                </a:ln>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cause it is formed by bi-dentate ligand and can form chelate ring i.e. metal chelate.</a:t>
            </a:r>
            <a:r>
              <a:rPr kumimoji="0" lang="en-US" altLang="en-US" sz="2000" b="1" i="0" u="none" strike="noStrike" cap="none" normalizeH="0" baseline="0" dirty="0">
                <a:ln>
                  <a:noFill/>
                </a:ln>
                <a:solidFill>
                  <a:srgbClr val="002060"/>
                </a:solidFill>
                <a:effectLst/>
              </a:rPr>
              <a:t> </a:t>
            </a:r>
          </a:p>
          <a:p>
            <a:pPr algn="just" defTabSz="914400" eaLnBrk="0" fontAlgn="base" hangingPunct="0">
              <a:lnSpc>
                <a:spcPct val="150000"/>
              </a:lnSpc>
              <a:spcBef>
                <a:spcPct val="0"/>
              </a:spcBef>
              <a:spcAft>
                <a:spcPct val="0"/>
              </a:spcAft>
              <a:tabLst>
                <a:tab pos="593725" algn="l"/>
              </a:tabLst>
            </a:pPr>
            <a:r>
              <a:rPr lang="en-US" sz="2000" b="1" dirty="0">
                <a:solidFill>
                  <a:srgbClr val="FF0000"/>
                </a:solidFill>
                <a:latin typeface="Times New Roman" panose="02020603050405020304" pitchFamily="18" charset="0"/>
                <a:ea typeface="Calibri" panose="020F0502020204030204" pitchFamily="34" charset="0"/>
                <a:cs typeface="Mangal" panose="02040503050203030202" pitchFamily="18" charset="0"/>
              </a:rPr>
              <a:t>5</a:t>
            </a:r>
            <a:r>
              <a:rPr lang="en-US" sz="2000" b="1" dirty="0">
                <a:solidFill>
                  <a:srgbClr val="FF0000"/>
                </a:solidFill>
                <a:effectLst/>
                <a:latin typeface="Times New Roman" panose="02020603050405020304" pitchFamily="18" charset="0"/>
                <a:ea typeface="Calibri" panose="020F0502020204030204" pitchFamily="34" charset="0"/>
                <a:cs typeface="Mangal" panose="02040503050203030202" pitchFamily="18" charset="0"/>
              </a:rPr>
              <a:t>) Steric effect</a:t>
            </a:r>
            <a:r>
              <a:rPr lang="en-US" sz="2000" b="1" dirty="0">
                <a:solidFill>
                  <a:srgbClr val="FF0000"/>
                </a:solidFill>
                <a:latin typeface="Times New Roman" panose="02020603050405020304" pitchFamily="18" charset="0"/>
                <a:ea typeface="Calibri" panose="020F0502020204030204" pitchFamily="34" charset="0"/>
                <a:cs typeface="Mangal" panose="02040503050203030202" pitchFamily="18" charset="0"/>
              </a:rPr>
              <a:t>: </a:t>
            </a:r>
            <a:r>
              <a:rPr lang="en-US" sz="2000" b="1" dirty="0">
                <a:solidFill>
                  <a:srgbClr val="002060"/>
                </a:solidFill>
                <a:effectLst/>
                <a:latin typeface="Times New Roman" panose="02020603050405020304" pitchFamily="18" charset="0"/>
                <a:ea typeface="Calibri" panose="020F0502020204030204" pitchFamily="34" charset="0"/>
                <a:cs typeface="Mangal" panose="02040503050203030202" pitchFamily="18" charset="0"/>
              </a:rPr>
              <a:t>The steric factors and size of the chelate ring are also important factors about the stability of metal chelate complexes. The larger and bulky ligands from less stable complexes than smaller ligands.</a:t>
            </a:r>
            <a:endParaRPr lang="en-US" sz="2000" b="1" dirty="0">
              <a:solidFill>
                <a:srgbClr val="002060"/>
              </a:solidFill>
              <a:effectLst/>
              <a:latin typeface="Calibri" panose="020F0502020204030204" pitchFamily="34" charset="0"/>
              <a:ea typeface="Calibri" panose="020F0502020204030204" pitchFamily="34" charset="0"/>
              <a:cs typeface="Mangal" panose="02040503050203030202" pitchFamily="18" charset="0"/>
            </a:endParaRPr>
          </a:p>
          <a:p>
            <a:pPr lvl="0" algn="just" defTabSz="914400" eaLnBrk="0" fontAlgn="base" hangingPunct="0">
              <a:lnSpc>
                <a:spcPct val="150000"/>
              </a:lnSpc>
              <a:spcBef>
                <a:spcPct val="0"/>
              </a:spcBef>
              <a:spcAft>
                <a:spcPct val="0"/>
              </a:spcAft>
              <a:tabLst>
                <a:tab pos="593725" algn="l"/>
              </a:tabLst>
            </a:pPr>
            <a:endParaRPr kumimoji="0" lang="en-US" altLang="en-US" sz="2000" b="1" i="0" u="none" strike="noStrike" cap="none" normalizeH="0" baseline="0" dirty="0">
              <a:ln>
                <a:noFill/>
              </a:ln>
              <a:solidFill>
                <a:srgbClr val="002060"/>
              </a:solidFill>
              <a:effectLst/>
              <a:latin typeface="Arial" panose="020B0604020202020204" pitchFamily="34" charset="0"/>
            </a:endParaRPr>
          </a:p>
        </p:txBody>
      </p:sp>
    </p:spTree>
    <p:extLst>
      <p:ext uri="{BB962C8B-B14F-4D97-AF65-F5344CB8AC3E}">
        <p14:creationId xmlns:p14="http://schemas.microsoft.com/office/powerpoint/2010/main" val="110453752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F54E058-B7A4-4C29-B950-8AC85411641D}"/>
              </a:ext>
            </a:extLst>
          </p:cNvPr>
          <p:cNvSpPr/>
          <p:nvPr/>
        </p:nvSpPr>
        <p:spPr>
          <a:xfrm>
            <a:off x="926430" y="1202893"/>
            <a:ext cx="10765697" cy="4191981"/>
          </a:xfrm>
          <a:prstGeom prst="rect">
            <a:avLst/>
          </a:prstGeom>
        </p:spPr>
        <p:txBody>
          <a:bodyPr wrap="square">
            <a:spAutoFit/>
          </a:bodyPr>
          <a:lstStyle/>
          <a:p>
            <a:pPr>
              <a:lnSpc>
                <a:spcPct val="150000"/>
              </a:lnSpc>
            </a:pPr>
            <a:r>
              <a:rPr lang="en-US" sz="2000" b="1" dirty="0">
                <a:solidFill>
                  <a:srgbClr val="002060"/>
                </a:solidFill>
                <a:latin typeface="Times New Roman" panose="02020603050405020304" pitchFamily="18" charset="0"/>
                <a:cs typeface="Times New Roman" panose="02020603050405020304" pitchFamily="18" charset="0"/>
              </a:rPr>
              <a:t>The secondary valencies (ligands) are always directed towards fixed position in a space around the central metal atom depending on the co-ordination number of central metal ion and this gives definite geometry to the co-ordination complex compound. The arrangement of co-ordinated ligands is such that the electrostatic repulsion between them is minimum.</a:t>
            </a:r>
          </a:p>
          <a:p>
            <a:pPr>
              <a:lnSpc>
                <a:spcPct val="150000"/>
              </a:lnSpc>
            </a:pPr>
            <a:r>
              <a:rPr lang="en-US" sz="2000" b="1" dirty="0">
                <a:solidFill>
                  <a:srgbClr val="FF0000"/>
                </a:solidFill>
                <a:latin typeface="Times New Roman" panose="02020603050405020304" pitchFamily="18" charset="0"/>
                <a:cs typeface="Times New Roman" panose="02020603050405020304" pitchFamily="18" charset="0"/>
              </a:rPr>
              <a:t>A] Stereochemistry of co-ordination complex compounds having Co-ordination number 4: </a:t>
            </a:r>
            <a:r>
              <a:rPr lang="en-US" sz="2000" b="1" dirty="0">
                <a:solidFill>
                  <a:srgbClr val="002060"/>
                </a:solidFill>
                <a:latin typeface="Times New Roman" panose="02020603050405020304" pitchFamily="18" charset="0"/>
                <a:cs typeface="Times New Roman" panose="02020603050405020304" pitchFamily="18" charset="0"/>
              </a:rPr>
              <a:t>The possible geometries for co-ordination number 4 are </a:t>
            </a:r>
          </a:p>
          <a:p>
            <a:pPr marL="457200" indent="-457200">
              <a:lnSpc>
                <a:spcPct val="150000"/>
              </a:lnSpc>
              <a:buAutoNum type="arabicParenR"/>
            </a:pPr>
            <a:r>
              <a:rPr lang="en-US" sz="2000" b="1" dirty="0">
                <a:solidFill>
                  <a:srgbClr val="002060"/>
                </a:solidFill>
                <a:latin typeface="Times New Roman" panose="02020603050405020304" pitchFamily="18" charset="0"/>
                <a:cs typeface="Times New Roman" panose="02020603050405020304" pitchFamily="18" charset="0"/>
              </a:rPr>
              <a:t>Tetrahedral </a:t>
            </a:r>
          </a:p>
          <a:p>
            <a:pPr marL="457200" indent="-457200">
              <a:lnSpc>
                <a:spcPct val="150000"/>
              </a:lnSpc>
              <a:buAutoNum type="arabicParenR"/>
            </a:pPr>
            <a:r>
              <a:rPr lang="en-US" sz="2000" b="1" dirty="0">
                <a:solidFill>
                  <a:srgbClr val="002060"/>
                </a:solidFill>
                <a:latin typeface="Times New Roman" panose="02020603050405020304" pitchFamily="18" charset="0"/>
                <a:cs typeface="Times New Roman" panose="02020603050405020304" pitchFamily="18" charset="0"/>
              </a:rPr>
              <a:t>Square planar</a:t>
            </a:r>
          </a:p>
          <a:p>
            <a:pPr>
              <a:lnSpc>
                <a:spcPct val="150000"/>
              </a:lnSpc>
            </a:pPr>
            <a:endParaRPr lang="en-US" sz="2000" b="1" dirty="0">
              <a:solidFill>
                <a:srgbClr val="002060"/>
              </a:solidFill>
              <a:latin typeface="Times New Roman" panose="02020603050405020304" pitchFamily="18" charset="0"/>
              <a:cs typeface="Times New Roman" panose="02020603050405020304" pitchFamily="18" charset="0"/>
            </a:endParaRPr>
          </a:p>
        </p:txBody>
      </p:sp>
      <p:sp>
        <p:nvSpPr>
          <p:cNvPr id="11" name="Rectangle 10">
            <a:extLst>
              <a:ext uri="{FF2B5EF4-FFF2-40B4-BE49-F238E27FC236}">
                <a16:creationId xmlns:a16="http://schemas.microsoft.com/office/drawing/2014/main" id="{C0A51894-9711-41B2-9E7A-65F273712F0F}"/>
              </a:ext>
            </a:extLst>
          </p:cNvPr>
          <p:cNvSpPr/>
          <p:nvPr/>
        </p:nvSpPr>
        <p:spPr>
          <a:xfrm>
            <a:off x="926430" y="433452"/>
            <a:ext cx="10875777" cy="769441"/>
          </a:xfrm>
          <a:prstGeom prst="rect">
            <a:avLst/>
          </a:prstGeom>
        </p:spPr>
        <p:txBody>
          <a:bodyPr wrap="square">
            <a:spAutoFit/>
          </a:bodyPr>
          <a:lstStyle/>
          <a:p>
            <a:r>
              <a:rPr lang="en-US" sz="2200" b="1" dirty="0">
                <a:solidFill>
                  <a:srgbClr val="FF0000"/>
                </a:solidFill>
                <a:latin typeface="Times New Roman" panose="02020603050405020304" pitchFamily="18" charset="0"/>
                <a:cs typeface="Times New Roman" panose="02020603050405020304" pitchFamily="18" charset="0"/>
              </a:rPr>
              <a:t>2.7 Stereochemistry of  co-ordination complex compounds having Co-ordination number 4 and 6:</a:t>
            </a:r>
          </a:p>
        </p:txBody>
      </p:sp>
    </p:spTree>
    <p:extLst>
      <p:ext uri="{BB962C8B-B14F-4D97-AF65-F5344CB8AC3E}">
        <p14:creationId xmlns:p14="http://schemas.microsoft.com/office/powerpoint/2010/main" val="11731843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F54E058-B7A4-4C29-B950-8AC85411641D}"/>
              </a:ext>
            </a:extLst>
          </p:cNvPr>
          <p:cNvSpPr/>
          <p:nvPr/>
        </p:nvSpPr>
        <p:spPr>
          <a:xfrm>
            <a:off x="865471" y="349453"/>
            <a:ext cx="6400801" cy="6223307"/>
          </a:xfrm>
          <a:prstGeom prst="rect">
            <a:avLst/>
          </a:prstGeom>
        </p:spPr>
        <p:txBody>
          <a:bodyPr wrap="square">
            <a:spAutoFit/>
          </a:bodyPr>
          <a:lstStyle/>
          <a:p>
            <a:pPr>
              <a:lnSpc>
                <a:spcPct val="150000"/>
              </a:lnSpc>
            </a:pPr>
            <a:r>
              <a:rPr lang="en-US" sz="2000" b="1" dirty="0">
                <a:solidFill>
                  <a:srgbClr val="FF0000"/>
                </a:solidFill>
                <a:latin typeface="Times New Roman" panose="02020603050405020304" pitchFamily="18" charset="0"/>
                <a:cs typeface="Times New Roman" panose="02020603050405020304" pitchFamily="18" charset="0"/>
              </a:rPr>
              <a:t>1] Stereochemistry of co-ordination complex compounds having Co-ordination number 4 (Tetrahedral geometry):</a:t>
            </a:r>
          </a:p>
          <a:p>
            <a:pPr lvl="0">
              <a:lnSpc>
                <a:spcPct val="150000"/>
              </a:lnSpc>
            </a:pPr>
            <a:r>
              <a:rPr lang="en-US" b="1" dirty="0">
                <a:solidFill>
                  <a:srgbClr val="002060"/>
                </a:solidFill>
                <a:latin typeface="Times New Roman" panose="02020603050405020304" pitchFamily="18" charset="0"/>
                <a:cs typeface="Times New Roman" panose="02020603050405020304" pitchFamily="18" charset="0"/>
              </a:rPr>
              <a:t>This geometry is common amongst complexes of transition as well as non transition elements. </a:t>
            </a:r>
          </a:p>
          <a:p>
            <a:pPr>
              <a:lnSpc>
                <a:spcPct val="150000"/>
              </a:lnSpc>
            </a:pPr>
            <a:r>
              <a:rPr lang="en-US" b="1" dirty="0">
                <a:solidFill>
                  <a:srgbClr val="002060"/>
                </a:solidFill>
                <a:latin typeface="Times New Roman" panose="02020603050405020304" pitchFamily="18" charset="0"/>
                <a:cs typeface="Times New Roman" panose="02020603050405020304" pitchFamily="18" charset="0"/>
              </a:rPr>
              <a:t>e.g. [BeF</a:t>
            </a:r>
            <a:r>
              <a:rPr lang="en-US" b="1" baseline="-25000" dirty="0">
                <a:solidFill>
                  <a:srgbClr val="002060"/>
                </a:solidFill>
                <a:latin typeface="Times New Roman" panose="02020603050405020304" pitchFamily="18" charset="0"/>
                <a:cs typeface="Times New Roman" panose="02020603050405020304" pitchFamily="18" charset="0"/>
              </a:rPr>
              <a:t>4</a:t>
            </a:r>
            <a:r>
              <a:rPr lang="en-US" b="1" dirty="0">
                <a:solidFill>
                  <a:srgbClr val="002060"/>
                </a:solidFill>
                <a:latin typeface="Times New Roman" panose="02020603050405020304" pitchFamily="18" charset="0"/>
                <a:cs typeface="Times New Roman" panose="02020603050405020304" pitchFamily="18" charset="0"/>
              </a:rPr>
              <a:t>]</a:t>
            </a:r>
            <a:r>
              <a:rPr lang="en-US" b="1" baseline="30000" dirty="0">
                <a:solidFill>
                  <a:srgbClr val="002060"/>
                </a:solidFill>
                <a:latin typeface="Times New Roman" panose="02020603050405020304" pitchFamily="18" charset="0"/>
                <a:cs typeface="Times New Roman" panose="02020603050405020304" pitchFamily="18" charset="0"/>
              </a:rPr>
              <a:t>2–</a:t>
            </a:r>
            <a:r>
              <a:rPr lang="en-US" b="1" dirty="0">
                <a:solidFill>
                  <a:srgbClr val="002060"/>
                </a:solidFill>
                <a:latin typeface="Times New Roman" panose="02020603050405020304" pitchFamily="18" charset="0"/>
                <a:cs typeface="Times New Roman" panose="02020603050405020304" pitchFamily="18" charset="0"/>
              </a:rPr>
              <a:t>, [BF</a:t>
            </a:r>
            <a:r>
              <a:rPr lang="en-US" b="1" baseline="-25000" dirty="0">
                <a:solidFill>
                  <a:srgbClr val="002060"/>
                </a:solidFill>
                <a:latin typeface="Times New Roman" panose="02020603050405020304" pitchFamily="18" charset="0"/>
                <a:cs typeface="Times New Roman" panose="02020603050405020304" pitchFamily="18" charset="0"/>
              </a:rPr>
              <a:t>4</a:t>
            </a:r>
            <a:r>
              <a:rPr lang="en-US" b="1" dirty="0">
                <a:solidFill>
                  <a:srgbClr val="002060"/>
                </a:solidFill>
                <a:latin typeface="Times New Roman" panose="02020603050405020304" pitchFamily="18" charset="0"/>
                <a:cs typeface="Times New Roman" panose="02020603050405020304" pitchFamily="18" charset="0"/>
              </a:rPr>
              <a:t>]</a:t>
            </a:r>
            <a:r>
              <a:rPr lang="en-US" b="1" baseline="30000" dirty="0">
                <a:solidFill>
                  <a:srgbClr val="002060"/>
                </a:solidFill>
                <a:latin typeface="Times New Roman" panose="02020603050405020304" pitchFamily="18" charset="0"/>
                <a:cs typeface="Times New Roman" panose="02020603050405020304" pitchFamily="18" charset="0"/>
              </a:rPr>
              <a:t>2–</a:t>
            </a:r>
            <a:r>
              <a:rPr lang="en-US" b="1" dirty="0">
                <a:solidFill>
                  <a:srgbClr val="002060"/>
                </a:solidFill>
                <a:latin typeface="Times New Roman" panose="02020603050405020304" pitchFamily="18" charset="0"/>
                <a:cs typeface="Times New Roman" panose="02020603050405020304" pitchFamily="18" charset="0"/>
              </a:rPr>
              <a:t>, [MnCl</a:t>
            </a:r>
            <a:r>
              <a:rPr lang="en-US" b="1" baseline="-25000" dirty="0">
                <a:solidFill>
                  <a:srgbClr val="002060"/>
                </a:solidFill>
                <a:latin typeface="Times New Roman" panose="02020603050405020304" pitchFamily="18" charset="0"/>
                <a:cs typeface="Times New Roman" panose="02020603050405020304" pitchFamily="18" charset="0"/>
              </a:rPr>
              <a:t>4</a:t>
            </a:r>
            <a:r>
              <a:rPr lang="en-US" b="1" dirty="0">
                <a:solidFill>
                  <a:srgbClr val="002060"/>
                </a:solidFill>
                <a:latin typeface="Times New Roman" panose="02020603050405020304" pitchFamily="18" charset="0"/>
                <a:cs typeface="Times New Roman" panose="02020603050405020304" pitchFamily="18" charset="0"/>
              </a:rPr>
              <a:t>]</a:t>
            </a:r>
            <a:r>
              <a:rPr lang="en-US" b="1" baseline="30000" dirty="0">
                <a:solidFill>
                  <a:srgbClr val="002060"/>
                </a:solidFill>
                <a:latin typeface="Times New Roman" panose="02020603050405020304" pitchFamily="18" charset="0"/>
                <a:cs typeface="Times New Roman" panose="02020603050405020304" pitchFamily="18" charset="0"/>
              </a:rPr>
              <a:t>2–</a:t>
            </a:r>
            <a:r>
              <a:rPr lang="en-US" b="1" dirty="0">
                <a:solidFill>
                  <a:srgbClr val="002060"/>
                </a:solidFill>
                <a:latin typeface="Times New Roman" panose="02020603050405020304" pitchFamily="18" charset="0"/>
                <a:cs typeface="Times New Roman" panose="02020603050405020304" pitchFamily="18" charset="0"/>
              </a:rPr>
              <a:t> [ZnCl</a:t>
            </a:r>
            <a:r>
              <a:rPr lang="en-US" b="1" baseline="-25000" dirty="0">
                <a:solidFill>
                  <a:srgbClr val="002060"/>
                </a:solidFill>
                <a:latin typeface="Times New Roman" panose="02020603050405020304" pitchFamily="18" charset="0"/>
                <a:cs typeface="Times New Roman" panose="02020603050405020304" pitchFamily="18" charset="0"/>
              </a:rPr>
              <a:t>4</a:t>
            </a:r>
            <a:r>
              <a:rPr lang="en-US" b="1" dirty="0">
                <a:solidFill>
                  <a:srgbClr val="002060"/>
                </a:solidFill>
                <a:latin typeface="Times New Roman" panose="02020603050405020304" pitchFamily="18" charset="0"/>
                <a:cs typeface="Times New Roman" panose="02020603050405020304" pitchFamily="18" charset="0"/>
              </a:rPr>
              <a:t>]</a:t>
            </a:r>
            <a:r>
              <a:rPr lang="en-US" b="1" baseline="30000" dirty="0">
                <a:solidFill>
                  <a:srgbClr val="002060"/>
                </a:solidFill>
                <a:latin typeface="Times New Roman" panose="02020603050405020304" pitchFamily="18" charset="0"/>
                <a:cs typeface="Times New Roman" panose="02020603050405020304" pitchFamily="18" charset="0"/>
              </a:rPr>
              <a:t>2–</a:t>
            </a:r>
            <a:r>
              <a:rPr lang="en-US" b="1" dirty="0">
                <a:solidFill>
                  <a:srgbClr val="002060"/>
                </a:solidFill>
                <a:latin typeface="Times New Roman" panose="02020603050405020304" pitchFamily="18" charset="0"/>
                <a:cs typeface="Times New Roman" panose="02020603050405020304" pitchFamily="18" charset="0"/>
              </a:rPr>
              <a:t>  etc. </a:t>
            </a:r>
          </a:p>
          <a:p>
            <a:pPr>
              <a:lnSpc>
                <a:spcPct val="150000"/>
              </a:lnSpc>
            </a:pPr>
            <a:endParaRPr lang="en-US" b="1" dirty="0">
              <a:solidFill>
                <a:srgbClr val="002060"/>
              </a:solidFill>
              <a:latin typeface="Times New Roman" panose="02020603050405020304" pitchFamily="18" charset="0"/>
              <a:cs typeface="Times New Roman" panose="02020603050405020304" pitchFamily="18" charset="0"/>
            </a:endParaRPr>
          </a:p>
          <a:p>
            <a:pPr>
              <a:lnSpc>
                <a:spcPct val="150000"/>
              </a:lnSpc>
            </a:pPr>
            <a:endParaRPr lang="en-US" b="1" dirty="0">
              <a:solidFill>
                <a:srgbClr val="002060"/>
              </a:solidFill>
              <a:latin typeface="Times New Roman" panose="02020603050405020304" pitchFamily="18" charset="0"/>
              <a:cs typeface="Times New Roman" panose="02020603050405020304" pitchFamily="18" charset="0"/>
            </a:endParaRPr>
          </a:p>
          <a:p>
            <a:pPr>
              <a:lnSpc>
                <a:spcPct val="150000"/>
              </a:lnSpc>
            </a:pPr>
            <a:endParaRPr lang="en-US" b="1" dirty="0">
              <a:solidFill>
                <a:srgbClr val="002060"/>
              </a:solidFill>
              <a:latin typeface="Times New Roman" panose="02020603050405020304" pitchFamily="18" charset="0"/>
              <a:cs typeface="Times New Roman" panose="02020603050405020304" pitchFamily="18" charset="0"/>
            </a:endParaRPr>
          </a:p>
          <a:p>
            <a:pPr>
              <a:lnSpc>
                <a:spcPct val="150000"/>
              </a:lnSpc>
            </a:pPr>
            <a:r>
              <a:rPr lang="en-US" sz="2000" b="1" dirty="0">
                <a:solidFill>
                  <a:srgbClr val="FF0000"/>
                </a:solidFill>
                <a:latin typeface="Times New Roman" panose="02020603050405020304" pitchFamily="18" charset="0"/>
                <a:cs typeface="Times New Roman" panose="02020603050405020304" pitchFamily="18" charset="0"/>
              </a:rPr>
              <a:t>2] Stereochemistry of co-ordination complex compounds having Co-ordination number 4 (Tetrahedral geometry):</a:t>
            </a:r>
          </a:p>
          <a:p>
            <a:pPr lvl="0">
              <a:lnSpc>
                <a:spcPct val="150000"/>
              </a:lnSpc>
            </a:pPr>
            <a:r>
              <a:rPr lang="en-US" sz="2000" b="1" dirty="0">
                <a:solidFill>
                  <a:srgbClr val="002060"/>
                </a:solidFill>
                <a:latin typeface="Times New Roman" panose="02020603050405020304" pitchFamily="18" charset="0"/>
                <a:cs typeface="Times New Roman" panose="02020603050405020304" pitchFamily="18" charset="0"/>
              </a:rPr>
              <a:t>This geometry is common in transition metal complexes only. </a:t>
            </a:r>
          </a:p>
          <a:p>
            <a:pPr>
              <a:lnSpc>
                <a:spcPct val="150000"/>
              </a:lnSpc>
            </a:pPr>
            <a:r>
              <a:rPr lang="en-US" sz="2000" b="1" dirty="0">
                <a:solidFill>
                  <a:srgbClr val="002060"/>
                </a:solidFill>
                <a:latin typeface="Times New Roman" panose="02020603050405020304" pitchFamily="18" charset="0"/>
                <a:cs typeface="Times New Roman" panose="02020603050405020304" pitchFamily="18" charset="0"/>
              </a:rPr>
              <a:t>e.g. [Ni(CN</a:t>
            </a:r>
            <a:r>
              <a:rPr lang="en-US" sz="2000" b="1" baseline="-25000" dirty="0">
                <a:solidFill>
                  <a:srgbClr val="002060"/>
                </a:solidFill>
                <a:latin typeface="Times New Roman" panose="02020603050405020304" pitchFamily="18" charset="0"/>
                <a:cs typeface="Times New Roman" panose="02020603050405020304" pitchFamily="18" charset="0"/>
              </a:rPr>
              <a:t>4</a:t>
            </a:r>
            <a:r>
              <a:rPr lang="en-US" sz="2000" b="1" dirty="0">
                <a:solidFill>
                  <a:srgbClr val="002060"/>
                </a:solidFill>
                <a:latin typeface="Times New Roman" panose="02020603050405020304" pitchFamily="18" charset="0"/>
                <a:cs typeface="Times New Roman" panose="02020603050405020304" pitchFamily="18" charset="0"/>
              </a:rPr>
              <a:t>)]</a:t>
            </a:r>
            <a:r>
              <a:rPr lang="en-US" sz="2000" b="1" baseline="30000" dirty="0">
                <a:solidFill>
                  <a:srgbClr val="002060"/>
                </a:solidFill>
                <a:latin typeface="Times New Roman" panose="02020603050405020304" pitchFamily="18" charset="0"/>
                <a:cs typeface="Times New Roman" panose="02020603050405020304" pitchFamily="18" charset="0"/>
              </a:rPr>
              <a:t>2–</a:t>
            </a:r>
            <a:r>
              <a:rPr lang="en-US" sz="2000" b="1" dirty="0">
                <a:solidFill>
                  <a:srgbClr val="002060"/>
                </a:solidFill>
                <a:latin typeface="Times New Roman" panose="02020603050405020304" pitchFamily="18" charset="0"/>
                <a:cs typeface="Times New Roman" panose="02020603050405020304" pitchFamily="18" charset="0"/>
              </a:rPr>
              <a:t>, [Cu(NH</a:t>
            </a:r>
            <a:r>
              <a:rPr lang="en-US" sz="2000" b="1" baseline="-25000" dirty="0">
                <a:solidFill>
                  <a:srgbClr val="002060"/>
                </a:solidFill>
                <a:latin typeface="Times New Roman" panose="02020603050405020304" pitchFamily="18" charset="0"/>
                <a:cs typeface="Times New Roman" panose="02020603050405020304" pitchFamily="18" charset="0"/>
              </a:rPr>
              <a:t>3</a:t>
            </a:r>
            <a:r>
              <a:rPr lang="en-US" sz="2000" b="1" dirty="0">
                <a:solidFill>
                  <a:srgbClr val="002060"/>
                </a:solidFill>
                <a:latin typeface="Times New Roman" panose="02020603050405020304" pitchFamily="18" charset="0"/>
                <a:cs typeface="Times New Roman" panose="02020603050405020304" pitchFamily="18" charset="0"/>
              </a:rPr>
              <a:t>)</a:t>
            </a:r>
            <a:r>
              <a:rPr lang="en-US" sz="2000" b="1" baseline="-25000" dirty="0">
                <a:solidFill>
                  <a:srgbClr val="002060"/>
                </a:solidFill>
                <a:latin typeface="Times New Roman" panose="02020603050405020304" pitchFamily="18" charset="0"/>
                <a:cs typeface="Times New Roman" panose="02020603050405020304" pitchFamily="18" charset="0"/>
              </a:rPr>
              <a:t>4</a:t>
            </a:r>
            <a:r>
              <a:rPr lang="en-US" sz="2000" b="1" dirty="0">
                <a:solidFill>
                  <a:srgbClr val="002060"/>
                </a:solidFill>
                <a:latin typeface="Times New Roman" panose="02020603050405020304" pitchFamily="18" charset="0"/>
                <a:cs typeface="Times New Roman" panose="02020603050405020304" pitchFamily="18" charset="0"/>
              </a:rPr>
              <a:t>]</a:t>
            </a:r>
            <a:r>
              <a:rPr lang="en-US" sz="2000" b="1" baseline="30000" dirty="0">
                <a:solidFill>
                  <a:srgbClr val="002060"/>
                </a:solidFill>
                <a:latin typeface="Times New Roman" panose="02020603050405020304" pitchFamily="18" charset="0"/>
                <a:cs typeface="Times New Roman" panose="02020603050405020304" pitchFamily="18" charset="0"/>
              </a:rPr>
              <a:t>2+</a:t>
            </a:r>
            <a:r>
              <a:rPr lang="en-US" sz="2000" b="1" dirty="0">
                <a:solidFill>
                  <a:srgbClr val="002060"/>
                </a:solidFill>
                <a:latin typeface="Times New Roman" panose="02020603050405020304" pitchFamily="18" charset="0"/>
                <a:cs typeface="Times New Roman" panose="02020603050405020304" pitchFamily="18" charset="0"/>
              </a:rPr>
              <a:t>, [PtCl</a:t>
            </a:r>
            <a:r>
              <a:rPr lang="en-US" sz="2000" b="1" baseline="-25000" dirty="0">
                <a:solidFill>
                  <a:srgbClr val="002060"/>
                </a:solidFill>
                <a:latin typeface="Times New Roman" panose="02020603050405020304" pitchFamily="18" charset="0"/>
                <a:cs typeface="Times New Roman" panose="02020603050405020304" pitchFamily="18" charset="0"/>
              </a:rPr>
              <a:t>4</a:t>
            </a:r>
            <a:r>
              <a:rPr lang="en-US" sz="2000" b="1" dirty="0">
                <a:solidFill>
                  <a:srgbClr val="002060"/>
                </a:solidFill>
                <a:latin typeface="Times New Roman" panose="02020603050405020304" pitchFamily="18" charset="0"/>
                <a:cs typeface="Times New Roman" panose="02020603050405020304" pitchFamily="18" charset="0"/>
              </a:rPr>
              <a:t>]</a:t>
            </a:r>
            <a:r>
              <a:rPr lang="en-US" sz="2000" b="1" baseline="30000" dirty="0">
                <a:solidFill>
                  <a:srgbClr val="002060"/>
                </a:solidFill>
                <a:latin typeface="Times New Roman" panose="02020603050405020304" pitchFamily="18" charset="0"/>
                <a:cs typeface="Times New Roman" panose="02020603050405020304" pitchFamily="18" charset="0"/>
              </a:rPr>
              <a:t>2–</a:t>
            </a:r>
            <a:r>
              <a:rPr lang="en-US" sz="2000" b="1" dirty="0">
                <a:solidFill>
                  <a:srgbClr val="002060"/>
                </a:solidFill>
                <a:latin typeface="Times New Roman" panose="02020603050405020304" pitchFamily="18" charset="0"/>
                <a:cs typeface="Times New Roman" panose="02020603050405020304" pitchFamily="18" charset="0"/>
              </a:rPr>
              <a:t>, [PdCl</a:t>
            </a:r>
            <a:r>
              <a:rPr lang="en-US" sz="2000" b="1" baseline="-25000" dirty="0">
                <a:solidFill>
                  <a:srgbClr val="002060"/>
                </a:solidFill>
                <a:latin typeface="Times New Roman" panose="02020603050405020304" pitchFamily="18" charset="0"/>
                <a:cs typeface="Times New Roman" panose="02020603050405020304" pitchFamily="18" charset="0"/>
              </a:rPr>
              <a:t>4</a:t>
            </a:r>
            <a:r>
              <a:rPr lang="en-US" sz="2000" b="1" dirty="0">
                <a:solidFill>
                  <a:srgbClr val="002060"/>
                </a:solidFill>
                <a:latin typeface="Times New Roman" panose="02020603050405020304" pitchFamily="18" charset="0"/>
                <a:cs typeface="Times New Roman" panose="02020603050405020304" pitchFamily="18" charset="0"/>
              </a:rPr>
              <a:t>]</a:t>
            </a:r>
            <a:r>
              <a:rPr lang="en-US" sz="2000" b="1" baseline="30000" dirty="0">
                <a:solidFill>
                  <a:srgbClr val="002060"/>
                </a:solidFill>
                <a:latin typeface="Times New Roman" panose="02020603050405020304" pitchFamily="18" charset="0"/>
                <a:cs typeface="Times New Roman" panose="02020603050405020304" pitchFamily="18" charset="0"/>
              </a:rPr>
              <a:t>2– </a:t>
            </a:r>
            <a:r>
              <a:rPr lang="en-US" sz="2000" b="1" dirty="0">
                <a:solidFill>
                  <a:srgbClr val="002060"/>
                </a:solidFill>
                <a:latin typeface="Times New Roman" panose="02020603050405020304" pitchFamily="18" charset="0"/>
                <a:cs typeface="Times New Roman" panose="02020603050405020304" pitchFamily="18" charset="0"/>
              </a:rPr>
              <a:t>etc. </a:t>
            </a:r>
          </a:p>
          <a:p>
            <a:pPr>
              <a:lnSpc>
                <a:spcPct val="150000"/>
              </a:lnSpc>
            </a:pPr>
            <a:endParaRPr lang="en-US" sz="2000" b="1" dirty="0">
              <a:solidFill>
                <a:srgbClr val="002060"/>
              </a:solidFill>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73156C5E-05E4-4D2A-9E7D-6504CBFBC85B}"/>
              </a:ext>
            </a:extLst>
          </p:cNvPr>
          <p:cNvPicPr/>
          <p:nvPr/>
        </p:nvPicPr>
        <p:blipFill>
          <a:blip r:embed="rId2" cstate="print">
            <a:duotone>
              <a:prstClr val="black"/>
              <a:schemeClr val="accent1">
                <a:tint val="45000"/>
                <a:satMod val="400000"/>
              </a:schemeClr>
            </a:duotone>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8487250" y="556716"/>
            <a:ext cx="2926239" cy="2674163"/>
          </a:xfrm>
          <a:prstGeom prst="rect">
            <a:avLst/>
          </a:prstGeom>
        </p:spPr>
      </p:pic>
      <p:pic>
        <p:nvPicPr>
          <p:cNvPr id="5" name="Picture 4">
            <a:extLst>
              <a:ext uri="{FF2B5EF4-FFF2-40B4-BE49-F238E27FC236}">
                <a16:creationId xmlns:a16="http://schemas.microsoft.com/office/drawing/2014/main" id="{944E1822-0914-4CDC-8615-A58B63DC271E}"/>
              </a:ext>
            </a:extLst>
          </p:cNvPr>
          <p:cNvPicPr/>
          <p:nvPr/>
        </p:nvPicPr>
        <p:blipFill>
          <a:blip r:embed="rId4" cstate="print">
            <a:duotone>
              <a:prstClr val="black"/>
              <a:srgbClr val="00B050">
                <a:tint val="45000"/>
                <a:satMod val="400000"/>
              </a:srgbClr>
            </a:duotone>
            <a:extLst>
              <a:ext uri="{BEBA8EAE-BF5A-486C-A8C5-ECC9F3942E4B}">
                <a14:imgProps xmlns:a14="http://schemas.microsoft.com/office/drawing/2010/main">
                  <a14:imgLayer r:embed="rId5">
                    <a14:imgEffect>
                      <a14:sharpenSoften amount="50000"/>
                    </a14:imgEffect>
                    <a14:imgEffect>
                      <a14:saturation sat="400000"/>
                    </a14:imgEffect>
                  </a14:imgLayer>
                </a14:imgProps>
              </a:ext>
              <a:ext uri="{28A0092B-C50C-407E-A947-70E740481C1C}">
                <a14:useLocalDpi xmlns:a14="http://schemas.microsoft.com/office/drawing/2010/main" val="0"/>
              </a:ext>
            </a:extLst>
          </a:blip>
          <a:stretch>
            <a:fillRect/>
          </a:stretch>
        </p:blipFill>
        <p:spPr>
          <a:xfrm>
            <a:off x="8487250" y="4099014"/>
            <a:ext cx="2926239" cy="2674162"/>
          </a:xfrm>
          <a:prstGeom prst="rect">
            <a:avLst/>
          </a:prstGeom>
        </p:spPr>
      </p:pic>
      <p:sp>
        <p:nvSpPr>
          <p:cNvPr id="7" name="TextBox 6">
            <a:extLst>
              <a:ext uri="{FF2B5EF4-FFF2-40B4-BE49-F238E27FC236}">
                <a16:creationId xmlns:a16="http://schemas.microsoft.com/office/drawing/2014/main" id="{0B4DD6EF-83D2-42F8-8B5E-3F64C5ABD2FC}"/>
              </a:ext>
            </a:extLst>
          </p:cNvPr>
          <p:cNvSpPr txBox="1"/>
          <p:nvPr/>
        </p:nvSpPr>
        <p:spPr>
          <a:xfrm>
            <a:off x="8224312" y="100574"/>
            <a:ext cx="3452113" cy="369332"/>
          </a:xfrm>
          <a:prstGeom prst="rect">
            <a:avLst/>
          </a:prstGeom>
          <a:noFill/>
        </p:spPr>
        <p:txBody>
          <a:bodyPr wrap="square">
            <a:spAutoFit/>
          </a:bodyPr>
          <a:lstStyle/>
          <a:p>
            <a:r>
              <a:rPr lang="en-US" sz="1800" b="1">
                <a:solidFill>
                  <a:schemeClr val="bg1"/>
                </a:solidFill>
                <a:effectLst/>
                <a:latin typeface="Times New Roman" panose="02020603050405020304" pitchFamily="18" charset="0"/>
                <a:ea typeface="Times New Roman" panose="02020603050405020304" pitchFamily="18" charset="0"/>
              </a:rPr>
              <a:t>Tetrahedral structure of (BeF</a:t>
            </a:r>
            <a:r>
              <a:rPr lang="en-US" sz="1800" b="1" baseline="-25000">
                <a:solidFill>
                  <a:schemeClr val="bg1"/>
                </a:solidFill>
                <a:effectLst/>
                <a:latin typeface="Times New Roman" panose="02020603050405020304" pitchFamily="18" charset="0"/>
                <a:ea typeface="Times New Roman" panose="02020603050405020304" pitchFamily="18" charset="0"/>
              </a:rPr>
              <a:t>4</a:t>
            </a:r>
            <a:r>
              <a:rPr lang="en-US" sz="1800" b="1">
                <a:solidFill>
                  <a:schemeClr val="bg1"/>
                </a:solidFill>
                <a:effectLst/>
                <a:latin typeface="Times New Roman" panose="02020603050405020304" pitchFamily="18" charset="0"/>
                <a:ea typeface="Times New Roman" panose="02020603050405020304" pitchFamily="18" charset="0"/>
              </a:rPr>
              <a:t>)</a:t>
            </a:r>
            <a:r>
              <a:rPr lang="en-US" sz="1800" b="1" baseline="30000">
                <a:solidFill>
                  <a:schemeClr val="bg1"/>
                </a:solidFill>
                <a:effectLst/>
                <a:latin typeface="Times New Roman" panose="02020603050405020304" pitchFamily="18" charset="0"/>
                <a:ea typeface="Times New Roman" panose="02020603050405020304" pitchFamily="18" charset="0"/>
              </a:rPr>
              <a:t>2–</a:t>
            </a:r>
            <a:r>
              <a:rPr lang="en-US" sz="1800" b="1">
                <a:solidFill>
                  <a:schemeClr val="bg1"/>
                </a:solidFill>
                <a:effectLst/>
                <a:latin typeface="Times New Roman" panose="02020603050405020304" pitchFamily="18" charset="0"/>
                <a:ea typeface="Times New Roman" panose="02020603050405020304" pitchFamily="18" charset="0"/>
              </a:rPr>
              <a:t> </a:t>
            </a:r>
            <a:endParaRPr lang="en-US">
              <a:solidFill>
                <a:schemeClr val="bg1"/>
              </a:solidFill>
            </a:endParaRPr>
          </a:p>
        </p:txBody>
      </p:sp>
      <p:sp>
        <p:nvSpPr>
          <p:cNvPr id="9" name="TextBox 8">
            <a:extLst>
              <a:ext uri="{FF2B5EF4-FFF2-40B4-BE49-F238E27FC236}">
                <a16:creationId xmlns:a16="http://schemas.microsoft.com/office/drawing/2014/main" id="{B06B4655-229A-41BD-99D0-0542FB65D8FE}"/>
              </a:ext>
            </a:extLst>
          </p:cNvPr>
          <p:cNvSpPr txBox="1"/>
          <p:nvPr/>
        </p:nvSpPr>
        <p:spPr>
          <a:xfrm>
            <a:off x="8091705" y="3627122"/>
            <a:ext cx="3982164" cy="406137"/>
          </a:xfrm>
          <a:prstGeom prst="rect">
            <a:avLst/>
          </a:prstGeom>
          <a:noFill/>
        </p:spPr>
        <p:txBody>
          <a:bodyPr wrap="square">
            <a:spAutoFit/>
          </a:bodyPr>
          <a:lstStyle/>
          <a:p>
            <a:pPr marL="0" marR="0" algn="just">
              <a:lnSpc>
                <a:spcPct val="125000"/>
              </a:lnSpc>
              <a:spcBef>
                <a:spcPts val="30"/>
              </a:spcBef>
              <a:spcAft>
                <a:spcPts val="0"/>
              </a:spcAft>
              <a:tabLst>
                <a:tab pos="228600" algn="l"/>
              </a:tabLst>
            </a:pPr>
            <a:r>
              <a:rPr lang="en-US" sz="1800" b="1" dirty="0">
                <a:solidFill>
                  <a:schemeClr val="bg1"/>
                </a:solidFill>
                <a:effectLst/>
                <a:latin typeface="Times New Roman" panose="02020603050405020304" pitchFamily="18" charset="0"/>
                <a:ea typeface="Times New Roman" panose="02020603050405020304" pitchFamily="18" charset="0"/>
              </a:rPr>
              <a:t>Square planer geometry of [Ni(CN)</a:t>
            </a:r>
            <a:r>
              <a:rPr lang="en-US" sz="1800" b="1" baseline="-25000" dirty="0">
                <a:solidFill>
                  <a:schemeClr val="bg1"/>
                </a:solidFill>
                <a:effectLst/>
                <a:latin typeface="Times New Roman" panose="02020603050405020304" pitchFamily="18" charset="0"/>
                <a:ea typeface="Times New Roman" panose="02020603050405020304" pitchFamily="18" charset="0"/>
              </a:rPr>
              <a:t>4</a:t>
            </a:r>
            <a:r>
              <a:rPr lang="en-US" sz="1800" b="1" dirty="0">
                <a:solidFill>
                  <a:schemeClr val="bg1"/>
                </a:solidFill>
                <a:effectLst/>
                <a:latin typeface="Times New Roman" panose="02020603050405020304" pitchFamily="18" charset="0"/>
                <a:ea typeface="Times New Roman" panose="02020603050405020304" pitchFamily="18" charset="0"/>
              </a:rPr>
              <a:t>]</a:t>
            </a:r>
            <a:r>
              <a:rPr lang="en-US" sz="1800" b="1" baseline="30000" dirty="0">
                <a:solidFill>
                  <a:schemeClr val="bg1"/>
                </a:solidFill>
                <a:effectLst/>
                <a:latin typeface="Times New Roman" panose="02020603050405020304" pitchFamily="18" charset="0"/>
                <a:ea typeface="Times New Roman" panose="02020603050405020304" pitchFamily="18" charset="0"/>
              </a:rPr>
              <a:t>2–</a:t>
            </a:r>
            <a:endParaRPr lang="en-US" sz="18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1443601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F54E058-B7A4-4C29-B950-8AC85411641D}"/>
              </a:ext>
            </a:extLst>
          </p:cNvPr>
          <p:cNvSpPr/>
          <p:nvPr/>
        </p:nvSpPr>
        <p:spPr>
          <a:xfrm>
            <a:off x="865471" y="349453"/>
            <a:ext cx="6612567" cy="3730317"/>
          </a:xfrm>
          <a:prstGeom prst="rect">
            <a:avLst/>
          </a:prstGeom>
        </p:spPr>
        <p:txBody>
          <a:bodyPr wrap="square">
            <a:spAutoFit/>
          </a:bodyPr>
          <a:lstStyle/>
          <a:p>
            <a:pPr>
              <a:lnSpc>
                <a:spcPct val="150000"/>
              </a:lnSpc>
            </a:pPr>
            <a:r>
              <a:rPr lang="en-US" sz="2000" b="1" dirty="0">
                <a:solidFill>
                  <a:srgbClr val="FF0000"/>
                </a:solidFill>
                <a:latin typeface="Times New Roman" panose="02020603050405020304" pitchFamily="18" charset="0"/>
                <a:cs typeface="Times New Roman" panose="02020603050405020304" pitchFamily="18" charset="0"/>
              </a:rPr>
              <a:t>2] Stereochemistry of co-ordination complex compounds having Co-ordination number 6- Octahedral geometry:</a:t>
            </a:r>
          </a:p>
          <a:p>
            <a:pPr>
              <a:lnSpc>
                <a:spcPct val="150000"/>
              </a:lnSpc>
            </a:pPr>
            <a:r>
              <a:rPr lang="en-US" sz="2000" b="1" dirty="0">
                <a:solidFill>
                  <a:srgbClr val="002060"/>
                </a:solidFill>
                <a:latin typeface="Times New Roman" panose="02020603050405020304" pitchFamily="18" charset="0"/>
                <a:cs typeface="Times New Roman" panose="02020603050405020304" pitchFamily="18" charset="0"/>
              </a:rPr>
              <a:t>Complex with C.N. 6 have octahedral structures. Large number of complexes show octahedral geometry. </a:t>
            </a:r>
          </a:p>
          <a:p>
            <a:pPr>
              <a:lnSpc>
                <a:spcPct val="150000"/>
              </a:lnSpc>
            </a:pPr>
            <a:r>
              <a:rPr lang="en-US" sz="2000" b="1" dirty="0">
                <a:solidFill>
                  <a:srgbClr val="002060"/>
                </a:solidFill>
                <a:latin typeface="Times New Roman" panose="02020603050405020304" pitchFamily="18" charset="0"/>
                <a:cs typeface="Times New Roman" panose="02020603050405020304" pitchFamily="18" charset="0"/>
              </a:rPr>
              <a:t>e.g. [Co(NH</a:t>
            </a:r>
            <a:r>
              <a:rPr lang="en-US" sz="2000" b="1" baseline="-25000" dirty="0">
                <a:solidFill>
                  <a:srgbClr val="002060"/>
                </a:solidFill>
                <a:latin typeface="Times New Roman" panose="02020603050405020304" pitchFamily="18" charset="0"/>
                <a:cs typeface="Times New Roman" panose="02020603050405020304" pitchFamily="18" charset="0"/>
              </a:rPr>
              <a:t>3</a:t>
            </a:r>
            <a:r>
              <a:rPr lang="en-US" sz="2000" b="1" dirty="0">
                <a:solidFill>
                  <a:srgbClr val="002060"/>
                </a:solidFill>
                <a:latin typeface="Times New Roman" panose="02020603050405020304" pitchFamily="18" charset="0"/>
                <a:cs typeface="Times New Roman" panose="02020603050405020304" pitchFamily="18" charset="0"/>
              </a:rPr>
              <a:t>)</a:t>
            </a:r>
            <a:r>
              <a:rPr lang="en-US" sz="2000" b="1" baseline="-25000" dirty="0">
                <a:solidFill>
                  <a:srgbClr val="002060"/>
                </a:solidFill>
                <a:latin typeface="Times New Roman" panose="02020603050405020304" pitchFamily="18" charset="0"/>
                <a:cs typeface="Times New Roman" panose="02020603050405020304" pitchFamily="18" charset="0"/>
              </a:rPr>
              <a:t>6</a:t>
            </a:r>
            <a:r>
              <a:rPr lang="en-US" sz="2000" b="1" dirty="0">
                <a:solidFill>
                  <a:srgbClr val="002060"/>
                </a:solidFill>
                <a:latin typeface="Times New Roman" panose="02020603050405020304" pitchFamily="18" charset="0"/>
                <a:cs typeface="Times New Roman" panose="02020603050405020304" pitchFamily="18" charset="0"/>
              </a:rPr>
              <a:t>]</a:t>
            </a:r>
            <a:r>
              <a:rPr lang="en-US" sz="2000" b="1" baseline="30000" dirty="0">
                <a:solidFill>
                  <a:srgbClr val="002060"/>
                </a:solidFill>
                <a:latin typeface="Times New Roman" panose="02020603050405020304" pitchFamily="18" charset="0"/>
                <a:cs typeface="Times New Roman" panose="02020603050405020304" pitchFamily="18" charset="0"/>
              </a:rPr>
              <a:t>2+ </a:t>
            </a:r>
            <a:r>
              <a:rPr lang="en-US" sz="2000" b="1" dirty="0">
                <a:solidFill>
                  <a:srgbClr val="002060"/>
                </a:solidFill>
                <a:latin typeface="Times New Roman" panose="02020603050405020304" pitchFamily="18" charset="0"/>
                <a:cs typeface="Times New Roman" panose="02020603050405020304" pitchFamily="18" charset="0"/>
              </a:rPr>
              <a:t>, [FeF</a:t>
            </a:r>
            <a:r>
              <a:rPr lang="en-US" sz="2000" b="1" baseline="-25000" dirty="0">
                <a:solidFill>
                  <a:srgbClr val="002060"/>
                </a:solidFill>
                <a:latin typeface="Times New Roman" panose="02020603050405020304" pitchFamily="18" charset="0"/>
                <a:cs typeface="Times New Roman" panose="02020603050405020304" pitchFamily="18" charset="0"/>
              </a:rPr>
              <a:t>6</a:t>
            </a:r>
            <a:r>
              <a:rPr lang="en-US" sz="2000" b="1" dirty="0">
                <a:solidFill>
                  <a:srgbClr val="002060"/>
                </a:solidFill>
                <a:latin typeface="Times New Roman" panose="02020603050405020304" pitchFamily="18" charset="0"/>
                <a:cs typeface="Times New Roman" panose="02020603050405020304" pitchFamily="18" charset="0"/>
              </a:rPr>
              <a:t>]</a:t>
            </a:r>
            <a:r>
              <a:rPr lang="en-US" sz="2000" b="1" baseline="30000" dirty="0">
                <a:solidFill>
                  <a:srgbClr val="002060"/>
                </a:solidFill>
                <a:latin typeface="Times New Roman" panose="02020603050405020304" pitchFamily="18" charset="0"/>
                <a:cs typeface="Times New Roman" panose="02020603050405020304" pitchFamily="18" charset="0"/>
              </a:rPr>
              <a:t>3</a:t>
            </a:r>
            <a:r>
              <a:rPr lang="en-US" sz="2000" b="1" dirty="0">
                <a:solidFill>
                  <a:srgbClr val="002060"/>
                </a:solidFill>
                <a:latin typeface="Times New Roman" panose="02020603050405020304" pitchFamily="18" charset="0"/>
                <a:cs typeface="Times New Roman" panose="02020603050405020304" pitchFamily="18" charset="0"/>
              </a:rPr>
              <a:t>, [TiF</a:t>
            </a:r>
            <a:r>
              <a:rPr lang="en-US" sz="2000" b="1" baseline="-25000" dirty="0">
                <a:solidFill>
                  <a:srgbClr val="002060"/>
                </a:solidFill>
                <a:latin typeface="Times New Roman" panose="02020603050405020304" pitchFamily="18" charset="0"/>
                <a:cs typeface="Times New Roman" panose="02020603050405020304" pitchFamily="18" charset="0"/>
              </a:rPr>
              <a:t>6</a:t>
            </a:r>
            <a:r>
              <a:rPr lang="en-US" sz="2000" b="1" dirty="0">
                <a:solidFill>
                  <a:srgbClr val="002060"/>
                </a:solidFill>
                <a:latin typeface="Times New Roman" panose="02020603050405020304" pitchFamily="18" charset="0"/>
                <a:cs typeface="Times New Roman" panose="02020603050405020304" pitchFamily="18" charset="0"/>
              </a:rPr>
              <a:t>]</a:t>
            </a:r>
            <a:r>
              <a:rPr lang="en-US" sz="2000" b="1" baseline="30000" dirty="0">
                <a:solidFill>
                  <a:srgbClr val="002060"/>
                </a:solidFill>
                <a:latin typeface="Times New Roman" panose="02020603050405020304" pitchFamily="18" charset="0"/>
                <a:cs typeface="Times New Roman" panose="02020603050405020304" pitchFamily="18" charset="0"/>
              </a:rPr>
              <a:t>2–</a:t>
            </a:r>
            <a:r>
              <a:rPr lang="en-US" sz="2000" b="1" dirty="0">
                <a:solidFill>
                  <a:srgbClr val="002060"/>
                </a:solidFill>
                <a:latin typeface="Times New Roman" panose="02020603050405020304" pitchFamily="18" charset="0"/>
                <a:cs typeface="Times New Roman" panose="02020603050405020304" pitchFamily="18" charset="0"/>
              </a:rPr>
              <a:t>, [PtF</a:t>
            </a:r>
            <a:r>
              <a:rPr lang="en-US" sz="2000" b="1" baseline="-25000" dirty="0">
                <a:solidFill>
                  <a:srgbClr val="002060"/>
                </a:solidFill>
                <a:latin typeface="Times New Roman" panose="02020603050405020304" pitchFamily="18" charset="0"/>
                <a:cs typeface="Times New Roman" panose="02020603050405020304" pitchFamily="18" charset="0"/>
              </a:rPr>
              <a:t>6</a:t>
            </a:r>
            <a:r>
              <a:rPr lang="en-US" sz="2000" b="1" dirty="0">
                <a:solidFill>
                  <a:srgbClr val="002060"/>
                </a:solidFill>
                <a:latin typeface="Times New Roman" panose="02020603050405020304" pitchFamily="18" charset="0"/>
                <a:cs typeface="Times New Roman" panose="02020603050405020304" pitchFamily="18" charset="0"/>
              </a:rPr>
              <a:t>], [SbF</a:t>
            </a:r>
            <a:r>
              <a:rPr lang="en-US" sz="2000" b="1" baseline="-25000" dirty="0">
                <a:solidFill>
                  <a:srgbClr val="002060"/>
                </a:solidFill>
                <a:latin typeface="Times New Roman" panose="02020603050405020304" pitchFamily="18" charset="0"/>
                <a:cs typeface="Times New Roman" panose="02020603050405020304" pitchFamily="18" charset="0"/>
              </a:rPr>
              <a:t>6</a:t>
            </a:r>
            <a:r>
              <a:rPr lang="en-US" sz="2000" b="1" dirty="0">
                <a:solidFill>
                  <a:srgbClr val="002060"/>
                </a:solidFill>
                <a:latin typeface="Times New Roman" panose="02020603050405020304" pitchFamily="18" charset="0"/>
                <a:cs typeface="Times New Roman" panose="02020603050405020304" pitchFamily="18" charset="0"/>
              </a:rPr>
              <a:t>] etc. However some complexes with C.N.6 show tetragonally distorted octahedral structures. </a:t>
            </a:r>
          </a:p>
          <a:p>
            <a:pPr>
              <a:lnSpc>
                <a:spcPct val="150000"/>
              </a:lnSpc>
            </a:pPr>
            <a:r>
              <a:rPr lang="en-US" sz="2000" b="1" dirty="0">
                <a:solidFill>
                  <a:srgbClr val="002060"/>
                </a:solidFill>
                <a:latin typeface="Times New Roman" panose="02020603050405020304" pitchFamily="18" charset="0"/>
                <a:cs typeface="Times New Roman" panose="02020603050405020304" pitchFamily="18" charset="0"/>
              </a:rPr>
              <a:t>e.g. [Co(NH</a:t>
            </a:r>
            <a:r>
              <a:rPr lang="en-US" sz="2000" b="1" baseline="-25000" dirty="0">
                <a:solidFill>
                  <a:srgbClr val="002060"/>
                </a:solidFill>
                <a:latin typeface="Times New Roman" panose="02020603050405020304" pitchFamily="18" charset="0"/>
                <a:cs typeface="Times New Roman" panose="02020603050405020304" pitchFamily="18" charset="0"/>
              </a:rPr>
              <a:t>3</a:t>
            </a:r>
            <a:r>
              <a:rPr lang="en-US" sz="2000" b="1" dirty="0">
                <a:solidFill>
                  <a:srgbClr val="002060"/>
                </a:solidFill>
                <a:latin typeface="Times New Roman" panose="02020603050405020304" pitchFamily="18" charset="0"/>
                <a:cs typeface="Times New Roman" panose="02020603050405020304" pitchFamily="18" charset="0"/>
              </a:rPr>
              <a:t>)</a:t>
            </a:r>
            <a:r>
              <a:rPr lang="en-US" sz="2000" b="1" baseline="-25000" dirty="0">
                <a:solidFill>
                  <a:srgbClr val="002060"/>
                </a:solidFill>
                <a:latin typeface="Times New Roman" panose="02020603050405020304" pitchFamily="18" charset="0"/>
                <a:cs typeface="Times New Roman" panose="02020603050405020304" pitchFamily="18" charset="0"/>
              </a:rPr>
              <a:t>6</a:t>
            </a:r>
            <a:r>
              <a:rPr lang="en-US" sz="2000" b="1" dirty="0">
                <a:solidFill>
                  <a:srgbClr val="002060"/>
                </a:solidFill>
                <a:latin typeface="Times New Roman" panose="02020603050405020304" pitchFamily="18" charset="0"/>
                <a:cs typeface="Times New Roman" panose="02020603050405020304" pitchFamily="18" charset="0"/>
              </a:rPr>
              <a:t>]</a:t>
            </a:r>
            <a:r>
              <a:rPr lang="en-US" sz="2000" b="1" baseline="30000" dirty="0">
                <a:solidFill>
                  <a:srgbClr val="002060"/>
                </a:solidFill>
                <a:latin typeface="Times New Roman" panose="02020603050405020304" pitchFamily="18" charset="0"/>
                <a:cs typeface="Times New Roman" panose="02020603050405020304" pitchFamily="18" charset="0"/>
              </a:rPr>
              <a:t>3+</a:t>
            </a:r>
            <a:r>
              <a:rPr lang="en-US" sz="2000" b="1" dirty="0">
                <a:solidFill>
                  <a:srgbClr val="002060"/>
                </a:solidFill>
                <a:latin typeface="Times New Roman" panose="02020603050405020304" pitchFamily="18" charset="0"/>
                <a:cs typeface="Times New Roman" panose="02020603050405020304" pitchFamily="18" charset="0"/>
              </a:rPr>
              <a:t>, [CoCl</a:t>
            </a:r>
            <a:r>
              <a:rPr lang="en-US" sz="2000" b="1" baseline="-25000" dirty="0">
                <a:solidFill>
                  <a:srgbClr val="002060"/>
                </a:solidFill>
                <a:latin typeface="Times New Roman" panose="02020603050405020304" pitchFamily="18" charset="0"/>
                <a:cs typeface="Times New Roman" panose="02020603050405020304" pitchFamily="18" charset="0"/>
              </a:rPr>
              <a:t>2</a:t>
            </a:r>
            <a:r>
              <a:rPr lang="en-US" sz="2000" b="1" dirty="0">
                <a:solidFill>
                  <a:srgbClr val="002060"/>
                </a:solidFill>
                <a:latin typeface="Times New Roman" panose="02020603050405020304" pitchFamily="18" charset="0"/>
                <a:cs typeface="Times New Roman" panose="02020603050405020304" pitchFamily="18" charset="0"/>
              </a:rPr>
              <a:t>(NH</a:t>
            </a:r>
            <a:r>
              <a:rPr lang="en-US" sz="2000" b="1" baseline="-25000" dirty="0">
                <a:solidFill>
                  <a:srgbClr val="002060"/>
                </a:solidFill>
                <a:latin typeface="Times New Roman" panose="02020603050405020304" pitchFamily="18" charset="0"/>
                <a:cs typeface="Times New Roman" panose="02020603050405020304" pitchFamily="18" charset="0"/>
              </a:rPr>
              <a:t>3</a:t>
            </a:r>
            <a:r>
              <a:rPr lang="en-US" sz="2000" b="1" dirty="0">
                <a:solidFill>
                  <a:srgbClr val="002060"/>
                </a:solidFill>
                <a:latin typeface="Times New Roman" panose="02020603050405020304" pitchFamily="18" charset="0"/>
                <a:cs typeface="Times New Roman" panose="02020603050405020304" pitchFamily="18" charset="0"/>
              </a:rPr>
              <a:t>)</a:t>
            </a:r>
            <a:r>
              <a:rPr lang="en-US" sz="2000" b="1" baseline="-25000" dirty="0">
                <a:solidFill>
                  <a:srgbClr val="002060"/>
                </a:solidFill>
                <a:latin typeface="Times New Roman" panose="02020603050405020304" pitchFamily="18" charset="0"/>
                <a:cs typeface="Times New Roman" panose="02020603050405020304" pitchFamily="18" charset="0"/>
              </a:rPr>
              <a:t>4</a:t>
            </a:r>
            <a:r>
              <a:rPr lang="en-US" sz="2000" b="1" dirty="0">
                <a:solidFill>
                  <a:srgbClr val="002060"/>
                </a:solidFill>
                <a:latin typeface="Times New Roman" panose="02020603050405020304" pitchFamily="18" charset="0"/>
                <a:cs typeface="Times New Roman" panose="02020603050405020304" pitchFamily="18" charset="0"/>
              </a:rPr>
              <a:t>]</a:t>
            </a:r>
            <a:r>
              <a:rPr lang="en-US" sz="2000" b="1" baseline="30000" dirty="0">
                <a:solidFill>
                  <a:srgbClr val="002060"/>
                </a:solidFill>
                <a:latin typeface="Times New Roman" panose="02020603050405020304" pitchFamily="18" charset="0"/>
                <a:cs typeface="Times New Roman" panose="02020603050405020304" pitchFamily="18" charset="0"/>
              </a:rPr>
              <a:t>2+</a:t>
            </a:r>
            <a:r>
              <a:rPr lang="en-US" sz="2000" b="1" dirty="0">
                <a:solidFill>
                  <a:srgbClr val="002060"/>
                </a:solidFill>
                <a:latin typeface="Times New Roman" panose="02020603050405020304" pitchFamily="18" charset="0"/>
                <a:cs typeface="Times New Roman" panose="02020603050405020304" pitchFamily="18" charset="0"/>
              </a:rPr>
              <a:t> </a:t>
            </a:r>
            <a:endParaRPr lang="en-US" sz="2400" b="1" baseline="30000" dirty="0">
              <a:solidFill>
                <a:srgbClr val="002060"/>
              </a:solidFill>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0B4DD6EF-83D2-42F8-8B5E-3F64C5ABD2FC}"/>
              </a:ext>
            </a:extLst>
          </p:cNvPr>
          <p:cNvSpPr txBox="1"/>
          <p:nvPr/>
        </p:nvSpPr>
        <p:spPr>
          <a:xfrm>
            <a:off x="8199928" y="307838"/>
            <a:ext cx="3452113" cy="369332"/>
          </a:xfrm>
          <a:prstGeom prst="rect">
            <a:avLst/>
          </a:prstGeom>
          <a:noFill/>
        </p:spPr>
        <p:txBody>
          <a:bodyPr wrap="square">
            <a:spAutoFit/>
          </a:bodyPr>
          <a:lstStyle/>
          <a:p>
            <a:r>
              <a:rPr lang="en-US" b="1" dirty="0">
                <a:solidFill>
                  <a:schemeClr val="bg1"/>
                </a:solidFill>
                <a:latin typeface="Times New Roman" panose="02020603050405020304" pitchFamily="18" charset="0"/>
                <a:ea typeface="Times New Roman" panose="02020603050405020304" pitchFamily="18" charset="0"/>
              </a:rPr>
              <a:t>Oct</a:t>
            </a:r>
            <a:r>
              <a:rPr lang="en-US" sz="1800" b="1" dirty="0">
                <a:solidFill>
                  <a:schemeClr val="bg1"/>
                </a:solidFill>
                <a:effectLst/>
                <a:latin typeface="Times New Roman" panose="02020603050405020304" pitchFamily="18" charset="0"/>
                <a:ea typeface="Times New Roman" panose="02020603050405020304" pitchFamily="18" charset="0"/>
              </a:rPr>
              <a:t>ahedral structure of </a:t>
            </a:r>
            <a:r>
              <a:rPr lang="en-US" b="1" dirty="0">
                <a:solidFill>
                  <a:schemeClr val="bg1"/>
                </a:solidFill>
                <a:latin typeface="Times New Roman" panose="02020603050405020304" pitchFamily="18" charset="0"/>
                <a:ea typeface="Times New Roman" panose="02020603050405020304" pitchFamily="18" charset="0"/>
              </a:rPr>
              <a:t>[</a:t>
            </a:r>
            <a:r>
              <a:rPr lang="en-US" sz="1800" b="1" dirty="0">
                <a:solidFill>
                  <a:schemeClr val="bg1"/>
                </a:solidFill>
                <a:effectLst/>
                <a:latin typeface="Times New Roman" panose="02020603050405020304" pitchFamily="18" charset="0"/>
                <a:ea typeface="Times New Roman" panose="02020603050405020304" pitchFamily="18" charset="0"/>
              </a:rPr>
              <a:t>FeF</a:t>
            </a:r>
            <a:r>
              <a:rPr lang="en-US" sz="1800" b="1" baseline="-25000" dirty="0">
                <a:solidFill>
                  <a:schemeClr val="bg1"/>
                </a:solidFill>
                <a:effectLst/>
                <a:latin typeface="Times New Roman" panose="02020603050405020304" pitchFamily="18" charset="0"/>
                <a:ea typeface="Times New Roman" panose="02020603050405020304" pitchFamily="18" charset="0"/>
              </a:rPr>
              <a:t>6</a:t>
            </a:r>
            <a:r>
              <a:rPr lang="en-US" b="1" dirty="0">
                <a:solidFill>
                  <a:schemeClr val="bg1"/>
                </a:solidFill>
                <a:latin typeface="Times New Roman" panose="02020603050405020304" pitchFamily="18" charset="0"/>
                <a:ea typeface="Times New Roman" panose="02020603050405020304" pitchFamily="18" charset="0"/>
              </a:rPr>
              <a:t>]</a:t>
            </a:r>
            <a:r>
              <a:rPr lang="en-US" sz="1800" b="1" baseline="30000" dirty="0">
                <a:solidFill>
                  <a:schemeClr val="bg1"/>
                </a:solidFill>
                <a:effectLst/>
                <a:latin typeface="Times New Roman" panose="02020603050405020304" pitchFamily="18" charset="0"/>
                <a:ea typeface="Times New Roman" panose="02020603050405020304" pitchFamily="18" charset="0"/>
              </a:rPr>
              <a:t>3–</a:t>
            </a:r>
            <a:r>
              <a:rPr lang="en-US" sz="1800" b="1" dirty="0">
                <a:solidFill>
                  <a:schemeClr val="bg1"/>
                </a:solidFill>
                <a:effectLst/>
                <a:latin typeface="Times New Roman" panose="02020603050405020304" pitchFamily="18" charset="0"/>
                <a:ea typeface="Times New Roman" panose="02020603050405020304" pitchFamily="18" charset="0"/>
              </a:rPr>
              <a:t> </a:t>
            </a:r>
            <a:endParaRPr lang="en-US" dirty="0">
              <a:solidFill>
                <a:schemeClr val="bg1"/>
              </a:solidFill>
            </a:endParaRPr>
          </a:p>
        </p:txBody>
      </p:sp>
      <p:pic>
        <p:nvPicPr>
          <p:cNvPr id="8" name="Picture 7">
            <a:extLst>
              <a:ext uri="{FF2B5EF4-FFF2-40B4-BE49-F238E27FC236}">
                <a16:creationId xmlns:a16="http://schemas.microsoft.com/office/drawing/2014/main" id="{D98F272E-412D-46A9-8148-7C58AEBCF003}"/>
              </a:ext>
            </a:extLst>
          </p:cNvPr>
          <p:cNvPicPr/>
          <p:nvPr/>
        </p:nvPicPr>
        <p:blipFill>
          <a:blip r:embed="rId2" cstate="print">
            <a:duotone>
              <a:prstClr val="black"/>
              <a:srgbClr val="FF0066">
                <a:tint val="45000"/>
                <a:satMod val="400000"/>
              </a:srgbClr>
            </a:duotone>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8510177" y="797030"/>
            <a:ext cx="2816352" cy="2236832"/>
          </a:xfrm>
          <a:prstGeom prst="rect">
            <a:avLst/>
          </a:prstGeom>
          <a:ln w="3175">
            <a:solidFill>
              <a:schemeClr val="tx1"/>
            </a:solidFill>
          </a:ln>
        </p:spPr>
      </p:pic>
      <p:pic>
        <p:nvPicPr>
          <p:cNvPr id="2" name="Picture 1">
            <a:extLst>
              <a:ext uri="{FF2B5EF4-FFF2-40B4-BE49-F238E27FC236}">
                <a16:creationId xmlns:a16="http://schemas.microsoft.com/office/drawing/2014/main" id="{BF96BBE1-EB6D-4862-A2CA-58D0FB6F9C46}"/>
              </a:ext>
            </a:extLst>
          </p:cNvPr>
          <p:cNvPicPr>
            <a:picLocks noChangeAspect="1"/>
          </p:cNvPicPr>
          <p:nvPr/>
        </p:nvPicPr>
        <p:blipFill>
          <a:blip r:embed="rId4">
            <a:duotone>
              <a:prstClr val="black"/>
              <a:schemeClr val="accent3">
                <a:tint val="45000"/>
                <a:satMod val="400000"/>
              </a:schemeClr>
            </a:duotone>
            <a:extLst>
              <a:ext uri="{BEBA8EAE-BF5A-486C-A8C5-ECC9F3942E4B}">
                <a14:imgProps xmlns:a14="http://schemas.microsoft.com/office/drawing/2010/main">
                  <a14:imgLayer r:embed="rId5">
                    <a14:imgEffect>
                      <a14:sharpenSoften amount="50000"/>
                    </a14:imgEffect>
                  </a14:imgLayer>
                </a14:imgProps>
              </a:ext>
            </a:extLst>
          </a:blip>
          <a:stretch>
            <a:fillRect/>
          </a:stretch>
        </p:blipFill>
        <p:spPr>
          <a:xfrm>
            <a:off x="8517808" y="4079770"/>
            <a:ext cx="2816352" cy="2236832"/>
          </a:xfrm>
          <a:prstGeom prst="rect">
            <a:avLst/>
          </a:prstGeom>
        </p:spPr>
      </p:pic>
      <p:sp>
        <p:nvSpPr>
          <p:cNvPr id="3" name="TextBox 2">
            <a:extLst>
              <a:ext uri="{FF2B5EF4-FFF2-40B4-BE49-F238E27FC236}">
                <a16:creationId xmlns:a16="http://schemas.microsoft.com/office/drawing/2014/main" id="{B5D325D9-213B-4412-B84A-BC897E52B5D9}"/>
              </a:ext>
            </a:extLst>
          </p:cNvPr>
          <p:cNvSpPr txBox="1"/>
          <p:nvPr/>
        </p:nvSpPr>
        <p:spPr>
          <a:xfrm>
            <a:off x="8071105" y="3590705"/>
            <a:ext cx="3849322" cy="369332"/>
          </a:xfrm>
          <a:prstGeom prst="rect">
            <a:avLst/>
          </a:prstGeom>
          <a:noFill/>
        </p:spPr>
        <p:txBody>
          <a:bodyPr wrap="square">
            <a:spAutoFit/>
          </a:bodyPr>
          <a:lstStyle/>
          <a:p>
            <a:r>
              <a:rPr lang="en-US" b="1" dirty="0">
                <a:solidFill>
                  <a:schemeClr val="bg1"/>
                </a:solidFill>
                <a:latin typeface="Times New Roman" panose="02020603050405020304" pitchFamily="18" charset="0"/>
                <a:ea typeface="Times New Roman" panose="02020603050405020304" pitchFamily="18" charset="0"/>
              </a:rPr>
              <a:t>Oct</a:t>
            </a:r>
            <a:r>
              <a:rPr lang="en-US" sz="1800" b="1" dirty="0">
                <a:solidFill>
                  <a:schemeClr val="bg1"/>
                </a:solidFill>
                <a:effectLst/>
                <a:latin typeface="Times New Roman" panose="02020603050405020304" pitchFamily="18" charset="0"/>
                <a:ea typeface="Times New Roman" panose="02020603050405020304" pitchFamily="18" charset="0"/>
              </a:rPr>
              <a:t>ahedral structure of </a:t>
            </a:r>
            <a:r>
              <a:rPr lang="en-US" b="1" dirty="0">
                <a:solidFill>
                  <a:schemeClr val="bg1"/>
                </a:solidFill>
                <a:latin typeface="Times New Roman" panose="02020603050405020304" pitchFamily="18" charset="0"/>
                <a:ea typeface="Times New Roman" panose="02020603050405020304" pitchFamily="18" charset="0"/>
              </a:rPr>
              <a:t>[Co</a:t>
            </a:r>
            <a:r>
              <a:rPr lang="en-US" sz="1800" b="1" dirty="0">
                <a:solidFill>
                  <a:schemeClr val="bg1"/>
                </a:solidFill>
                <a:effectLst/>
                <a:latin typeface="Times New Roman" panose="02020603050405020304" pitchFamily="18" charset="0"/>
                <a:ea typeface="Times New Roman" panose="02020603050405020304" pitchFamily="18" charset="0"/>
              </a:rPr>
              <a:t>(NH</a:t>
            </a:r>
            <a:r>
              <a:rPr lang="en-US" sz="1800" b="1" baseline="-25000" dirty="0">
                <a:solidFill>
                  <a:schemeClr val="bg1"/>
                </a:solidFill>
                <a:effectLst/>
                <a:latin typeface="Times New Roman" panose="02020603050405020304" pitchFamily="18" charset="0"/>
                <a:ea typeface="Times New Roman" panose="02020603050405020304" pitchFamily="18" charset="0"/>
              </a:rPr>
              <a:t>3</a:t>
            </a:r>
            <a:r>
              <a:rPr lang="en-US" sz="1800" b="1" dirty="0">
                <a:solidFill>
                  <a:schemeClr val="bg1"/>
                </a:solidFill>
                <a:effectLst/>
                <a:latin typeface="Times New Roman" panose="02020603050405020304" pitchFamily="18" charset="0"/>
                <a:ea typeface="Times New Roman" panose="02020603050405020304" pitchFamily="18" charset="0"/>
              </a:rPr>
              <a:t>)</a:t>
            </a:r>
            <a:r>
              <a:rPr lang="en-US" sz="1800" b="1" baseline="-25000" dirty="0">
                <a:solidFill>
                  <a:schemeClr val="bg1"/>
                </a:solidFill>
                <a:effectLst/>
                <a:latin typeface="Times New Roman" panose="02020603050405020304" pitchFamily="18" charset="0"/>
                <a:ea typeface="Times New Roman" panose="02020603050405020304" pitchFamily="18" charset="0"/>
              </a:rPr>
              <a:t>6</a:t>
            </a:r>
            <a:r>
              <a:rPr lang="en-US" b="1" dirty="0">
                <a:solidFill>
                  <a:schemeClr val="bg1"/>
                </a:solidFill>
                <a:latin typeface="Times New Roman" panose="02020603050405020304" pitchFamily="18" charset="0"/>
                <a:ea typeface="Times New Roman" panose="02020603050405020304" pitchFamily="18" charset="0"/>
              </a:rPr>
              <a:t>]</a:t>
            </a:r>
            <a:r>
              <a:rPr lang="en-US" sz="1800" b="1" baseline="30000" dirty="0">
                <a:solidFill>
                  <a:schemeClr val="bg1"/>
                </a:solidFill>
                <a:effectLst/>
                <a:latin typeface="Times New Roman" panose="02020603050405020304" pitchFamily="18" charset="0"/>
                <a:ea typeface="Times New Roman" panose="02020603050405020304" pitchFamily="18" charset="0"/>
              </a:rPr>
              <a:t>3+</a:t>
            </a:r>
            <a:r>
              <a:rPr lang="en-US" sz="1800" b="1" dirty="0">
                <a:solidFill>
                  <a:schemeClr val="bg1"/>
                </a:solidFill>
                <a:effectLst/>
                <a:latin typeface="Times New Roman" panose="02020603050405020304" pitchFamily="18" charset="0"/>
                <a:ea typeface="Times New Roman" panose="02020603050405020304" pitchFamily="18" charset="0"/>
              </a:rPr>
              <a:t> </a:t>
            </a:r>
            <a:endParaRPr lang="en-US" dirty="0">
              <a:solidFill>
                <a:schemeClr val="bg1"/>
              </a:solidFill>
            </a:endParaRPr>
          </a:p>
        </p:txBody>
      </p:sp>
    </p:spTree>
    <p:extLst>
      <p:ext uri="{BB962C8B-B14F-4D97-AF65-F5344CB8AC3E}">
        <p14:creationId xmlns:p14="http://schemas.microsoft.com/office/powerpoint/2010/main" val="1852820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F54E058-B7A4-4C29-B950-8AC85411641D}"/>
              </a:ext>
            </a:extLst>
          </p:cNvPr>
          <p:cNvSpPr/>
          <p:nvPr/>
        </p:nvSpPr>
        <p:spPr>
          <a:xfrm>
            <a:off x="926430" y="383053"/>
            <a:ext cx="10936386" cy="3730317"/>
          </a:xfrm>
          <a:prstGeom prst="rect">
            <a:avLst/>
          </a:prstGeom>
        </p:spPr>
        <p:txBody>
          <a:bodyPr wrap="square">
            <a:spAutoFit/>
          </a:bodyPr>
          <a:lstStyle/>
          <a:p>
            <a:pPr>
              <a:lnSpc>
                <a:spcPct val="150000"/>
              </a:lnSpc>
            </a:pPr>
            <a:r>
              <a:rPr lang="en-US" sz="2000" b="1" dirty="0">
                <a:solidFill>
                  <a:srgbClr val="002060"/>
                </a:solidFill>
                <a:latin typeface="Times New Roman" panose="02020603050405020304" pitchFamily="18" charset="0"/>
                <a:cs typeface="Times New Roman" panose="02020603050405020304" pitchFamily="18" charset="0"/>
              </a:rPr>
              <a:t>Compound having same molecular formula but different structures and hence different physical and chemical properties are called </a:t>
            </a:r>
            <a:r>
              <a:rPr lang="en-US" sz="2000" b="1" dirty="0">
                <a:solidFill>
                  <a:srgbClr val="FF0000"/>
                </a:solidFill>
                <a:latin typeface="Times New Roman" panose="02020603050405020304" pitchFamily="18" charset="0"/>
                <a:cs typeface="Times New Roman" panose="02020603050405020304" pitchFamily="18" charset="0"/>
              </a:rPr>
              <a:t>isomers. </a:t>
            </a:r>
          </a:p>
          <a:p>
            <a:pPr>
              <a:lnSpc>
                <a:spcPct val="150000"/>
              </a:lnSpc>
            </a:pPr>
            <a:r>
              <a:rPr lang="en-US" sz="2000" b="1" dirty="0">
                <a:solidFill>
                  <a:srgbClr val="002060"/>
                </a:solidFill>
                <a:latin typeface="Times New Roman" panose="02020603050405020304" pitchFamily="18" charset="0"/>
                <a:cs typeface="Times New Roman" panose="02020603050405020304" pitchFamily="18" charset="0"/>
              </a:rPr>
              <a:t>The phenomenon of existence/formation of such isomer compounds is known as </a:t>
            </a:r>
            <a:r>
              <a:rPr lang="en-US" sz="2000" b="1" dirty="0">
                <a:solidFill>
                  <a:srgbClr val="FF0000"/>
                </a:solidFill>
                <a:latin typeface="Times New Roman" panose="02020603050405020304" pitchFamily="18" charset="0"/>
                <a:cs typeface="Times New Roman" panose="02020603050405020304" pitchFamily="18" charset="0"/>
              </a:rPr>
              <a:t>isomerism</a:t>
            </a:r>
            <a:r>
              <a:rPr lang="en-US" sz="2000" b="1" dirty="0">
                <a:solidFill>
                  <a:srgbClr val="002060"/>
                </a:solidFill>
                <a:latin typeface="Times New Roman" panose="02020603050405020304" pitchFamily="18" charset="0"/>
                <a:cs typeface="Times New Roman" panose="02020603050405020304" pitchFamily="18" charset="0"/>
              </a:rPr>
              <a:t>.        </a:t>
            </a:r>
          </a:p>
          <a:p>
            <a:pPr>
              <a:lnSpc>
                <a:spcPct val="150000"/>
              </a:lnSpc>
            </a:pPr>
            <a:r>
              <a:rPr lang="en-US" sz="2000" b="1" dirty="0">
                <a:solidFill>
                  <a:srgbClr val="002060"/>
                </a:solidFill>
                <a:latin typeface="Times New Roman" panose="02020603050405020304" pitchFamily="18" charset="0"/>
                <a:cs typeface="Times New Roman" panose="02020603050405020304" pitchFamily="18" charset="0"/>
              </a:rPr>
              <a:t>Co-ordination compounds give wide variety of isomers due to different types of linkages and different structural arrangements. </a:t>
            </a:r>
          </a:p>
          <a:p>
            <a:pPr>
              <a:lnSpc>
                <a:spcPct val="150000"/>
              </a:lnSpc>
            </a:pPr>
            <a:r>
              <a:rPr lang="en-US" sz="2000" b="1" dirty="0">
                <a:solidFill>
                  <a:srgbClr val="002060"/>
                </a:solidFill>
                <a:latin typeface="Times New Roman" panose="02020603050405020304" pitchFamily="18" charset="0"/>
                <a:cs typeface="Times New Roman" panose="02020603050405020304" pitchFamily="18" charset="0"/>
              </a:rPr>
              <a:t>Co-ordination compounds show following types of Isomerism.</a:t>
            </a:r>
          </a:p>
          <a:p>
            <a:pPr>
              <a:lnSpc>
                <a:spcPct val="150000"/>
              </a:lnSpc>
            </a:pPr>
            <a:r>
              <a:rPr lang="en-US" sz="2000" b="1" dirty="0">
                <a:solidFill>
                  <a:srgbClr val="FF0000"/>
                </a:solidFill>
                <a:latin typeface="Times New Roman" panose="02020603050405020304" pitchFamily="18" charset="0"/>
                <a:cs typeface="Times New Roman" panose="02020603050405020304" pitchFamily="18" charset="0"/>
              </a:rPr>
              <a:t>A] Structural isomerism</a:t>
            </a:r>
          </a:p>
          <a:p>
            <a:pPr>
              <a:lnSpc>
                <a:spcPct val="150000"/>
              </a:lnSpc>
            </a:pPr>
            <a:r>
              <a:rPr lang="en-US" sz="2000" b="1" dirty="0">
                <a:solidFill>
                  <a:srgbClr val="FF0000"/>
                </a:solidFill>
                <a:latin typeface="Times New Roman" panose="02020603050405020304" pitchFamily="18" charset="0"/>
                <a:cs typeface="Times New Roman" panose="02020603050405020304" pitchFamily="18" charset="0"/>
              </a:rPr>
              <a:t>B] Stereo isomerism </a:t>
            </a:r>
          </a:p>
        </p:txBody>
      </p:sp>
      <p:sp>
        <p:nvSpPr>
          <p:cNvPr id="11" name="Rectangle 10">
            <a:extLst>
              <a:ext uri="{FF2B5EF4-FFF2-40B4-BE49-F238E27FC236}">
                <a16:creationId xmlns:a16="http://schemas.microsoft.com/office/drawing/2014/main" id="{C0A51894-9711-41B2-9E7A-65F273712F0F}"/>
              </a:ext>
            </a:extLst>
          </p:cNvPr>
          <p:cNvSpPr/>
          <p:nvPr/>
        </p:nvSpPr>
        <p:spPr>
          <a:xfrm>
            <a:off x="3218527" y="92076"/>
            <a:ext cx="5812740" cy="461665"/>
          </a:xfrm>
          <a:prstGeom prst="rect">
            <a:avLst/>
          </a:prstGeom>
        </p:spPr>
        <p:txBody>
          <a:bodyPr wrap="square">
            <a:spAutoFit/>
          </a:bodyPr>
          <a:lstStyle/>
          <a:p>
            <a:r>
              <a:rPr lang="en-US" sz="2200" b="1" dirty="0">
                <a:solidFill>
                  <a:srgbClr val="FF0000"/>
                </a:solidFill>
                <a:latin typeface="Times New Roman" panose="02020603050405020304" pitchFamily="18" charset="0"/>
                <a:cs typeface="Times New Roman" panose="02020603050405020304" pitchFamily="18" charset="0"/>
              </a:rPr>
              <a:t>2.8 </a:t>
            </a:r>
            <a:r>
              <a:rPr lang="en-US" sz="2400" b="1" dirty="0">
                <a:solidFill>
                  <a:srgbClr val="FF0000"/>
                </a:solidFill>
                <a:latin typeface="Times New Roman" panose="02020603050405020304" pitchFamily="18" charset="0"/>
                <a:cs typeface="Times New Roman" panose="02020603050405020304" pitchFamily="18" charset="0"/>
              </a:rPr>
              <a:t>Isomerism in co-ordination compounds </a:t>
            </a:r>
            <a:endParaRPr lang="en-US" sz="2200" b="1" dirty="0">
              <a:solidFill>
                <a:srgbClr val="FF0000"/>
              </a:solidFill>
              <a:latin typeface="Times New Roman" panose="02020603050405020304" pitchFamily="18" charset="0"/>
              <a:cs typeface="Times New Roman" panose="02020603050405020304" pitchFamily="18" charset="0"/>
            </a:endParaRPr>
          </a:p>
        </p:txBody>
      </p:sp>
      <p:pic>
        <p:nvPicPr>
          <p:cNvPr id="2" name="Picture 1">
            <a:extLst>
              <a:ext uri="{FF2B5EF4-FFF2-40B4-BE49-F238E27FC236}">
                <a16:creationId xmlns:a16="http://schemas.microsoft.com/office/drawing/2014/main" id="{DD0BC353-FF7E-4919-965C-8712444D6193}"/>
              </a:ext>
            </a:extLst>
          </p:cNvPr>
          <p:cNvPicPr>
            <a:picLocks noChangeAspect="1"/>
          </p:cNvPicPr>
          <p:nvPr/>
        </p:nvPicPr>
        <p:blipFill>
          <a:blip r:embed="rId2">
            <a:duotone>
              <a:prstClr val="black"/>
              <a:srgbClr val="FF0066">
                <a:tint val="45000"/>
                <a:satMod val="400000"/>
              </a:srgbClr>
            </a:duotone>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1194817" y="4096512"/>
            <a:ext cx="10241280" cy="2761488"/>
          </a:xfrm>
          <a:prstGeom prst="rect">
            <a:avLst/>
          </a:prstGeom>
        </p:spPr>
      </p:pic>
    </p:spTree>
    <p:extLst>
      <p:ext uri="{BB962C8B-B14F-4D97-AF65-F5344CB8AC3E}">
        <p14:creationId xmlns:p14="http://schemas.microsoft.com/office/powerpoint/2010/main" val="41650045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0">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F54E058-B7A4-4C29-B950-8AC85411641D}"/>
              </a:ext>
            </a:extLst>
          </p:cNvPr>
          <p:cNvSpPr/>
          <p:nvPr/>
        </p:nvSpPr>
        <p:spPr>
          <a:xfrm>
            <a:off x="926430" y="468397"/>
            <a:ext cx="10936386" cy="1421992"/>
          </a:xfrm>
          <a:prstGeom prst="rect">
            <a:avLst/>
          </a:prstGeom>
        </p:spPr>
        <p:txBody>
          <a:bodyPr wrap="square">
            <a:spAutoFit/>
          </a:bodyPr>
          <a:lstStyle/>
          <a:p>
            <a:pPr>
              <a:lnSpc>
                <a:spcPct val="150000"/>
              </a:lnSpc>
            </a:pPr>
            <a:r>
              <a:rPr lang="en-US" sz="2000" b="1" dirty="0">
                <a:solidFill>
                  <a:srgbClr val="FF0000"/>
                </a:solidFill>
                <a:latin typeface="Times New Roman" panose="02020603050405020304" pitchFamily="18" charset="0"/>
                <a:cs typeface="Times New Roman" panose="02020603050405020304" pitchFamily="18" charset="0"/>
              </a:rPr>
              <a:t>A] Structural isomerism- </a:t>
            </a:r>
            <a:r>
              <a:rPr lang="en-US" sz="2000" b="1" dirty="0">
                <a:solidFill>
                  <a:srgbClr val="002060"/>
                </a:solidFill>
                <a:latin typeface="Times New Roman" panose="02020603050405020304" pitchFamily="18" charset="0"/>
                <a:cs typeface="Times New Roman" panose="02020603050405020304" pitchFamily="18" charset="0"/>
              </a:rPr>
              <a:t>It is shown by compounds having different ligands in their co-ordination spheres. These are of different types. </a:t>
            </a:r>
          </a:p>
          <a:p>
            <a:pPr>
              <a:lnSpc>
                <a:spcPct val="150000"/>
              </a:lnSpc>
            </a:pPr>
            <a:endParaRPr lang="en-US" sz="2000" b="1" dirty="0">
              <a:solidFill>
                <a:srgbClr val="FF0000"/>
              </a:solidFill>
              <a:latin typeface="Times New Roman" panose="02020603050405020304" pitchFamily="18" charset="0"/>
              <a:cs typeface="Times New Roman" panose="02020603050405020304" pitchFamily="18" charset="0"/>
            </a:endParaRPr>
          </a:p>
        </p:txBody>
      </p:sp>
      <p:sp>
        <p:nvSpPr>
          <p:cNvPr id="11" name="Rectangle 10">
            <a:extLst>
              <a:ext uri="{FF2B5EF4-FFF2-40B4-BE49-F238E27FC236}">
                <a16:creationId xmlns:a16="http://schemas.microsoft.com/office/drawing/2014/main" id="{C0A51894-9711-41B2-9E7A-65F273712F0F}"/>
              </a:ext>
            </a:extLst>
          </p:cNvPr>
          <p:cNvSpPr/>
          <p:nvPr/>
        </p:nvSpPr>
        <p:spPr>
          <a:xfrm>
            <a:off x="3218527" y="92076"/>
            <a:ext cx="5812740" cy="461665"/>
          </a:xfrm>
          <a:prstGeom prst="rect">
            <a:avLst/>
          </a:prstGeom>
        </p:spPr>
        <p:txBody>
          <a:bodyPr wrap="square">
            <a:spAutoFit/>
          </a:bodyPr>
          <a:lstStyle/>
          <a:p>
            <a:r>
              <a:rPr lang="en-US" sz="2200" b="1" dirty="0">
                <a:solidFill>
                  <a:srgbClr val="FF0000"/>
                </a:solidFill>
                <a:latin typeface="Times New Roman" panose="02020603050405020304" pitchFamily="18" charset="0"/>
                <a:cs typeface="Times New Roman" panose="02020603050405020304" pitchFamily="18" charset="0"/>
              </a:rPr>
              <a:t>2.8 </a:t>
            </a:r>
            <a:r>
              <a:rPr lang="en-US" sz="2400" b="1" dirty="0">
                <a:solidFill>
                  <a:srgbClr val="FF0000"/>
                </a:solidFill>
                <a:latin typeface="Times New Roman" panose="02020603050405020304" pitchFamily="18" charset="0"/>
                <a:cs typeface="Times New Roman" panose="02020603050405020304" pitchFamily="18" charset="0"/>
              </a:rPr>
              <a:t>Isomerism in co-ordination compounds </a:t>
            </a:r>
            <a:endParaRPr lang="en-US" sz="2200" b="1" dirty="0">
              <a:solidFill>
                <a:srgbClr val="FF0000"/>
              </a:solidFill>
              <a:latin typeface="Times New Roman" panose="02020603050405020304" pitchFamily="18" charset="0"/>
              <a:cs typeface="Times New Roman" panose="02020603050405020304" pitchFamily="18" charset="0"/>
            </a:endParaRPr>
          </a:p>
        </p:txBody>
      </p:sp>
      <p:pic>
        <p:nvPicPr>
          <p:cNvPr id="3" name="Picture 2">
            <a:extLst>
              <a:ext uri="{FF2B5EF4-FFF2-40B4-BE49-F238E27FC236}">
                <a16:creationId xmlns:a16="http://schemas.microsoft.com/office/drawing/2014/main" id="{D9A2CD6C-34DF-419D-8397-71E5C9FD1654}"/>
              </a:ext>
            </a:extLst>
          </p:cNvPr>
          <p:cNvPicPr>
            <a:picLocks noChangeAspect="1"/>
          </p:cNvPicPr>
          <p:nvPr/>
        </p:nvPicPr>
        <p:blipFill>
          <a:blip r:embed="rId2">
            <a:duotone>
              <a:prstClr val="black"/>
              <a:schemeClr val="accent1">
                <a:tint val="45000"/>
                <a:satMod val="400000"/>
              </a:schemeClr>
            </a:duotone>
          </a:blip>
          <a:stretch>
            <a:fillRect/>
          </a:stretch>
        </p:blipFill>
        <p:spPr>
          <a:xfrm>
            <a:off x="926430" y="1475231"/>
            <a:ext cx="10790082" cy="5145023"/>
          </a:xfrm>
          <a:prstGeom prst="rect">
            <a:avLst/>
          </a:prstGeom>
        </p:spPr>
      </p:pic>
    </p:spTree>
    <p:extLst>
      <p:ext uri="{BB962C8B-B14F-4D97-AF65-F5344CB8AC3E}">
        <p14:creationId xmlns:p14="http://schemas.microsoft.com/office/powerpoint/2010/main" val="24815586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F54E058-B7A4-4C29-B950-8AC85411641D}"/>
              </a:ext>
            </a:extLst>
          </p:cNvPr>
          <p:cNvSpPr/>
          <p:nvPr/>
        </p:nvSpPr>
        <p:spPr>
          <a:xfrm>
            <a:off x="926430" y="383053"/>
            <a:ext cx="10936386" cy="498663"/>
          </a:xfrm>
          <a:prstGeom prst="rect">
            <a:avLst/>
          </a:prstGeom>
        </p:spPr>
        <p:txBody>
          <a:bodyPr wrap="square">
            <a:spAutoFit/>
          </a:bodyPr>
          <a:lstStyle/>
          <a:p>
            <a:pPr>
              <a:lnSpc>
                <a:spcPct val="150000"/>
              </a:lnSpc>
            </a:pPr>
            <a:r>
              <a:rPr lang="en-US" sz="2000" b="1" dirty="0">
                <a:solidFill>
                  <a:srgbClr val="FF0000"/>
                </a:solidFill>
                <a:latin typeface="Times New Roman" panose="02020603050405020304" pitchFamily="18" charset="0"/>
                <a:cs typeface="Times New Roman" panose="02020603050405020304" pitchFamily="18" charset="0"/>
              </a:rPr>
              <a:t>A] Structural isomerism</a:t>
            </a:r>
          </a:p>
        </p:txBody>
      </p:sp>
      <p:sp>
        <p:nvSpPr>
          <p:cNvPr id="11" name="Rectangle 10">
            <a:extLst>
              <a:ext uri="{FF2B5EF4-FFF2-40B4-BE49-F238E27FC236}">
                <a16:creationId xmlns:a16="http://schemas.microsoft.com/office/drawing/2014/main" id="{C0A51894-9711-41B2-9E7A-65F273712F0F}"/>
              </a:ext>
            </a:extLst>
          </p:cNvPr>
          <p:cNvSpPr/>
          <p:nvPr/>
        </p:nvSpPr>
        <p:spPr>
          <a:xfrm>
            <a:off x="3218527" y="92076"/>
            <a:ext cx="5812740" cy="461665"/>
          </a:xfrm>
          <a:prstGeom prst="rect">
            <a:avLst/>
          </a:prstGeom>
        </p:spPr>
        <p:txBody>
          <a:bodyPr wrap="square">
            <a:spAutoFit/>
          </a:bodyPr>
          <a:lstStyle/>
          <a:p>
            <a:r>
              <a:rPr lang="en-US" sz="2200" b="1" dirty="0">
                <a:solidFill>
                  <a:srgbClr val="FF0000"/>
                </a:solidFill>
                <a:latin typeface="Times New Roman" panose="02020603050405020304" pitchFamily="18" charset="0"/>
                <a:cs typeface="Times New Roman" panose="02020603050405020304" pitchFamily="18" charset="0"/>
              </a:rPr>
              <a:t>2.8 </a:t>
            </a:r>
            <a:r>
              <a:rPr lang="en-US" sz="2400" b="1" dirty="0">
                <a:solidFill>
                  <a:srgbClr val="FF0000"/>
                </a:solidFill>
                <a:latin typeface="Times New Roman" panose="02020603050405020304" pitchFamily="18" charset="0"/>
                <a:cs typeface="Times New Roman" panose="02020603050405020304" pitchFamily="18" charset="0"/>
              </a:rPr>
              <a:t>Isomerism in co-ordination compounds </a:t>
            </a:r>
            <a:endParaRPr lang="en-US" sz="2200" b="1" dirty="0">
              <a:solidFill>
                <a:srgbClr val="FF0000"/>
              </a:solidFill>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id="{1AB8E1C3-90F0-4F67-A29A-3FAC52479240}"/>
              </a:ext>
            </a:extLst>
          </p:cNvPr>
          <p:cNvPicPr>
            <a:picLocks noChangeAspect="1"/>
          </p:cNvPicPr>
          <p:nvPr/>
        </p:nvPicPr>
        <p:blipFill>
          <a:blip r:embed="rId2">
            <a:duotone>
              <a:prstClr val="black"/>
              <a:schemeClr val="accent1">
                <a:tint val="45000"/>
                <a:satMod val="400000"/>
              </a:schemeClr>
            </a:duotone>
          </a:blip>
          <a:stretch>
            <a:fillRect/>
          </a:stretch>
        </p:blipFill>
        <p:spPr>
          <a:xfrm>
            <a:off x="914238" y="890016"/>
            <a:ext cx="10936386" cy="5790563"/>
          </a:xfrm>
          <a:prstGeom prst="rect">
            <a:avLst/>
          </a:prstGeom>
        </p:spPr>
      </p:pic>
    </p:spTree>
    <p:extLst>
      <p:ext uri="{BB962C8B-B14F-4D97-AF65-F5344CB8AC3E}">
        <p14:creationId xmlns:p14="http://schemas.microsoft.com/office/powerpoint/2010/main" val="1918683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F54E058-B7A4-4C29-B950-8AC85411641D}"/>
              </a:ext>
            </a:extLst>
          </p:cNvPr>
          <p:cNvSpPr/>
          <p:nvPr/>
        </p:nvSpPr>
        <p:spPr>
          <a:xfrm>
            <a:off x="926430" y="383053"/>
            <a:ext cx="10936386" cy="498663"/>
          </a:xfrm>
          <a:prstGeom prst="rect">
            <a:avLst/>
          </a:prstGeom>
        </p:spPr>
        <p:txBody>
          <a:bodyPr wrap="square">
            <a:spAutoFit/>
          </a:bodyPr>
          <a:lstStyle/>
          <a:p>
            <a:pPr>
              <a:lnSpc>
                <a:spcPct val="150000"/>
              </a:lnSpc>
            </a:pPr>
            <a:r>
              <a:rPr lang="en-US" sz="2000" b="1" dirty="0">
                <a:solidFill>
                  <a:srgbClr val="FF0000"/>
                </a:solidFill>
                <a:latin typeface="Times New Roman" panose="02020603050405020304" pitchFamily="18" charset="0"/>
                <a:cs typeface="Times New Roman" panose="02020603050405020304" pitchFamily="18" charset="0"/>
              </a:rPr>
              <a:t>A] Structural isomerism</a:t>
            </a:r>
          </a:p>
        </p:txBody>
      </p:sp>
      <p:sp>
        <p:nvSpPr>
          <p:cNvPr id="11" name="Rectangle 10">
            <a:extLst>
              <a:ext uri="{FF2B5EF4-FFF2-40B4-BE49-F238E27FC236}">
                <a16:creationId xmlns:a16="http://schemas.microsoft.com/office/drawing/2014/main" id="{C0A51894-9711-41B2-9E7A-65F273712F0F}"/>
              </a:ext>
            </a:extLst>
          </p:cNvPr>
          <p:cNvSpPr/>
          <p:nvPr/>
        </p:nvSpPr>
        <p:spPr>
          <a:xfrm>
            <a:off x="3218527" y="92076"/>
            <a:ext cx="5812740" cy="461665"/>
          </a:xfrm>
          <a:prstGeom prst="rect">
            <a:avLst/>
          </a:prstGeom>
        </p:spPr>
        <p:txBody>
          <a:bodyPr wrap="square">
            <a:spAutoFit/>
          </a:bodyPr>
          <a:lstStyle/>
          <a:p>
            <a:r>
              <a:rPr lang="en-US" sz="2200" b="1" dirty="0">
                <a:solidFill>
                  <a:srgbClr val="FF0000"/>
                </a:solidFill>
                <a:latin typeface="Times New Roman" panose="02020603050405020304" pitchFamily="18" charset="0"/>
                <a:cs typeface="Times New Roman" panose="02020603050405020304" pitchFamily="18" charset="0"/>
              </a:rPr>
              <a:t>2.8 </a:t>
            </a:r>
            <a:r>
              <a:rPr lang="en-US" sz="2400" b="1" dirty="0">
                <a:solidFill>
                  <a:srgbClr val="FF0000"/>
                </a:solidFill>
                <a:latin typeface="Times New Roman" panose="02020603050405020304" pitchFamily="18" charset="0"/>
                <a:cs typeface="Times New Roman" panose="02020603050405020304" pitchFamily="18" charset="0"/>
              </a:rPr>
              <a:t>Isomerism in co-ordination compounds </a:t>
            </a:r>
            <a:endParaRPr lang="en-US" sz="2200" b="1" dirty="0">
              <a:solidFill>
                <a:srgbClr val="FF0000"/>
              </a:solidFill>
              <a:latin typeface="Times New Roman" panose="02020603050405020304" pitchFamily="18" charset="0"/>
              <a:cs typeface="Times New Roman" panose="02020603050405020304" pitchFamily="18" charset="0"/>
            </a:endParaRPr>
          </a:p>
        </p:txBody>
      </p:sp>
      <p:pic>
        <p:nvPicPr>
          <p:cNvPr id="2" name="Picture 1">
            <a:extLst>
              <a:ext uri="{FF2B5EF4-FFF2-40B4-BE49-F238E27FC236}">
                <a16:creationId xmlns:a16="http://schemas.microsoft.com/office/drawing/2014/main" id="{F2EA8A2B-6D94-4BEA-8E5E-A6B8696D33F6}"/>
              </a:ext>
            </a:extLst>
          </p:cNvPr>
          <p:cNvPicPr>
            <a:picLocks noChangeAspect="1"/>
          </p:cNvPicPr>
          <p:nvPr/>
        </p:nvPicPr>
        <p:blipFill>
          <a:blip r:embed="rId2">
            <a:duotone>
              <a:prstClr val="black"/>
              <a:schemeClr val="accent1">
                <a:tint val="45000"/>
                <a:satMod val="400000"/>
              </a:schemeClr>
            </a:duotone>
          </a:blip>
          <a:stretch>
            <a:fillRect/>
          </a:stretch>
        </p:blipFill>
        <p:spPr>
          <a:xfrm>
            <a:off x="926430" y="844718"/>
            <a:ext cx="10936386" cy="5824305"/>
          </a:xfrm>
          <a:prstGeom prst="rect">
            <a:avLst/>
          </a:prstGeom>
        </p:spPr>
      </p:pic>
    </p:spTree>
    <p:extLst>
      <p:ext uri="{BB962C8B-B14F-4D97-AF65-F5344CB8AC3E}">
        <p14:creationId xmlns:p14="http://schemas.microsoft.com/office/powerpoint/2010/main" val="1858529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F54E058-B7A4-4C29-B950-8AC85411641D}"/>
              </a:ext>
            </a:extLst>
          </p:cNvPr>
          <p:cNvSpPr/>
          <p:nvPr/>
        </p:nvSpPr>
        <p:spPr>
          <a:xfrm>
            <a:off x="926430" y="383053"/>
            <a:ext cx="10936386" cy="498663"/>
          </a:xfrm>
          <a:prstGeom prst="rect">
            <a:avLst/>
          </a:prstGeom>
        </p:spPr>
        <p:txBody>
          <a:bodyPr wrap="square">
            <a:spAutoFit/>
          </a:bodyPr>
          <a:lstStyle/>
          <a:p>
            <a:pPr>
              <a:lnSpc>
                <a:spcPct val="150000"/>
              </a:lnSpc>
            </a:pPr>
            <a:r>
              <a:rPr lang="en-US" sz="2000" b="1" dirty="0">
                <a:solidFill>
                  <a:srgbClr val="FF0000"/>
                </a:solidFill>
                <a:latin typeface="Times New Roman" panose="02020603050405020304" pitchFamily="18" charset="0"/>
                <a:cs typeface="Times New Roman" panose="02020603050405020304" pitchFamily="18" charset="0"/>
              </a:rPr>
              <a:t>A] Structural isomerism</a:t>
            </a:r>
          </a:p>
        </p:txBody>
      </p:sp>
      <p:sp>
        <p:nvSpPr>
          <p:cNvPr id="11" name="Rectangle 10">
            <a:extLst>
              <a:ext uri="{FF2B5EF4-FFF2-40B4-BE49-F238E27FC236}">
                <a16:creationId xmlns:a16="http://schemas.microsoft.com/office/drawing/2014/main" id="{C0A51894-9711-41B2-9E7A-65F273712F0F}"/>
              </a:ext>
            </a:extLst>
          </p:cNvPr>
          <p:cNvSpPr/>
          <p:nvPr/>
        </p:nvSpPr>
        <p:spPr>
          <a:xfrm>
            <a:off x="3218527" y="92076"/>
            <a:ext cx="5812740" cy="461665"/>
          </a:xfrm>
          <a:prstGeom prst="rect">
            <a:avLst/>
          </a:prstGeom>
        </p:spPr>
        <p:txBody>
          <a:bodyPr wrap="square">
            <a:spAutoFit/>
          </a:bodyPr>
          <a:lstStyle/>
          <a:p>
            <a:r>
              <a:rPr lang="en-US" sz="2200" b="1" dirty="0">
                <a:solidFill>
                  <a:srgbClr val="FF0000"/>
                </a:solidFill>
                <a:latin typeface="Times New Roman" panose="02020603050405020304" pitchFamily="18" charset="0"/>
                <a:cs typeface="Times New Roman" panose="02020603050405020304" pitchFamily="18" charset="0"/>
              </a:rPr>
              <a:t>2.8 </a:t>
            </a:r>
            <a:r>
              <a:rPr lang="en-US" sz="2400" b="1" dirty="0">
                <a:solidFill>
                  <a:srgbClr val="FF0000"/>
                </a:solidFill>
                <a:latin typeface="Times New Roman" panose="02020603050405020304" pitchFamily="18" charset="0"/>
                <a:cs typeface="Times New Roman" panose="02020603050405020304" pitchFamily="18" charset="0"/>
              </a:rPr>
              <a:t>Isomerism in co-ordination compounds </a:t>
            </a:r>
            <a:endParaRPr lang="en-US" sz="2200" b="1" dirty="0">
              <a:solidFill>
                <a:srgbClr val="FF0000"/>
              </a:solidFill>
              <a:latin typeface="Times New Roman" panose="02020603050405020304" pitchFamily="18" charset="0"/>
              <a:cs typeface="Times New Roman" panose="02020603050405020304" pitchFamily="18" charset="0"/>
            </a:endParaRPr>
          </a:p>
        </p:txBody>
      </p:sp>
      <p:pic>
        <p:nvPicPr>
          <p:cNvPr id="3" name="Picture 2">
            <a:extLst>
              <a:ext uri="{FF2B5EF4-FFF2-40B4-BE49-F238E27FC236}">
                <a16:creationId xmlns:a16="http://schemas.microsoft.com/office/drawing/2014/main" id="{B203F42C-C75D-423E-892C-918EE3B269F8}"/>
              </a:ext>
            </a:extLst>
          </p:cNvPr>
          <p:cNvPicPr>
            <a:picLocks noChangeAspect="1"/>
          </p:cNvPicPr>
          <p:nvPr/>
        </p:nvPicPr>
        <p:blipFill>
          <a:blip r:embed="rId3">
            <a:duotone>
              <a:prstClr val="black"/>
              <a:schemeClr val="accent1">
                <a:tint val="45000"/>
                <a:satMod val="400000"/>
              </a:schemeClr>
            </a:duotone>
            <a:extLst>
              <a:ext uri="{BEBA8EAE-BF5A-486C-A8C5-ECC9F3942E4B}">
                <a14:imgProps xmlns:a14="http://schemas.microsoft.com/office/drawing/2010/main">
                  <a14:imgLayer r:embed="rId4">
                    <a14:imgEffect>
                      <a14:sharpenSoften amount="50000"/>
                    </a14:imgEffect>
                  </a14:imgLayer>
                </a14:imgProps>
              </a:ext>
            </a:extLst>
          </a:blip>
          <a:stretch>
            <a:fillRect/>
          </a:stretch>
        </p:blipFill>
        <p:spPr>
          <a:xfrm>
            <a:off x="1020416" y="980661"/>
            <a:ext cx="10694505" cy="5494286"/>
          </a:xfrm>
          <a:prstGeom prst="rect">
            <a:avLst/>
          </a:prstGeom>
        </p:spPr>
      </p:pic>
    </p:spTree>
    <p:extLst>
      <p:ext uri="{BB962C8B-B14F-4D97-AF65-F5344CB8AC3E}">
        <p14:creationId xmlns:p14="http://schemas.microsoft.com/office/powerpoint/2010/main" val="39289657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F54E058-B7A4-4C29-B950-8AC85411641D}"/>
              </a:ext>
            </a:extLst>
          </p:cNvPr>
          <p:cNvSpPr/>
          <p:nvPr/>
        </p:nvSpPr>
        <p:spPr>
          <a:xfrm>
            <a:off x="926430" y="383053"/>
            <a:ext cx="10936386" cy="498663"/>
          </a:xfrm>
          <a:prstGeom prst="rect">
            <a:avLst/>
          </a:prstGeom>
        </p:spPr>
        <p:txBody>
          <a:bodyPr wrap="square">
            <a:spAutoFit/>
          </a:bodyPr>
          <a:lstStyle/>
          <a:p>
            <a:pPr>
              <a:lnSpc>
                <a:spcPct val="150000"/>
              </a:lnSpc>
            </a:pPr>
            <a:r>
              <a:rPr lang="en-US" sz="2000" b="1" dirty="0">
                <a:solidFill>
                  <a:srgbClr val="FF0000"/>
                </a:solidFill>
                <a:latin typeface="Times New Roman" panose="02020603050405020304" pitchFamily="18" charset="0"/>
                <a:cs typeface="Times New Roman" panose="02020603050405020304" pitchFamily="18" charset="0"/>
              </a:rPr>
              <a:t>B] Stereoisomerism-</a:t>
            </a:r>
          </a:p>
        </p:txBody>
      </p:sp>
      <p:sp>
        <p:nvSpPr>
          <p:cNvPr id="11" name="Rectangle 10">
            <a:extLst>
              <a:ext uri="{FF2B5EF4-FFF2-40B4-BE49-F238E27FC236}">
                <a16:creationId xmlns:a16="http://schemas.microsoft.com/office/drawing/2014/main" id="{C0A51894-9711-41B2-9E7A-65F273712F0F}"/>
              </a:ext>
            </a:extLst>
          </p:cNvPr>
          <p:cNvSpPr/>
          <p:nvPr/>
        </p:nvSpPr>
        <p:spPr>
          <a:xfrm>
            <a:off x="3218527" y="92076"/>
            <a:ext cx="5812740" cy="461665"/>
          </a:xfrm>
          <a:prstGeom prst="rect">
            <a:avLst/>
          </a:prstGeom>
        </p:spPr>
        <p:txBody>
          <a:bodyPr wrap="square">
            <a:spAutoFit/>
          </a:bodyPr>
          <a:lstStyle/>
          <a:p>
            <a:r>
              <a:rPr lang="en-US" sz="2200" b="1" dirty="0">
                <a:solidFill>
                  <a:srgbClr val="FF0000"/>
                </a:solidFill>
                <a:latin typeface="Times New Roman" panose="02020603050405020304" pitchFamily="18" charset="0"/>
                <a:cs typeface="Times New Roman" panose="02020603050405020304" pitchFamily="18" charset="0"/>
              </a:rPr>
              <a:t>2.8 </a:t>
            </a:r>
            <a:r>
              <a:rPr lang="en-US" sz="2400" b="1" dirty="0">
                <a:solidFill>
                  <a:srgbClr val="FF0000"/>
                </a:solidFill>
                <a:latin typeface="Times New Roman" panose="02020603050405020304" pitchFamily="18" charset="0"/>
                <a:cs typeface="Times New Roman" panose="02020603050405020304" pitchFamily="18" charset="0"/>
              </a:rPr>
              <a:t>Isomerism in co-ordination compounds </a:t>
            </a:r>
            <a:endParaRPr lang="en-US" sz="2200" b="1" dirty="0">
              <a:solidFill>
                <a:srgbClr val="FF0000"/>
              </a:solidFill>
              <a:latin typeface="Times New Roman" panose="02020603050405020304" pitchFamily="18" charset="0"/>
              <a:cs typeface="Times New Roman" panose="02020603050405020304" pitchFamily="18" charset="0"/>
            </a:endParaRPr>
          </a:p>
        </p:txBody>
      </p:sp>
      <p:pic>
        <p:nvPicPr>
          <p:cNvPr id="2" name="Picture 1">
            <a:extLst>
              <a:ext uri="{FF2B5EF4-FFF2-40B4-BE49-F238E27FC236}">
                <a16:creationId xmlns:a16="http://schemas.microsoft.com/office/drawing/2014/main" id="{B0F07712-C5F3-4452-92DE-BFAC3844D559}"/>
              </a:ext>
            </a:extLst>
          </p:cNvPr>
          <p:cNvPicPr>
            <a:picLocks noChangeAspect="1"/>
          </p:cNvPicPr>
          <p:nvPr/>
        </p:nvPicPr>
        <p:blipFill>
          <a:blip r:embed="rId2">
            <a:duotone>
              <a:prstClr val="black"/>
              <a:schemeClr val="accent1">
                <a:tint val="45000"/>
                <a:satMod val="400000"/>
              </a:schemeClr>
            </a:duotone>
          </a:blip>
          <a:stretch>
            <a:fillRect/>
          </a:stretch>
        </p:blipFill>
        <p:spPr>
          <a:xfrm>
            <a:off x="792318" y="844719"/>
            <a:ext cx="10936386" cy="4611690"/>
          </a:xfrm>
          <a:prstGeom prst="rect">
            <a:avLst/>
          </a:prstGeom>
        </p:spPr>
      </p:pic>
      <p:pic>
        <p:nvPicPr>
          <p:cNvPr id="3" name="Picture 2">
            <a:extLst>
              <a:ext uri="{FF2B5EF4-FFF2-40B4-BE49-F238E27FC236}">
                <a16:creationId xmlns:a16="http://schemas.microsoft.com/office/drawing/2014/main" id="{2CC06168-79F8-4649-9AA5-655C51D032F8}"/>
              </a:ext>
            </a:extLst>
          </p:cNvPr>
          <p:cNvPicPr>
            <a:picLocks noChangeAspect="1"/>
          </p:cNvPicPr>
          <p:nvPr/>
        </p:nvPicPr>
        <p:blipFill>
          <a:blip r:embed="rId3">
            <a:duotone>
              <a:prstClr val="black"/>
              <a:schemeClr val="accent1">
                <a:tint val="45000"/>
                <a:satMod val="400000"/>
              </a:schemeClr>
            </a:duotone>
          </a:blip>
          <a:stretch>
            <a:fillRect/>
          </a:stretch>
        </p:blipFill>
        <p:spPr>
          <a:xfrm>
            <a:off x="792318" y="5419197"/>
            <a:ext cx="10936386" cy="1381125"/>
          </a:xfrm>
          <a:prstGeom prst="rect">
            <a:avLst/>
          </a:prstGeom>
        </p:spPr>
      </p:pic>
    </p:spTree>
    <p:extLst>
      <p:ext uri="{BB962C8B-B14F-4D97-AF65-F5344CB8AC3E}">
        <p14:creationId xmlns:p14="http://schemas.microsoft.com/office/powerpoint/2010/main" val="2358155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F54E058-B7A4-4C29-B950-8AC85411641D}"/>
              </a:ext>
            </a:extLst>
          </p:cNvPr>
          <p:cNvSpPr/>
          <p:nvPr/>
        </p:nvSpPr>
        <p:spPr>
          <a:xfrm>
            <a:off x="1036320" y="553741"/>
            <a:ext cx="10936386" cy="400110"/>
          </a:xfrm>
          <a:prstGeom prst="rect">
            <a:avLst/>
          </a:prstGeom>
        </p:spPr>
        <p:txBody>
          <a:bodyPr wrap="square">
            <a:spAutoFit/>
          </a:bodyPr>
          <a:lstStyle/>
          <a:p>
            <a:r>
              <a:rPr lang="en-US" sz="2000" b="1" dirty="0">
                <a:solidFill>
                  <a:srgbClr val="002060"/>
                </a:solidFill>
                <a:latin typeface="Times New Roman" panose="02020603050405020304" pitchFamily="18" charset="0"/>
                <a:cs typeface="Times New Roman" panose="02020603050405020304" pitchFamily="18" charset="0"/>
              </a:rPr>
              <a:t>Complexes with C.N. 4 have either square planer geometry. </a:t>
            </a:r>
          </a:p>
        </p:txBody>
      </p:sp>
      <p:sp>
        <p:nvSpPr>
          <p:cNvPr id="11" name="Rectangle 10">
            <a:extLst>
              <a:ext uri="{FF2B5EF4-FFF2-40B4-BE49-F238E27FC236}">
                <a16:creationId xmlns:a16="http://schemas.microsoft.com/office/drawing/2014/main" id="{C0A51894-9711-41B2-9E7A-65F273712F0F}"/>
              </a:ext>
            </a:extLst>
          </p:cNvPr>
          <p:cNvSpPr/>
          <p:nvPr/>
        </p:nvSpPr>
        <p:spPr>
          <a:xfrm>
            <a:off x="1036320" y="92076"/>
            <a:ext cx="10826496" cy="461665"/>
          </a:xfrm>
          <a:prstGeom prst="rect">
            <a:avLst/>
          </a:prstGeom>
        </p:spPr>
        <p:txBody>
          <a:bodyPr wrap="square">
            <a:spAutoFit/>
          </a:bodyPr>
          <a:lstStyle/>
          <a:p>
            <a:r>
              <a:rPr lang="en-US" sz="2400" b="1" dirty="0">
                <a:solidFill>
                  <a:srgbClr val="FF0000"/>
                </a:solidFill>
                <a:latin typeface="Times New Roman" panose="02020603050405020304" pitchFamily="18" charset="0"/>
                <a:cs typeface="Times New Roman" panose="02020603050405020304" pitchFamily="18" charset="0"/>
              </a:rPr>
              <a:t>2.9 Stereoisomerism in Complexes with co-ordination number 4 : </a:t>
            </a:r>
            <a:endParaRPr lang="en-US" sz="2200" b="1" dirty="0">
              <a:solidFill>
                <a:srgbClr val="FF0000"/>
              </a:solidFill>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FAF5332E-EC6A-457E-9525-723D4822B138}"/>
              </a:ext>
            </a:extLst>
          </p:cNvPr>
          <p:cNvPicPr>
            <a:picLocks noChangeAspect="1"/>
          </p:cNvPicPr>
          <p:nvPr/>
        </p:nvPicPr>
        <p:blipFill rotWithShape="1">
          <a:blip r:embed="rId3">
            <a:duotone>
              <a:prstClr val="black"/>
              <a:schemeClr val="accent1">
                <a:tint val="45000"/>
                <a:satMod val="400000"/>
              </a:schemeClr>
            </a:duotone>
            <a:extLst>
              <a:ext uri="{BEBA8EAE-BF5A-486C-A8C5-ECC9F3942E4B}">
                <a14:imgProps xmlns:a14="http://schemas.microsoft.com/office/drawing/2010/main">
                  <a14:imgLayer r:embed="rId4">
                    <a14:imgEffect>
                      <a14:sharpenSoften amount="50000"/>
                    </a14:imgEffect>
                  </a14:imgLayer>
                </a14:imgProps>
              </a:ext>
            </a:extLst>
          </a:blip>
          <a:srcRect t="580"/>
          <a:stretch/>
        </p:blipFill>
        <p:spPr>
          <a:xfrm>
            <a:off x="1316736" y="987552"/>
            <a:ext cx="9985248" cy="5425440"/>
          </a:xfrm>
          <a:prstGeom prst="rect">
            <a:avLst/>
          </a:prstGeom>
        </p:spPr>
      </p:pic>
    </p:spTree>
    <p:extLst>
      <p:ext uri="{BB962C8B-B14F-4D97-AF65-F5344CB8AC3E}">
        <p14:creationId xmlns:p14="http://schemas.microsoft.com/office/powerpoint/2010/main" val="572940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F54E058-B7A4-4C29-B950-8AC85411641D}"/>
              </a:ext>
            </a:extLst>
          </p:cNvPr>
          <p:cNvSpPr/>
          <p:nvPr/>
        </p:nvSpPr>
        <p:spPr>
          <a:xfrm>
            <a:off x="1036320" y="553741"/>
            <a:ext cx="10936386" cy="400110"/>
          </a:xfrm>
          <a:prstGeom prst="rect">
            <a:avLst/>
          </a:prstGeom>
        </p:spPr>
        <p:txBody>
          <a:bodyPr wrap="square">
            <a:spAutoFit/>
          </a:bodyPr>
          <a:lstStyle/>
          <a:p>
            <a:r>
              <a:rPr lang="en-US" sz="2000" b="1" dirty="0">
                <a:solidFill>
                  <a:srgbClr val="002060"/>
                </a:solidFill>
                <a:latin typeface="Times New Roman" panose="02020603050405020304" pitchFamily="18" charset="0"/>
                <a:cs typeface="Times New Roman" panose="02020603050405020304" pitchFamily="18" charset="0"/>
              </a:rPr>
              <a:t>Complexes with C.N. 4 have either square planer geometry. </a:t>
            </a:r>
          </a:p>
        </p:txBody>
      </p:sp>
      <p:sp>
        <p:nvSpPr>
          <p:cNvPr id="11" name="Rectangle 10">
            <a:extLst>
              <a:ext uri="{FF2B5EF4-FFF2-40B4-BE49-F238E27FC236}">
                <a16:creationId xmlns:a16="http://schemas.microsoft.com/office/drawing/2014/main" id="{C0A51894-9711-41B2-9E7A-65F273712F0F}"/>
              </a:ext>
            </a:extLst>
          </p:cNvPr>
          <p:cNvSpPr/>
          <p:nvPr/>
        </p:nvSpPr>
        <p:spPr>
          <a:xfrm>
            <a:off x="1036320" y="92076"/>
            <a:ext cx="10826496" cy="461665"/>
          </a:xfrm>
          <a:prstGeom prst="rect">
            <a:avLst/>
          </a:prstGeom>
        </p:spPr>
        <p:txBody>
          <a:bodyPr wrap="square">
            <a:spAutoFit/>
          </a:bodyPr>
          <a:lstStyle/>
          <a:p>
            <a:r>
              <a:rPr lang="en-US" sz="2400" b="1" dirty="0">
                <a:solidFill>
                  <a:srgbClr val="FF0000"/>
                </a:solidFill>
                <a:latin typeface="Times New Roman" panose="02020603050405020304" pitchFamily="18" charset="0"/>
                <a:cs typeface="Times New Roman" panose="02020603050405020304" pitchFamily="18" charset="0"/>
              </a:rPr>
              <a:t>2.9 Stereoisomerism in Complexes with co-ordination number 4 : </a:t>
            </a:r>
            <a:endParaRPr lang="en-US" sz="2200" b="1" dirty="0">
              <a:solidFill>
                <a:srgbClr val="FF0000"/>
              </a:solidFill>
              <a:latin typeface="Times New Roman" panose="02020603050405020304" pitchFamily="18" charset="0"/>
              <a:cs typeface="Times New Roman" panose="02020603050405020304" pitchFamily="18" charset="0"/>
            </a:endParaRPr>
          </a:p>
        </p:txBody>
      </p:sp>
      <p:pic>
        <p:nvPicPr>
          <p:cNvPr id="2" name="Picture 1">
            <a:extLst>
              <a:ext uri="{FF2B5EF4-FFF2-40B4-BE49-F238E27FC236}">
                <a16:creationId xmlns:a16="http://schemas.microsoft.com/office/drawing/2014/main" id="{00604E03-F850-4787-8D54-3F3F8FD89187}"/>
              </a:ext>
            </a:extLst>
          </p:cNvPr>
          <p:cNvPicPr>
            <a:picLocks noChangeAspect="1"/>
          </p:cNvPicPr>
          <p:nvPr/>
        </p:nvPicPr>
        <p:blipFill>
          <a:blip r:embed="rId3">
            <a:duotone>
              <a:prstClr val="black"/>
              <a:schemeClr val="accent1">
                <a:tint val="45000"/>
                <a:satMod val="400000"/>
              </a:schemeClr>
            </a:duotone>
            <a:extLst>
              <a:ext uri="{BEBA8EAE-BF5A-486C-A8C5-ECC9F3942E4B}">
                <a14:imgProps xmlns:a14="http://schemas.microsoft.com/office/drawing/2010/main">
                  <a14:imgLayer r:embed="rId4">
                    <a14:imgEffect>
                      <a14:sharpenSoften amount="50000"/>
                    </a14:imgEffect>
                    <a14:imgEffect>
                      <a14:saturation sat="400000"/>
                    </a14:imgEffect>
                  </a14:imgLayer>
                </a14:imgProps>
              </a:ext>
            </a:extLst>
          </a:blip>
          <a:stretch>
            <a:fillRect/>
          </a:stretch>
        </p:blipFill>
        <p:spPr>
          <a:xfrm>
            <a:off x="2072640" y="953851"/>
            <a:ext cx="7229856" cy="2947589"/>
          </a:xfrm>
          <a:prstGeom prst="rect">
            <a:avLst/>
          </a:prstGeom>
        </p:spPr>
      </p:pic>
      <p:pic>
        <p:nvPicPr>
          <p:cNvPr id="3" name="Picture 2">
            <a:extLst>
              <a:ext uri="{FF2B5EF4-FFF2-40B4-BE49-F238E27FC236}">
                <a16:creationId xmlns:a16="http://schemas.microsoft.com/office/drawing/2014/main" id="{68C6DF17-B3E0-4188-81D1-5119FBD094EF}"/>
              </a:ext>
            </a:extLst>
          </p:cNvPr>
          <p:cNvPicPr>
            <a:picLocks noChangeAspect="1"/>
          </p:cNvPicPr>
          <p:nvPr/>
        </p:nvPicPr>
        <p:blipFill>
          <a:blip r:embed="rId5">
            <a:duotone>
              <a:prstClr val="black"/>
              <a:schemeClr val="accent1">
                <a:tint val="45000"/>
                <a:satMod val="400000"/>
              </a:schemeClr>
            </a:duotone>
            <a:extLst>
              <a:ext uri="{BEBA8EAE-BF5A-486C-A8C5-ECC9F3942E4B}">
                <a14:imgProps xmlns:a14="http://schemas.microsoft.com/office/drawing/2010/main">
                  <a14:imgLayer r:embed="rId6">
                    <a14:imgEffect>
                      <a14:sharpenSoften amount="50000"/>
                    </a14:imgEffect>
                  </a14:imgLayer>
                </a14:imgProps>
              </a:ext>
            </a:extLst>
          </a:blip>
          <a:stretch>
            <a:fillRect/>
          </a:stretch>
        </p:blipFill>
        <p:spPr>
          <a:xfrm>
            <a:off x="2072641" y="3940508"/>
            <a:ext cx="7229855" cy="2864484"/>
          </a:xfrm>
          <a:prstGeom prst="rect">
            <a:avLst/>
          </a:prstGeom>
        </p:spPr>
      </p:pic>
    </p:spTree>
    <p:extLst>
      <p:ext uri="{BB962C8B-B14F-4D97-AF65-F5344CB8AC3E}">
        <p14:creationId xmlns:p14="http://schemas.microsoft.com/office/powerpoint/2010/main" val="4070692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F54E058-B7A4-4C29-B950-8AC85411641D}"/>
              </a:ext>
            </a:extLst>
          </p:cNvPr>
          <p:cNvSpPr/>
          <p:nvPr/>
        </p:nvSpPr>
        <p:spPr>
          <a:xfrm>
            <a:off x="1036320" y="439949"/>
            <a:ext cx="10936386" cy="400110"/>
          </a:xfrm>
          <a:prstGeom prst="rect">
            <a:avLst/>
          </a:prstGeom>
        </p:spPr>
        <p:txBody>
          <a:bodyPr wrap="square">
            <a:spAutoFit/>
          </a:bodyPr>
          <a:lstStyle/>
          <a:p>
            <a:r>
              <a:rPr lang="en-US" sz="2000" b="1" dirty="0">
                <a:solidFill>
                  <a:srgbClr val="002060"/>
                </a:solidFill>
                <a:latin typeface="Times New Roman" panose="02020603050405020304" pitchFamily="18" charset="0"/>
                <a:cs typeface="Times New Roman" panose="02020603050405020304" pitchFamily="18" charset="0"/>
              </a:rPr>
              <a:t>Complexes with C.N. 4 have either square planer geometry</a:t>
            </a:r>
          </a:p>
        </p:txBody>
      </p:sp>
      <p:sp>
        <p:nvSpPr>
          <p:cNvPr id="11" name="Rectangle 10">
            <a:extLst>
              <a:ext uri="{FF2B5EF4-FFF2-40B4-BE49-F238E27FC236}">
                <a16:creationId xmlns:a16="http://schemas.microsoft.com/office/drawing/2014/main" id="{C0A51894-9711-41B2-9E7A-65F273712F0F}"/>
              </a:ext>
            </a:extLst>
          </p:cNvPr>
          <p:cNvSpPr/>
          <p:nvPr/>
        </p:nvSpPr>
        <p:spPr>
          <a:xfrm>
            <a:off x="1036320" y="92076"/>
            <a:ext cx="10826496" cy="461665"/>
          </a:xfrm>
          <a:prstGeom prst="rect">
            <a:avLst/>
          </a:prstGeom>
        </p:spPr>
        <p:txBody>
          <a:bodyPr wrap="square">
            <a:spAutoFit/>
          </a:bodyPr>
          <a:lstStyle/>
          <a:p>
            <a:r>
              <a:rPr lang="en-US" sz="2400" b="1" dirty="0">
                <a:solidFill>
                  <a:srgbClr val="FF0000"/>
                </a:solidFill>
                <a:latin typeface="Times New Roman" panose="02020603050405020304" pitchFamily="18" charset="0"/>
                <a:cs typeface="Times New Roman" panose="02020603050405020304" pitchFamily="18" charset="0"/>
              </a:rPr>
              <a:t>2.9 Stereoisomerism in Complexes with co-ordination number 4 : </a:t>
            </a:r>
            <a:endParaRPr lang="en-US" sz="2200" b="1" dirty="0">
              <a:solidFill>
                <a:srgbClr val="FF0000"/>
              </a:solidFill>
              <a:latin typeface="Times New Roman" panose="02020603050405020304" pitchFamily="18" charset="0"/>
              <a:cs typeface="Times New Roman" panose="02020603050405020304" pitchFamily="18" charset="0"/>
            </a:endParaRPr>
          </a:p>
        </p:txBody>
      </p:sp>
      <p:pic>
        <p:nvPicPr>
          <p:cNvPr id="2" name="Picture 1">
            <a:extLst>
              <a:ext uri="{FF2B5EF4-FFF2-40B4-BE49-F238E27FC236}">
                <a16:creationId xmlns:a16="http://schemas.microsoft.com/office/drawing/2014/main" id="{D1BE437A-971B-4C6B-8C4D-91D09DC78AB6}"/>
              </a:ext>
            </a:extLst>
          </p:cNvPr>
          <p:cNvPicPr>
            <a:picLocks noChangeAspect="1"/>
          </p:cNvPicPr>
          <p:nvPr/>
        </p:nvPicPr>
        <p:blipFill>
          <a:blip r:embed="rId3">
            <a:duotone>
              <a:prstClr val="black"/>
              <a:schemeClr val="accent1">
                <a:tint val="45000"/>
                <a:satMod val="400000"/>
              </a:schemeClr>
            </a:duotone>
            <a:extLst>
              <a:ext uri="{BEBA8EAE-BF5A-486C-A8C5-ECC9F3942E4B}">
                <a14:imgProps xmlns:a14="http://schemas.microsoft.com/office/drawing/2010/main">
                  <a14:imgLayer r:embed="rId4">
                    <a14:imgEffect>
                      <a14:sharpenSoften amount="50000"/>
                    </a14:imgEffect>
                  </a14:imgLayer>
                </a14:imgProps>
              </a:ext>
            </a:extLst>
          </a:blip>
          <a:stretch>
            <a:fillRect/>
          </a:stretch>
        </p:blipFill>
        <p:spPr>
          <a:xfrm>
            <a:off x="1934817" y="840059"/>
            <a:ext cx="8242853" cy="2870316"/>
          </a:xfrm>
          <a:prstGeom prst="rect">
            <a:avLst/>
          </a:prstGeom>
        </p:spPr>
      </p:pic>
      <p:pic>
        <p:nvPicPr>
          <p:cNvPr id="4" name="Picture 3">
            <a:extLst>
              <a:ext uri="{FF2B5EF4-FFF2-40B4-BE49-F238E27FC236}">
                <a16:creationId xmlns:a16="http://schemas.microsoft.com/office/drawing/2014/main" id="{ABF77FBE-2C8F-4AE9-A69C-3EF6714AA94C}"/>
              </a:ext>
            </a:extLst>
          </p:cNvPr>
          <p:cNvPicPr>
            <a:picLocks noChangeAspect="1"/>
          </p:cNvPicPr>
          <p:nvPr/>
        </p:nvPicPr>
        <p:blipFill>
          <a:blip r:embed="rId5">
            <a:duotone>
              <a:prstClr val="black"/>
              <a:schemeClr val="accent1">
                <a:tint val="45000"/>
                <a:satMod val="400000"/>
              </a:schemeClr>
            </a:duotone>
            <a:extLst>
              <a:ext uri="{BEBA8EAE-BF5A-486C-A8C5-ECC9F3942E4B}">
                <a14:imgProps xmlns:a14="http://schemas.microsoft.com/office/drawing/2010/main">
                  <a14:imgLayer r:embed="rId6">
                    <a14:imgEffect>
                      <a14:sharpenSoften amount="50000"/>
                    </a14:imgEffect>
                  </a14:imgLayer>
                </a14:imgProps>
              </a:ext>
            </a:extLst>
          </a:blip>
          <a:stretch>
            <a:fillRect/>
          </a:stretch>
        </p:blipFill>
        <p:spPr>
          <a:xfrm>
            <a:off x="1934817" y="3728786"/>
            <a:ext cx="8242853" cy="3076206"/>
          </a:xfrm>
          <a:prstGeom prst="rect">
            <a:avLst/>
          </a:prstGeom>
        </p:spPr>
      </p:pic>
    </p:spTree>
    <p:extLst>
      <p:ext uri="{BB962C8B-B14F-4D97-AF65-F5344CB8AC3E}">
        <p14:creationId xmlns:p14="http://schemas.microsoft.com/office/powerpoint/2010/main" val="406865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F54E058-B7A4-4C29-B950-8AC85411641D}"/>
              </a:ext>
            </a:extLst>
          </p:cNvPr>
          <p:cNvSpPr/>
          <p:nvPr/>
        </p:nvSpPr>
        <p:spPr>
          <a:xfrm>
            <a:off x="1036320" y="553741"/>
            <a:ext cx="10936386" cy="400110"/>
          </a:xfrm>
          <a:prstGeom prst="rect">
            <a:avLst/>
          </a:prstGeom>
        </p:spPr>
        <p:txBody>
          <a:bodyPr wrap="square">
            <a:spAutoFit/>
          </a:bodyPr>
          <a:lstStyle/>
          <a:p>
            <a:r>
              <a:rPr lang="en-US" sz="2000" b="1" dirty="0">
                <a:solidFill>
                  <a:srgbClr val="002060"/>
                </a:solidFill>
                <a:latin typeface="Times New Roman" panose="02020603050405020304" pitchFamily="18" charset="0"/>
                <a:cs typeface="Times New Roman" panose="02020603050405020304" pitchFamily="18" charset="0"/>
              </a:rPr>
              <a:t>Complexes with C.N. 4 have either Tetrahedral geometry. </a:t>
            </a:r>
          </a:p>
        </p:txBody>
      </p:sp>
      <p:sp>
        <p:nvSpPr>
          <p:cNvPr id="11" name="Rectangle 10">
            <a:extLst>
              <a:ext uri="{FF2B5EF4-FFF2-40B4-BE49-F238E27FC236}">
                <a16:creationId xmlns:a16="http://schemas.microsoft.com/office/drawing/2014/main" id="{C0A51894-9711-41B2-9E7A-65F273712F0F}"/>
              </a:ext>
            </a:extLst>
          </p:cNvPr>
          <p:cNvSpPr/>
          <p:nvPr/>
        </p:nvSpPr>
        <p:spPr>
          <a:xfrm>
            <a:off x="1036320" y="92076"/>
            <a:ext cx="10826496" cy="461665"/>
          </a:xfrm>
          <a:prstGeom prst="rect">
            <a:avLst/>
          </a:prstGeom>
        </p:spPr>
        <p:txBody>
          <a:bodyPr wrap="square">
            <a:spAutoFit/>
          </a:bodyPr>
          <a:lstStyle/>
          <a:p>
            <a:r>
              <a:rPr lang="en-US" sz="2400" b="1" dirty="0">
                <a:solidFill>
                  <a:srgbClr val="FF0000"/>
                </a:solidFill>
                <a:latin typeface="Times New Roman" panose="02020603050405020304" pitchFamily="18" charset="0"/>
                <a:cs typeface="Times New Roman" panose="02020603050405020304" pitchFamily="18" charset="0"/>
              </a:rPr>
              <a:t>2.9 Stereoisomerism in Complexes with co-ordination number 4 : </a:t>
            </a:r>
            <a:endParaRPr lang="en-US" sz="2200" b="1" dirty="0">
              <a:solidFill>
                <a:srgbClr val="FF0000"/>
              </a:solidFill>
              <a:latin typeface="Times New Roman" panose="02020603050405020304" pitchFamily="18" charset="0"/>
              <a:cs typeface="Times New Roman" panose="02020603050405020304" pitchFamily="18" charset="0"/>
            </a:endParaRPr>
          </a:p>
        </p:txBody>
      </p:sp>
      <p:pic>
        <p:nvPicPr>
          <p:cNvPr id="2" name="Picture 1">
            <a:extLst>
              <a:ext uri="{FF2B5EF4-FFF2-40B4-BE49-F238E27FC236}">
                <a16:creationId xmlns:a16="http://schemas.microsoft.com/office/drawing/2014/main" id="{6DC76571-68FE-4B79-83D1-69B3C178704B}"/>
              </a:ext>
            </a:extLst>
          </p:cNvPr>
          <p:cNvPicPr>
            <a:picLocks noChangeAspect="1"/>
          </p:cNvPicPr>
          <p:nvPr/>
        </p:nvPicPr>
        <p:blipFill>
          <a:blip r:embed="rId3">
            <a:duotone>
              <a:prstClr val="black"/>
              <a:schemeClr val="accent1">
                <a:tint val="45000"/>
                <a:satMod val="400000"/>
              </a:schemeClr>
            </a:duotone>
            <a:extLst>
              <a:ext uri="{BEBA8EAE-BF5A-486C-A8C5-ECC9F3942E4B}">
                <a14:imgProps xmlns:a14="http://schemas.microsoft.com/office/drawing/2010/main">
                  <a14:imgLayer r:embed="rId4">
                    <a14:imgEffect>
                      <a14:sharpenSoften amount="50000"/>
                    </a14:imgEffect>
                  </a14:imgLayer>
                </a14:imgProps>
              </a:ext>
            </a:extLst>
          </a:blip>
          <a:stretch>
            <a:fillRect/>
          </a:stretch>
        </p:blipFill>
        <p:spPr>
          <a:xfrm>
            <a:off x="1036320" y="1015406"/>
            <a:ext cx="10826496" cy="5750517"/>
          </a:xfrm>
          <a:prstGeom prst="rect">
            <a:avLst/>
          </a:prstGeom>
        </p:spPr>
      </p:pic>
    </p:spTree>
    <p:extLst>
      <p:ext uri="{BB962C8B-B14F-4D97-AF65-F5344CB8AC3E}">
        <p14:creationId xmlns:p14="http://schemas.microsoft.com/office/powerpoint/2010/main" val="3385997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C0A51894-9711-41B2-9E7A-65F273712F0F}"/>
              </a:ext>
            </a:extLst>
          </p:cNvPr>
          <p:cNvSpPr/>
          <p:nvPr/>
        </p:nvSpPr>
        <p:spPr>
          <a:xfrm>
            <a:off x="1036320" y="92076"/>
            <a:ext cx="10826496" cy="461665"/>
          </a:xfrm>
          <a:prstGeom prst="rect">
            <a:avLst/>
          </a:prstGeom>
        </p:spPr>
        <p:txBody>
          <a:bodyPr wrap="square">
            <a:spAutoFit/>
          </a:bodyPr>
          <a:lstStyle/>
          <a:p>
            <a:r>
              <a:rPr lang="en-US" sz="2400" b="1" dirty="0">
                <a:solidFill>
                  <a:srgbClr val="FF0000"/>
                </a:solidFill>
                <a:latin typeface="Times New Roman" panose="02020603050405020304" pitchFamily="18" charset="0"/>
                <a:cs typeface="Times New Roman" panose="02020603050405020304" pitchFamily="18" charset="0"/>
              </a:rPr>
              <a:t>2.9 Stereoisomerism in Complexes with co-ordination number 6 : </a:t>
            </a:r>
            <a:endParaRPr lang="en-US" sz="2200" b="1" dirty="0">
              <a:solidFill>
                <a:srgbClr val="FF0000"/>
              </a:solidFill>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047A7B4B-67D0-4E09-AE9F-069A2A7971D8}"/>
              </a:ext>
            </a:extLst>
          </p:cNvPr>
          <p:cNvSpPr txBox="1"/>
          <p:nvPr/>
        </p:nvSpPr>
        <p:spPr>
          <a:xfrm>
            <a:off x="930303" y="540489"/>
            <a:ext cx="10826496" cy="1639551"/>
          </a:xfrm>
          <a:prstGeom prst="rect">
            <a:avLst/>
          </a:prstGeom>
          <a:noFill/>
        </p:spPr>
        <p:txBody>
          <a:bodyPr wrap="square">
            <a:spAutoFit/>
          </a:bodyPr>
          <a:lstStyle/>
          <a:p>
            <a:pPr marL="0" marR="0" algn="just">
              <a:lnSpc>
                <a:spcPct val="115000"/>
              </a:lnSpc>
              <a:spcBef>
                <a:spcPts val="0"/>
              </a:spcBef>
              <a:spcAft>
                <a:spcPts val="600"/>
              </a:spcAft>
              <a:tabLst>
                <a:tab pos="594360" algn="l"/>
              </a:tabLst>
            </a:pPr>
            <a:r>
              <a:rPr lang="en-US" sz="2000" b="1" dirty="0">
                <a:solidFill>
                  <a:srgbClr val="002060"/>
                </a:solidFill>
                <a:effectLst/>
                <a:latin typeface="Times New Roman" panose="02020603050405020304" pitchFamily="18" charset="0"/>
                <a:ea typeface="Calibri" panose="020F0502020204030204" pitchFamily="34" charset="0"/>
                <a:cs typeface="Mangal" panose="02040503050203030202" pitchFamily="18" charset="0"/>
              </a:rPr>
              <a:t>The co-ordination complexes with co-ordination number 6 have octahedral geometry. </a:t>
            </a:r>
          </a:p>
          <a:p>
            <a:pPr marL="0" marR="0" algn="just">
              <a:lnSpc>
                <a:spcPct val="115000"/>
              </a:lnSpc>
              <a:spcBef>
                <a:spcPts val="0"/>
              </a:spcBef>
              <a:spcAft>
                <a:spcPts val="600"/>
              </a:spcAft>
              <a:tabLst>
                <a:tab pos="594360" algn="l"/>
              </a:tabLst>
            </a:pPr>
            <a:r>
              <a:rPr lang="en-US" sz="2000" b="1" dirty="0">
                <a:solidFill>
                  <a:srgbClr val="002060"/>
                </a:solidFill>
                <a:effectLst/>
                <a:latin typeface="Times New Roman" panose="02020603050405020304" pitchFamily="18" charset="0"/>
                <a:ea typeface="Calibri" panose="020F0502020204030204" pitchFamily="34" charset="0"/>
                <a:cs typeface="Mangal" panose="02040503050203030202" pitchFamily="18" charset="0"/>
              </a:rPr>
              <a:t>The octahedral complexes of the type [Ma</a:t>
            </a:r>
            <a:r>
              <a:rPr lang="en-US" sz="2000" b="1" baseline="-25000" dirty="0">
                <a:solidFill>
                  <a:srgbClr val="002060"/>
                </a:solidFill>
                <a:effectLst/>
                <a:latin typeface="Times New Roman" panose="02020603050405020304" pitchFamily="18" charset="0"/>
                <a:ea typeface="Calibri" panose="020F0502020204030204" pitchFamily="34" charset="0"/>
                <a:cs typeface="Mangal" panose="02040503050203030202" pitchFamily="18" charset="0"/>
              </a:rPr>
              <a:t>6</a:t>
            </a:r>
            <a:r>
              <a:rPr lang="en-US" sz="2000" b="1" dirty="0">
                <a:solidFill>
                  <a:srgbClr val="002060"/>
                </a:solidFill>
                <a:effectLst/>
                <a:latin typeface="Times New Roman" panose="02020603050405020304" pitchFamily="18" charset="0"/>
                <a:ea typeface="Calibri" panose="020F0502020204030204" pitchFamily="34" charset="0"/>
                <a:cs typeface="Mangal" panose="02040503050203030202" pitchFamily="18" charset="0"/>
              </a:rPr>
              <a:t>] and [Ma</a:t>
            </a:r>
            <a:r>
              <a:rPr lang="en-US" sz="2000" b="1" baseline="-25000" dirty="0">
                <a:solidFill>
                  <a:srgbClr val="002060"/>
                </a:solidFill>
                <a:effectLst/>
                <a:latin typeface="Times New Roman" panose="02020603050405020304" pitchFamily="18" charset="0"/>
                <a:ea typeface="Calibri" panose="020F0502020204030204" pitchFamily="34" charset="0"/>
                <a:cs typeface="Mangal" panose="02040503050203030202" pitchFamily="18" charset="0"/>
              </a:rPr>
              <a:t>5</a:t>
            </a:r>
            <a:r>
              <a:rPr lang="en-US" sz="2000" b="1" dirty="0">
                <a:solidFill>
                  <a:srgbClr val="002060"/>
                </a:solidFill>
                <a:effectLst/>
                <a:latin typeface="Times New Roman" panose="02020603050405020304" pitchFamily="18" charset="0"/>
                <a:ea typeface="Calibri" panose="020F0502020204030204" pitchFamily="34" charset="0"/>
                <a:cs typeface="Mangal" panose="02040503050203030202" pitchFamily="18" charset="0"/>
              </a:rPr>
              <a:t>b] do not show geometrical isomerism. </a:t>
            </a:r>
          </a:p>
          <a:p>
            <a:pPr marL="0" marR="0" algn="just">
              <a:lnSpc>
                <a:spcPct val="115000"/>
              </a:lnSpc>
              <a:spcBef>
                <a:spcPts val="0"/>
              </a:spcBef>
              <a:spcAft>
                <a:spcPts val="600"/>
              </a:spcAft>
              <a:tabLst>
                <a:tab pos="594360" algn="l"/>
              </a:tabLst>
            </a:pPr>
            <a:r>
              <a:rPr lang="en-US" sz="2000" b="1" dirty="0">
                <a:solidFill>
                  <a:srgbClr val="002060"/>
                </a:solidFill>
                <a:effectLst/>
                <a:latin typeface="Times New Roman" panose="02020603050405020304" pitchFamily="18" charset="0"/>
                <a:ea typeface="Calibri" panose="020F0502020204030204" pitchFamily="34" charset="0"/>
                <a:cs typeface="Mangal" panose="02040503050203030202" pitchFamily="18" charset="0"/>
              </a:rPr>
              <a:t>The octahedral complexes of the type [Ma</a:t>
            </a:r>
            <a:r>
              <a:rPr lang="en-US" sz="2000" b="1" baseline="-25000" dirty="0">
                <a:solidFill>
                  <a:srgbClr val="002060"/>
                </a:solidFill>
                <a:effectLst/>
                <a:latin typeface="Times New Roman" panose="02020603050405020304" pitchFamily="18" charset="0"/>
                <a:ea typeface="Calibri" panose="020F0502020204030204" pitchFamily="34" charset="0"/>
                <a:cs typeface="Mangal" panose="02040503050203030202" pitchFamily="18" charset="0"/>
              </a:rPr>
              <a:t>2</a:t>
            </a:r>
            <a:r>
              <a:rPr lang="en-US" sz="2000" b="1" dirty="0">
                <a:solidFill>
                  <a:srgbClr val="002060"/>
                </a:solidFill>
                <a:effectLst/>
                <a:latin typeface="Times New Roman" panose="02020603050405020304" pitchFamily="18" charset="0"/>
                <a:ea typeface="Calibri" panose="020F0502020204030204" pitchFamily="34" charset="0"/>
                <a:cs typeface="Mangal" panose="02040503050203030202" pitchFamily="18" charset="0"/>
              </a:rPr>
              <a:t>b</a:t>
            </a:r>
            <a:r>
              <a:rPr lang="en-US" sz="2000" b="1" baseline="-25000" dirty="0">
                <a:solidFill>
                  <a:srgbClr val="002060"/>
                </a:solidFill>
                <a:effectLst/>
                <a:latin typeface="Times New Roman" panose="02020603050405020304" pitchFamily="18" charset="0"/>
                <a:ea typeface="Calibri" panose="020F0502020204030204" pitchFamily="34" charset="0"/>
                <a:cs typeface="Mangal" panose="02040503050203030202" pitchFamily="18" charset="0"/>
              </a:rPr>
              <a:t>4</a:t>
            </a:r>
            <a:r>
              <a:rPr lang="en-US" sz="2000" b="1" dirty="0">
                <a:solidFill>
                  <a:srgbClr val="002060"/>
                </a:solidFill>
                <a:effectLst/>
                <a:latin typeface="Times New Roman" panose="02020603050405020304" pitchFamily="18" charset="0"/>
                <a:ea typeface="Calibri" panose="020F0502020204030204" pitchFamily="34" charset="0"/>
                <a:cs typeface="Mangal" panose="02040503050203030202" pitchFamily="18" charset="0"/>
              </a:rPr>
              <a:t>] or [Ma</a:t>
            </a:r>
            <a:r>
              <a:rPr lang="en-US" sz="2000" b="1" baseline="-25000" dirty="0">
                <a:solidFill>
                  <a:srgbClr val="002060"/>
                </a:solidFill>
                <a:effectLst/>
                <a:latin typeface="Times New Roman" panose="02020603050405020304" pitchFamily="18" charset="0"/>
                <a:ea typeface="Calibri" panose="020F0502020204030204" pitchFamily="34" charset="0"/>
                <a:cs typeface="Mangal" panose="02040503050203030202" pitchFamily="18" charset="0"/>
              </a:rPr>
              <a:t>4</a:t>
            </a:r>
            <a:r>
              <a:rPr lang="en-US" sz="2000" b="1" dirty="0">
                <a:solidFill>
                  <a:srgbClr val="002060"/>
                </a:solidFill>
                <a:effectLst/>
                <a:latin typeface="Times New Roman" panose="02020603050405020304" pitchFamily="18" charset="0"/>
                <a:ea typeface="Calibri" panose="020F0502020204030204" pitchFamily="34" charset="0"/>
                <a:cs typeface="Mangal" panose="02040503050203030202" pitchFamily="18" charset="0"/>
              </a:rPr>
              <a:t>b</a:t>
            </a:r>
            <a:r>
              <a:rPr lang="en-US" sz="2000" b="1" baseline="-25000" dirty="0">
                <a:solidFill>
                  <a:srgbClr val="002060"/>
                </a:solidFill>
                <a:effectLst/>
                <a:latin typeface="Times New Roman" panose="02020603050405020304" pitchFamily="18" charset="0"/>
                <a:ea typeface="Calibri" panose="020F0502020204030204" pitchFamily="34" charset="0"/>
                <a:cs typeface="Mangal" panose="02040503050203030202" pitchFamily="18" charset="0"/>
              </a:rPr>
              <a:t>2</a:t>
            </a:r>
            <a:r>
              <a:rPr lang="en-US" sz="2000" b="1" dirty="0">
                <a:solidFill>
                  <a:srgbClr val="002060"/>
                </a:solidFill>
                <a:effectLst/>
                <a:latin typeface="Times New Roman" panose="02020603050405020304" pitchFamily="18" charset="0"/>
                <a:ea typeface="Calibri" panose="020F0502020204030204" pitchFamily="34" charset="0"/>
                <a:cs typeface="Mangal" panose="02040503050203030202" pitchFamily="18" charset="0"/>
              </a:rPr>
              <a:t>], [Ma</a:t>
            </a:r>
            <a:r>
              <a:rPr lang="en-US" sz="2000" b="1" baseline="-25000" dirty="0">
                <a:solidFill>
                  <a:srgbClr val="002060"/>
                </a:solidFill>
                <a:effectLst/>
                <a:latin typeface="Times New Roman" panose="02020603050405020304" pitchFamily="18" charset="0"/>
                <a:ea typeface="Calibri" panose="020F0502020204030204" pitchFamily="34" charset="0"/>
                <a:cs typeface="Mangal" panose="02040503050203030202" pitchFamily="18" charset="0"/>
              </a:rPr>
              <a:t>3</a:t>
            </a:r>
            <a:r>
              <a:rPr lang="en-US" sz="2000" b="1" dirty="0">
                <a:solidFill>
                  <a:srgbClr val="002060"/>
                </a:solidFill>
                <a:effectLst/>
                <a:latin typeface="Times New Roman" panose="02020603050405020304" pitchFamily="18" charset="0"/>
                <a:ea typeface="Calibri" panose="020F0502020204030204" pitchFamily="34" charset="0"/>
                <a:cs typeface="Mangal" panose="02040503050203030202" pitchFamily="18" charset="0"/>
              </a:rPr>
              <a:t>b</a:t>
            </a:r>
            <a:r>
              <a:rPr lang="en-US" sz="2000" b="1" baseline="-25000" dirty="0">
                <a:solidFill>
                  <a:srgbClr val="002060"/>
                </a:solidFill>
                <a:effectLst/>
                <a:latin typeface="Times New Roman" panose="02020603050405020304" pitchFamily="18" charset="0"/>
                <a:ea typeface="Calibri" panose="020F0502020204030204" pitchFamily="34" charset="0"/>
                <a:cs typeface="Mangal" panose="02040503050203030202" pitchFamily="18" charset="0"/>
              </a:rPr>
              <a:t>3</a:t>
            </a:r>
            <a:r>
              <a:rPr lang="en-US" sz="2000" b="1" dirty="0">
                <a:solidFill>
                  <a:srgbClr val="002060"/>
                </a:solidFill>
                <a:effectLst/>
                <a:latin typeface="Times New Roman" panose="02020603050405020304" pitchFamily="18" charset="0"/>
                <a:ea typeface="Calibri" panose="020F0502020204030204" pitchFamily="34" charset="0"/>
                <a:cs typeface="Mangal" panose="02040503050203030202" pitchFamily="18" charset="0"/>
              </a:rPr>
              <a:t>] and [M(aa)</a:t>
            </a:r>
            <a:r>
              <a:rPr lang="en-US" sz="2000" b="1" baseline="-25000" dirty="0">
                <a:solidFill>
                  <a:srgbClr val="002060"/>
                </a:solidFill>
                <a:effectLst/>
                <a:latin typeface="Times New Roman" panose="02020603050405020304" pitchFamily="18" charset="0"/>
                <a:ea typeface="Calibri" panose="020F0502020204030204" pitchFamily="34" charset="0"/>
                <a:cs typeface="Mangal" panose="02040503050203030202" pitchFamily="18" charset="0"/>
              </a:rPr>
              <a:t>2</a:t>
            </a:r>
            <a:r>
              <a:rPr lang="en-US" sz="2000" b="1" dirty="0">
                <a:solidFill>
                  <a:srgbClr val="002060"/>
                </a:solidFill>
                <a:effectLst/>
                <a:latin typeface="Times New Roman" panose="02020603050405020304" pitchFamily="18" charset="0"/>
                <a:ea typeface="Calibri" panose="020F0502020204030204" pitchFamily="34" charset="0"/>
                <a:cs typeface="Mangal" panose="02040503050203030202" pitchFamily="18" charset="0"/>
              </a:rPr>
              <a:t>b</a:t>
            </a:r>
            <a:r>
              <a:rPr lang="en-US" sz="2000" b="1" baseline="-25000" dirty="0">
                <a:solidFill>
                  <a:srgbClr val="002060"/>
                </a:solidFill>
                <a:effectLst/>
                <a:latin typeface="Times New Roman" panose="02020603050405020304" pitchFamily="18" charset="0"/>
                <a:ea typeface="Calibri" panose="020F0502020204030204" pitchFamily="34" charset="0"/>
                <a:cs typeface="Mangal" panose="02040503050203030202" pitchFamily="18" charset="0"/>
              </a:rPr>
              <a:t>2</a:t>
            </a:r>
            <a:r>
              <a:rPr lang="en-US" sz="2000" b="1" dirty="0">
                <a:solidFill>
                  <a:srgbClr val="002060"/>
                </a:solidFill>
                <a:effectLst/>
                <a:latin typeface="Times New Roman" panose="02020603050405020304" pitchFamily="18" charset="0"/>
                <a:ea typeface="Calibri" panose="020F0502020204030204" pitchFamily="34" charset="0"/>
                <a:cs typeface="Mangal" panose="02040503050203030202" pitchFamily="18" charset="0"/>
              </a:rPr>
              <a:t>] can show geometrical (cis-trans) isomerism which are further divided into 4 types discussed as follows</a:t>
            </a:r>
            <a:endParaRPr lang="en-US" b="1" dirty="0">
              <a:solidFill>
                <a:srgbClr val="002060"/>
              </a:solidFill>
              <a:effectLst/>
              <a:latin typeface="Calibri" panose="020F0502020204030204" pitchFamily="34" charset="0"/>
              <a:ea typeface="Calibri" panose="020F0502020204030204" pitchFamily="34" charset="0"/>
              <a:cs typeface="Mangal" panose="02040503050203030202" pitchFamily="18" charset="0"/>
            </a:endParaRPr>
          </a:p>
        </p:txBody>
      </p:sp>
      <p:sp>
        <p:nvSpPr>
          <p:cNvPr id="7" name="TextBox 6">
            <a:extLst>
              <a:ext uri="{FF2B5EF4-FFF2-40B4-BE49-F238E27FC236}">
                <a16:creationId xmlns:a16="http://schemas.microsoft.com/office/drawing/2014/main" id="{F356BE82-0565-4145-B3C3-D75B5A927FD5}"/>
              </a:ext>
            </a:extLst>
          </p:cNvPr>
          <p:cNvSpPr txBox="1"/>
          <p:nvPr/>
        </p:nvSpPr>
        <p:spPr>
          <a:xfrm>
            <a:off x="930303" y="2180040"/>
            <a:ext cx="10826496" cy="777777"/>
          </a:xfrm>
          <a:prstGeom prst="rect">
            <a:avLst/>
          </a:prstGeom>
          <a:noFill/>
        </p:spPr>
        <p:txBody>
          <a:bodyPr wrap="square">
            <a:spAutoFit/>
          </a:bodyPr>
          <a:lstStyle/>
          <a:p>
            <a:pPr marL="514350" marR="0" indent="-514350" algn="just">
              <a:lnSpc>
                <a:spcPct val="115000"/>
              </a:lnSpc>
              <a:spcBef>
                <a:spcPts val="0"/>
              </a:spcBef>
              <a:spcAft>
                <a:spcPts val="600"/>
              </a:spcAft>
              <a:buAutoNum type="romanLcParenR"/>
              <a:tabLst>
                <a:tab pos="594360" algn="l"/>
              </a:tabLst>
            </a:pPr>
            <a:r>
              <a:rPr lang="en-US" sz="2000" b="1" u="sng" dirty="0">
                <a:solidFill>
                  <a:srgbClr val="FF0066"/>
                </a:solidFill>
                <a:effectLst/>
                <a:latin typeface="Times New Roman" panose="02020603050405020304" pitchFamily="18" charset="0"/>
                <a:ea typeface="Calibri" panose="020F0502020204030204" pitchFamily="34" charset="0"/>
                <a:cs typeface="Mangal" panose="02040503050203030202" pitchFamily="18" charset="0"/>
              </a:rPr>
              <a:t>[Ma</a:t>
            </a:r>
            <a:r>
              <a:rPr lang="en-US" sz="2000" b="1" u="sng" baseline="-25000" dirty="0">
                <a:solidFill>
                  <a:srgbClr val="FF0066"/>
                </a:solidFill>
                <a:effectLst/>
                <a:latin typeface="Times New Roman" panose="02020603050405020304" pitchFamily="18" charset="0"/>
                <a:ea typeface="Calibri" panose="020F0502020204030204" pitchFamily="34" charset="0"/>
                <a:cs typeface="Mangal" panose="02040503050203030202" pitchFamily="18" charset="0"/>
              </a:rPr>
              <a:t>2</a:t>
            </a:r>
            <a:r>
              <a:rPr lang="en-US" sz="2000" b="1" u="sng" dirty="0">
                <a:solidFill>
                  <a:srgbClr val="FF0066"/>
                </a:solidFill>
                <a:effectLst/>
                <a:latin typeface="Times New Roman" panose="02020603050405020304" pitchFamily="18" charset="0"/>
                <a:ea typeface="Calibri" panose="020F0502020204030204" pitchFamily="34" charset="0"/>
                <a:cs typeface="Mangal" panose="02040503050203030202" pitchFamily="18" charset="0"/>
              </a:rPr>
              <a:t>b</a:t>
            </a:r>
            <a:r>
              <a:rPr lang="en-US" sz="2000" b="1" u="sng" baseline="-25000" dirty="0">
                <a:solidFill>
                  <a:srgbClr val="FF0066"/>
                </a:solidFill>
                <a:effectLst/>
                <a:latin typeface="Times New Roman" panose="02020603050405020304" pitchFamily="18" charset="0"/>
                <a:ea typeface="Calibri" panose="020F0502020204030204" pitchFamily="34" charset="0"/>
                <a:cs typeface="Mangal" panose="02040503050203030202" pitchFamily="18" charset="0"/>
              </a:rPr>
              <a:t>4</a:t>
            </a:r>
            <a:r>
              <a:rPr lang="en-US" sz="2000" b="1" u="sng" dirty="0">
                <a:solidFill>
                  <a:srgbClr val="FF0066"/>
                </a:solidFill>
                <a:effectLst/>
                <a:latin typeface="Times New Roman" panose="02020603050405020304" pitchFamily="18" charset="0"/>
                <a:ea typeface="Calibri" panose="020F0502020204030204" pitchFamily="34" charset="0"/>
                <a:cs typeface="Mangal" panose="02040503050203030202" pitchFamily="18" charset="0"/>
              </a:rPr>
              <a:t>]or [Ma</a:t>
            </a:r>
            <a:r>
              <a:rPr lang="en-US" sz="2000" b="1" u="sng" baseline="-25000" dirty="0">
                <a:solidFill>
                  <a:srgbClr val="FF0066"/>
                </a:solidFill>
                <a:effectLst/>
                <a:latin typeface="Times New Roman" panose="02020603050405020304" pitchFamily="18" charset="0"/>
                <a:ea typeface="Calibri" panose="020F0502020204030204" pitchFamily="34" charset="0"/>
                <a:cs typeface="Mangal" panose="02040503050203030202" pitchFamily="18" charset="0"/>
              </a:rPr>
              <a:t>4</a:t>
            </a:r>
            <a:r>
              <a:rPr lang="en-US" sz="2000" b="1" u="sng" dirty="0">
                <a:solidFill>
                  <a:srgbClr val="FF0066"/>
                </a:solidFill>
                <a:effectLst/>
                <a:latin typeface="Times New Roman" panose="02020603050405020304" pitchFamily="18" charset="0"/>
                <a:ea typeface="Calibri" panose="020F0502020204030204" pitchFamily="34" charset="0"/>
                <a:cs typeface="Mangal" panose="02040503050203030202" pitchFamily="18" charset="0"/>
              </a:rPr>
              <a:t>b</a:t>
            </a:r>
            <a:r>
              <a:rPr lang="en-US" sz="2000" b="1" u="sng" baseline="-25000" dirty="0">
                <a:solidFill>
                  <a:srgbClr val="FF0066"/>
                </a:solidFill>
                <a:effectLst/>
                <a:latin typeface="Times New Roman" panose="02020603050405020304" pitchFamily="18" charset="0"/>
                <a:ea typeface="Calibri" panose="020F0502020204030204" pitchFamily="34" charset="0"/>
                <a:cs typeface="Mangal" panose="02040503050203030202" pitchFamily="18" charset="0"/>
              </a:rPr>
              <a:t>2</a:t>
            </a:r>
            <a:r>
              <a:rPr lang="en-US" sz="2000" b="1" u="sng" dirty="0">
                <a:solidFill>
                  <a:srgbClr val="FF0066"/>
                </a:solidFill>
                <a:effectLst/>
                <a:latin typeface="Times New Roman" panose="02020603050405020304" pitchFamily="18" charset="0"/>
                <a:ea typeface="Calibri" panose="020F0502020204030204" pitchFamily="34" charset="0"/>
                <a:cs typeface="Mangal" panose="02040503050203030202" pitchFamily="18" charset="0"/>
              </a:rPr>
              <a:t>] or [Ma</a:t>
            </a:r>
            <a:r>
              <a:rPr lang="en-US" sz="2000" b="1" u="sng" baseline="-25000" dirty="0">
                <a:solidFill>
                  <a:srgbClr val="FF0066"/>
                </a:solidFill>
                <a:effectLst/>
                <a:latin typeface="Times New Roman" panose="02020603050405020304" pitchFamily="18" charset="0"/>
                <a:ea typeface="Calibri" panose="020F0502020204030204" pitchFamily="34" charset="0"/>
                <a:cs typeface="Mangal" panose="02040503050203030202" pitchFamily="18" charset="0"/>
              </a:rPr>
              <a:t>4</a:t>
            </a:r>
            <a:r>
              <a:rPr lang="en-US" sz="2000" b="1" u="sng" dirty="0">
                <a:solidFill>
                  <a:srgbClr val="FF0066"/>
                </a:solidFill>
                <a:effectLst/>
                <a:latin typeface="Times New Roman" panose="02020603050405020304" pitchFamily="18" charset="0"/>
                <a:ea typeface="Calibri" panose="020F0502020204030204" pitchFamily="34" charset="0"/>
                <a:cs typeface="Mangal" panose="02040503050203030202" pitchFamily="18" charset="0"/>
              </a:rPr>
              <a:t>bc] type complexes</a:t>
            </a:r>
            <a:r>
              <a:rPr lang="en-US" sz="2000" b="1" dirty="0">
                <a:solidFill>
                  <a:srgbClr val="FF0066"/>
                </a:solidFill>
                <a:effectLst/>
                <a:latin typeface="Times New Roman" panose="02020603050405020304" pitchFamily="18" charset="0"/>
                <a:ea typeface="Calibri" panose="020F0502020204030204" pitchFamily="34" charset="0"/>
                <a:cs typeface="Mangal" panose="02040503050203030202" pitchFamily="18" charset="0"/>
              </a:rPr>
              <a:t>- </a:t>
            </a:r>
            <a:r>
              <a:rPr lang="en-US" sz="2000" b="1" dirty="0">
                <a:solidFill>
                  <a:srgbClr val="002060"/>
                </a:solidFill>
                <a:effectLst/>
                <a:latin typeface="Times New Roman" panose="02020603050405020304" pitchFamily="18" charset="0"/>
                <a:ea typeface="Calibri" panose="020F0502020204030204" pitchFamily="34" charset="0"/>
                <a:cs typeface="Mangal" panose="02040503050203030202" pitchFamily="18" charset="0"/>
              </a:rPr>
              <a:t>The [Ma</a:t>
            </a:r>
            <a:r>
              <a:rPr lang="en-US" sz="2000" b="1" baseline="-25000" dirty="0">
                <a:solidFill>
                  <a:srgbClr val="002060"/>
                </a:solidFill>
                <a:effectLst/>
                <a:latin typeface="Times New Roman" panose="02020603050405020304" pitchFamily="18" charset="0"/>
                <a:ea typeface="Calibri" panose="020F0502020204030204" pitchFamily="34" charset="0"/>
                <a:cs typeface="Mangal" panose="02040503050203030202" pitchFamily="18" charset="0"/>
              </a:rPr>
              <a:t>2</a:t>
            </a:r>
            <a:r>
              <a:rPr lang="en-US" sz="2000" b="1" dirty="0">
                <a:solidFill>
                  <a:srgbClr val="002060"/>
                </a:solidFill>
                <a:effectLst/>
                <a:latin typeface="Times New Roman" panose="02020603050405020304" pitchFamily="18" charset="0"/>
                <a:ea typeface="Calibri" panose="020F0502020204030204" pitchFamily="34" charset="0"/>
                <a:cs typeface="Mangal" panose="02040503050203030202" pitchFamily="18" charset="0"/>
              </a:rPr>
              <a:t>b</a:t>
            </a:r>
            <a:r>
              <a:rPr lang="en-US" sz="2000" b="1" baseline="-25000" dirty="0">
                <a:solidFill>
                  <a:srgbClr val="002060"/>
                </a:solidFill>
                <a:effectLst/>
                <a:latin typeface="Times New Roman" panose="02020603050405020304" pitchFamily="18" charset="0"/>
                <a:ea typeface="Calibri" panose="020F0502020204030204" pitchFamily="34" charset="0"/>
                <a:cs typeface="Mangal" panose="02040503050203030202" pitchFamily="18" charset="0"/>
              </a:rPr>
              <a:t>4</a:t>
            </a:r>
            <a:r>
              <a:rPr lang="en-US" sz="2000" b="1" dirty="0">
                <a:solidFill>
                  <a:srgbClr val="002060"/>
                </a:solidFill>
                <a:effectLst/>
                <a:latin typeface="Times New Roman" panose="02020603050405020304" pitchFamily="18" charset="0"/>
                <a:ea typeface="Calibri" panose="020F0502020204030204" pitchFamily="34" charset="0"/>
                <a:cs typeface="Mangal" panose="02040503050203030202" pitchFamily="18" charset="0"/>
              </a:rPr>
              <a:t>] or [Ma</a:t>
            </a:r>
            <a:r>
              <a:rPr lang="en-US" sz="2000" b="1" baseline="-25000" dirty="0">
                <a:solidFill>
                  <a:srgbClr val="002060"/>
                </a:solidFill>
                <a:effectLst/>
                <a:latin typeface="Times New Roman" panose="02020603050405020304" pitchFamily="18" charset="0"/>
                <a:ea typeface="Calibri" panose="020F0502020204030204" pitchFamily="34" charset="0"/>
                <a:cs typeface="Mangal" panose="02040503050203030202" pitchFamily="18" charset="0"/>
              </a:rPr>
              <a:t>4</a:t>
            </a:r>
            <a:r>
              <a:rPr lang="en-US" sz="2000" b="1" dirty="0">
                <a:solidFill>
                  <a:srgbClr val="002060"/>
                </a:solidFill>
                <a:effectLst/>
                <a:latin typeface="Times New Roman" panose="02020603050405020304" pitchFamily="18" charset="0"/>
                <a:ea typeface="Calibri" panose="020F0502020204030204" pitchFamily="34" charset="0"/>
                <a:cs typeface="Mangal" panose="02040503050203030202" pitchFamily="18" charset="0"/>
              </a:rPr>
              <a:t>b</a:t>
            </a:r>
            <a:r>
              <a:rPr lang="en-US" sz="2000" b="1" baseline="-25000" dirty="0">
                <a:solidFill>
                  <a:srgbClr val="002060"/>
                </a:solidFill>
                <a:effectLst/>
                <a:latin typeface="Times New Roman" panose="02020603050405020304" pitchFamily="18" charset="0"/>
                <a:ea typeface="Calibri" panose="020F0502020204030204" pitchFamily="34" charset="0"/>
                <a:cs typeface="Mangal" panose="02040503050203030202" pitchFamily="18" charset="0"/>
              </a:rPr>
              <a:t>2</a:t>
            </a:r>
            <a:r>
              <a:rPr lang="en-US" sz="2000" b="1" dirty="0">
                <a:solidFill>
                  <a:srgbClr val="002060"/>
                </a:solidFill>
                <a:effectLst/>
                <a:latin typeface="Times New Roman" panose="02020603050405020304" pitchFamily="18" charset="0"/>
                <a:ea typeface="Calibri" panose="020F0502020204030204" pitchFamily="34" charset="0"/>
                <a:cs typeface="Mangal" panose="02040503050203030202" pitchFamily="18" charset="0"/>
              </a:rPr>
              <a:t>] or [Ma</a:t>
            </a:r>
            <a:r>
              <a:rPr lang="en-US" sz="2000" b="1" baseline="-25000" dirty="0">
                <a:solidFill>
                  <a:srgbClr val="002060"/>
                </a:solidFill>
                <a:effectLst/>
                <a:latin typeface="Times New Roman" panose="02020603050405020304" pitchFamily="18" charset="0"/>
                <a:ea typeface="Calibri" panose="020F0502020204030204" pitchFamily="34" charset="0"/>
                <a:cs typeface="Mangal" panose="02040503050203030202" pitchFamily="18" charset="0"/>
              </a:rPr>
              <a:t>4</a:t>
            </a:r>
            <a:r>
              <a:rPr lang="en-US" sz="2000" b="1" dirty="0">
                <a:solidFill>
                  <a:srgbClr val="002060"/>
                </a:solidFill>
                <a:effectLst/>
                <a:latin typeface="Times New Roman" panose="02020603050405020304" pitchFamily="18" charset="0"/>
                <a:ea typeface="Calibri" panose="020F0502020204030204" pitchFamily="34" charset="0"/>
                <a:cs typeface="Mangal" panose="02040503050203030202" pitchFamily="18" charset="0"/>
              </a:rPr>
              <a:t>bc] complexes can give cis and trans form.</a:t>
            </a:r>
            <a:r>
              <a:rPr lang="en-US" sz="2000" b="1" dirty="0">
                <a:solidFill>
                  <a:srgbClr val="002060"/>
                </a:solidFill>
                <a:latin typeface="Calibri" panose="020F0502020204030204" pitchFamily="34" charset="0"/>
                <a:ea typeface="Calibri" panose="020F0502020204030204" pitchFamily="34" charset="0"/>
                <a:cs typeface="Mangal" panose="02040503050203030202" pitchFamily="18" charset="0"/>
              </a:rPr>
              <a:t> </a:t>
            </a:r>
          </a:p>
        </p:txBody>
      </p:sp>
      <p:pic>
        <p:nvPicPr>
          <p:cNvPr id="6" name="Picture 5">
            <a:extLst>
              <a:ext uri="{FF2B5EF4-FFF2-40B4-BE49-F238E27FC236}">
                <a16:creationId xmlns:a16="http://schemas.microsoft.com/office/drawing/2014/main" id="{4014F154-D656-45CD-B5D7-41C8BEB48A3D}"/>
              </a:ext>
            </a:extLst>
          </p:cNvPr>
          <p:cNvPicPr>
            <a:picLocks noChangeAspect="1"/>
          </p:cNvPicPr>
          <p:nvPr/>
        </p:nvPicPr>
        <p:blipFill>
          <a:blip r:embed="rId3">
            <a:duotone>
              <a:prstClr val="black"/>
              <a:schemeClr val="accent5">
                <a:tint val="45000"/>
                <a:satMod val="400000"/>
              </a:schemeClr>
            </a:duotone>
            <a:extLst>
              <a:ext uri="{BEBA8EAE-BF5A-486C-A8C5-ECC9F3942E4B}">
                <a14:imgProps xmlns:a14="http://schemas.microsoft.com/office/drawing/2010/main">
                  <a14:imgLayer r:embed="rId4">
                    <a14:imgEffect>
                      <a14:sharpenSoften amount="50000"/>
                    </a14:imgEffect>
                  </a14:imgLayer>
                </a14:imgProps>
              </a:ext>
            </a:extLst>
          </a:blip>
          <a:stretch>
            <a:fillRect/>
          </a:stretch>
        </p:blipFill>
        <p:spPr>
          <a:xfrm>
            <a:off x="6453809" y="2956970"/>
            <a:ext cx="5409007" cy="2773017"/>
          </a:xfrm>
          <a:prstGeom prst="rect">
            <a:avLst/>
          </a:prstGeom>
        </p:spPr>
      </p:pic>
      <p:pic>
        <p:nvPicPr>
          <p:cNvPr id="8" name="Picture 7">
            <a:extLst>
              <a:ext uri="{FF2B5EF4-FFF2-40B4-BE49-F238E27FC236}">
                <a16:creationId xmlns:a16="http://schemas.microsoft.com/office/drawing/2014/main" id="{D98F6F9B-8ACB-4BA9-8395-7A31D2485AB4}"/>
              </a:ext>
            </a:extLst>
          </p:cNvPr>
          <p:cNvPicPr>
            <a:picLocks noChangeAspect="1"/>
          </p:cNvPicPr>
          <p:nvPr/>
        </p:nvPicPr>
        <p:blipFill>
          <a:blip r:embed="rId5">
            <a:duotone>
              <a:prstClr val="black"/>
              <a:schemeClr val="accent5">
                <a:tint val="45000"/>
                <a:satMod val="400000"/>
              </a:schemeClr>
            </a:duotone>
            <a:extLst>
              <a:ext uri="{BEBA8EAE-BF5A-486C-A8C5-ECC9F3942E4B}">
                <a14:imgProps xmlns:a14="http://schemas.microsoft.com/office/drawing/2010/main">
                  <a14:imgLayer r:embed="rId6">
                    <a14:imgEffect>
                      <a14:sharpenSoften amount="50000"/>
                    </a14:imgEffect>
                  </a14:imgLayer>
                </a14:imgProps>
              </a:ext>
            </a:extLst>
          </a:blip>
          <a:stretch>
            <a:fillRect/>
          </a:stretch>
        </p:blipFill>
        <p:spPr>
          <a:xfrm>
            <a:off x="930303" y="2957817"/>
            <a:ext cx="5413248" cy="2773017"/>
          </a:xfrm>
          <a:prstGeom prst="rect">
            <a:avLst/>
          </a:prstGeom>
        </p:spPr>
      </p:pic>
    </p:spTree>
    <p:extLst>
      <p:ext uri="{BB962C8B-B14F-4D97-AF65-F5344CB8AC3E}">
        <p14:creationId xmlns:p14="http://schemas.microsoft.com/office/powerpoint/2010/main" val="38237936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C0A51894-9711-41B2-9E7A-65F273712F0F}"/>
              </a:ext>
            </a:extLst>
          </p:cNvPr>
          <p:cNvSpPr/>
          <p:nvPr/>
        </p:nvSpPr>
        <p:spPr>
          <a:xfrm>
            <a:off x="1036320" y="92076"/>
            <a:ext cx="10826496" cy="461665"/>
          </a:xfrm>
          <a:prstGeom prst="rect">
            <a:avLst/>
          </a:prstGeom>
        </p:spPr>
        <p:txBody>
          <a:bodyPr wrap="square">
            <a:spAutoFit/>
          </a:bodyPr>
          <a:lstStyle/>
          <a:p>
            <a:r>
              <a:rPr lang="en-US" sz="2400" b="1" dirty="0">
                <a:solidFill>
                  <a:srgbClr val="FF0000"/>
                </a:solidFill>
                <a:latin typeface="Times New Roman" panose="02020603050405020304" pitchFamily="18" charset="0"/>
                <a:cs typeface="Times New Roman" panose="02020603050405020304" pitchFamily="18" charset="0"/>
              </a:rPr>
              <a:t>2.9 Stereoisomerism in Complexes with co-ordination number 6 : </a:t>
            </a:r>
            <a:endParaRPr lang="en-US" sz="2200" b="1" dirty="0">
              <a:solidFill>
                <a:srgbClr val="FF0000"/>
              </a:solidFill>
              <a:latin typeface="Times New Roman" panose="02020603050405020304" pitchFamily="18" charset="0"/>
              <a:cs typeface="Times New Roman" panose="02020603050405020304" pitchFamily="18" charset="0"/>
            </a:endParaRPr>
          </a:p>
        </p:txBody>
      </p:sp>
      <p:pic>
        <p:nvPicPr>
          <p:cNvPr id="3" name="Picture 2">
            <a:extLst>
              <a:ext uri="{FF2B5EF4-FFF2-40B4-BE49-F238E27FC236}">
                <a16:creationId xmlns:a16="http://schemas.microsoft.com/office/drawing/2014/main" id="{CD69C45F-BF05-4C5E-B7B1-20B12F546E4D}"/>
              </a:ext>
            </a:extLst>
          </p:cNvPr>
          <p:cNvPicPr>
            <a:picLocks noChangeAspect="1"/>
          </p:cNvPicPr>
          <p:nvPr/>
        </p:nvPicPr>
        <p:blipFill>
          <a:blip r:embed="rId3">
            <a:duotone>
              <a:prstClr val="black"/>
              <a:schemeClr val="accent5">
                <a:tint val="45000"/>
                <a:satMod val="400000"/>
              </a:schemeClr>
            </a:duotone>
            <a:extLst>
              <a:ext uri="{BEBA8EAE-BF5A-486C-A8C5-ECC9F3942E4B}">
                <a14:imgProps xmlns:a14="http://schemas.microsoft.com/office/drawing/2010/main">
                  <a14:imgLayer r:embed="rId4">
                    <a14:imgEffect>
                      <a14:sharpenSoften amount="50000"/>
                    </a14:imgEffect>
                  </a14:imgLayer>
                </a14:imgProps>
              </a:ext>
            </a:extLst>
          </a:blip>
          <a:stretch>
            <a:fillRect/>
          </a:stretch>
        </p:blipFill>
        <p:spPr>
          <a:xfrm>
            <a:off x="875174" y="553742"/>
            <a:ext cx="10987642" cy="6212182"/>
          </a:xfrm>
          <a:prstGeom prst="rect">
            <a:avLst/>
          </a:prstGeom>
        </p:spPr>
      </p:pic>
    </p:spTree>
    <p:extLst>
      <p:ext uri="{BB962C8B-B14F-4D97-AF65-F5344CB8AC3E}">
        <p14:creationId xmlns:p14="http://schemas.microsoft.com/office/powerpoint/2010/main" val="505044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C0A51894-9711-41B2-9E7A-65F273712F0F}"/>
              </a:ext>
            </a:extLst>
          </p:cNvPr>
          <p:cNvSpPr/>
          <p:nvPr/>
        </p:nvSpPr>
        <p:spPr>
          <a:xfrm>
            <a:off x="1036320" y="92076"/>
            <a:ext cx="10826496" cy="461665"/>
          </a:xfrm>
          <a:prstGeom prst="rect">
            <a:avLst/>
          </a:prstGeom>
        </p:spPr>
        <p:txBody>
          <a:bodyPr wrap="square">
            <a:spAutoFit/>
          </a:bodyPr>
          <a:lstStyle/>
          <a:p>
            <a:r>
              <a:rPr lang="en-US" sz="2400" b="1" dirty="0">
                <a:solidFill>
                  <a:srgbClr val="FF0000"/>
                </a:solidFill>
                <a:latin typeface="Times New Roman" panose="02020603050405020304" pitchFamily="18" charset="0"/>
                <a:cs typeface="Times New Roman" panose="02020603050405020304" pitchFamily="18" charset="0"/>
              </a:rPr>
              <a:t>2.9 Stereoisomerism in Complexes with co-ordination number 6 : </a:t>
            </a:r>
            <a:endParaRPr lang="en-US" sz="2200" b="1" dirty="0">
              <a:solidFill>
                <a:srgbClr val="FF0000"/>
              </a:solidFill>
              <a:latin typeface="Times New Roman" panose="02020603050405020304" pitchFamily="18" charset="0"/>
              <a:cs typeface="Times New Roman" panose="02020603050405020304" pitchFamily="18" charset="0"/>
            </a:endParaRPr>
          </a:p>
        </p:txBody>
      </p:sp>
      <p:pic>
        <p:nvPicPr>
          <p:cNvPr id="2" name="Picture 1">
            <a:extLst>
              <a:ext uri="{FF2B5EF4-FFF2-40B4-BE49-F238E27FC236}">
                <a16:creationId xmlns:a16="http://schemas.microsoft.com/office/drawing/2014/main" id="{382BF746-EB98-46AA-9553-FEDCEE4FC3F2}"/>
              </a:ext>
            </a:extLst>
          </p:cNvPr>
          <p:cNvPicPr>
            <a:picLocks noChangeAspect="1"/>
          </p:cNvPicPr>
          <p:nvPr/>
        </p:nvPicPr>
        <p:blipFill>
          <a:blip r:embed="rId3">
            <a:duotone>
              <a:prstClr val="black"/>
              <a:schemeClr val="accent5">
                <a:tint val="45000"/>
                <a:satMod val="400000"/>
              </a:schemeClr>
            </a:duotone>
            <a:extLst>
              <a:ext uri="{BEBA8EAE-BF5A-486C-A8C5-ECC9F3942E4B}">
                <a14:imgProps xmlns:a14="http://schemas.microsoft.com/office/drawing/2010/main">
                  <a14:imgLayer r:embed="rId4">
                    <a14:imgEffect>
                      <a14:sharpenSoften amount="50000"/>
                    </a14:imgEffect>
                  </a14:imgLayer>
                </a14:imgProps>
              </a:ext>
            </a:extLst>
          </a:blip>
          <a:stretch>
            <a:fillRect/>
          </a:stretch>
        </p:blipFill>
        <p:spPr>
          <a:xfrm>
            <a:off x="1036320" y="553740"/>
            <a:ext cx="10826496" cy="1752137"/>
          </a:xfrm>
          <a:prstGeom prst="rect">
            <a:avLst/>
          </a:prstGeom>
        </p:spPr>
      </p:pic>
      <p:pic>
        <p:nvPicPr>
          <p:cNvPr id="4" name="Picture 3">
            <a:extLst>
              <a:ext uri="{FF2B5EF4-FFF2-40B4-BE49-F238E27FC236}">
                <a16:creationId xmlns:a16="http://schemas.microsoft.com/office/drawing/2014/main" id="{05E96506-2263-48FC-84D7-EADAAFA1C10E}"/>
              </a:ext>
            </a:extLst>
          </p:cNvPr>
          <p:cNvPicPr>
            <a:picLocks noChangeAspect="1"/>
          </p:cNvPicPr>
          <p:nvPr/>
        </p:nvPicPr>
        <p:blipFill>
          <a:blip r:embed="rId5">
            <a:duotone>
              <a:prstClr val="black"/>
              <a:schemeClr val="accent5">
                <a:tint val="45000"/>
                <a:satMod val="400000"/>
              </a:schemeClr>
            </a:duotone>
            <a:extLst>
              <a:ext uri="{BEBA8EAE-BF5A-486C-A8C5-ECC9F3942E4B}">
                <a14:imgProps xmlns:a14="http://schemas.microsoft.com/office/drawing/2010/main">
                  <a14:imgLayer r:embed="rId6">
                    <a14:imgEffect>
                      <a14:sharpenSoften amount="50000"/>
                    </a14:imgEffect>
                  </a14:imgLayer>
                </a14:imgProps>
              </a:ext>
            </a:extLst>
          </a:blip>
          <a:stretch>
            <a:fillRect/>
          </a:stretch>
        </p:blipFill>
        <p:spPr>
          <a:xfrm>
            <a:off x="1036320" y="2133602"/>
            <a:ext cx="10826496" cy="4460047"/>
          </a:xfrm>
          <a:prstGeom prst="rect">
            <a:avLst/>
          </a:prstGeom>
        </p:spPr>
      </p:pic>
    </p:spTree>
    <p:extLst>
      <p:ext uri="{BB962C8B-B14F-4D97-AF65-F5344CB8AC3E}">
        <p14:creationId xmlns:p14="http://schemas.microsoft.com/office/powerpoint/2010/main" val="4291819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C0A51894-9711-41B2-9E7A-65F273712F0F}"/>
              </a:ext>
            </a:extLst>
          </p:cNvPr>
          <p:cNvSpPr/>
          <p:nvPr/>
        </p:nvSpPr>
        <p:spPr>
          <a:xfrm>
            <a:off x="1036320" y="92076"/>
            <a:ext cx="10826496" cy="461665"/>
          </a:xfrm>
          <a:prstGeom prst="rect">
            <a:avLst/>
          </a:prstGeom>
        </p:spPr>
        <p:txBody>
          <a:bodyPr wrap="square">
            <a:spAutoFit/>
          </a:bodyPr>
          <a:lstStyle/>
          <a:p>
            <a:r>
              <a:rPr lang="en-US" sz="2400" b="1" dirty="0">
                <a:solidFill>
                  <a:srgbClr val="FF0000"/>
                </a:solidFill>
                <a:latin typeface="Times New Roman" panose="02020603050405020304" pitchFamily="18" charset="0"/>
                <a:cs typeface="Times New Roman" panose="02020603050405020304" pitchFamily="18" charset="0"/>
              </a:rPr>
              <a:t>2.9 Stereoisomerism in Complexes with co-ordination number 6 :</a:t>
            </a:r>
          </a:p>
        </p:txBody>
      </p:sp>
      <p:pic>
        <p:nvPicPr>
          <p:cNvPr id="2" name="Picture 1">
            <a:extLst>
              <a:ext uri="{FF2B5EF4-FFF2-40B4-BE49-F238E27FC236}">
                <a16:creationId xmlns:a16="http://schemas.microsoft.com/office/drawing/2014/main" id="{8F50EE59-34CC-4DC6-90F7-EDCBA25945B4}"/>
              </a:ext>
            </a:extLst>
          </p:cNvPr>
          <p:cNvPicPr>
            <a:picLocks noChangeAspect="1"/>
          </p:cNvPicPr>
          <p:nvPr/>
        </p:nvPicPr>
        <p:blipFill>
          <a:blip r:embed="rId3">
            <a:duotone>
              <a:prstClr val="black"/>
              <a:schemeClr val="accent5">
                <a:tint val="45000"/>
                <a:satMod val="400000"/>
              </a:schemeClr>
            </a:duotone>
            <a:extLst>
              <a:ext uri="{BEBA8EAE-BF5A-486C-A8C5-ECC9F3942E4B}">
                <a14:imgProps xmlns:a14="http://schemas.microsoft.com/office/drawing/2010/main">
                  <a14:imgLayer r:embed="rId4">
                    <a14:imgEffect>
                      <a14:sharpenSoften amount="50000"/>
                    </a14:imgEffect>
                  </a14:imgLayer>
                </a14:imgProps>
              </a:ext>
            </a:extLst>
          </a:blip>
          <a:stretch>
            <a:fillRect/>
          </a:stretch>
        </p:blipFill>
        <p:spPr>
          <a:xfrm>
            <a:off x="870502" y="1521149"/>
            <a:ext cx="10992314" cy="3130363"/>
          </a:xfrm>
          <a:prstGeom prst="rect">
            <a:avLst/>
          </a:prstGeom>
        </p:spPr>
      </p:pic>
    </p:spTree>
    <p:extLst>
      <p:ext uri="{BB962C8B-B14F-4D97-AF65-F5344CB8AC3E}">
        <p14:creationId xmlns:p14="http://schemas.microsoft.com/office/powerpoint/2010/main" val="31699821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C0A51894-9711-41B2-9E7A-65F273712F0F}"/>
              </a:ext>
            </a:extLst>
          </p:cNvPr>
          <p:cNvSpPr/>
          <p:nvPr/>
        </p:nvSpPr>
        <p:spPr>
          <a:xfrm>
            <a:off x="1036320" y="92076"/>
            <a:ext cx="10826496" cy="461665"/>
          </a:xfrm>
          <a:prstGeom prst="rect">
            <a:avLst/>
          </a:prstGeom>
        </p:spPr>
        <p:txBody>
          <a:bodyPr wrap="square">
            <a:spAutoFit/>
          </a:bodyPr>
          <a:lstStyle/>
          <a:p>
            <a:r>
              <a:rPr lang="en-US" sz="2400" b="1" dirty="0">
                <a:solidFill>
                  <a:srgbClr val="FF0000"/>
                </a:solidFill>
                <a:latin typeface="Times New Roman" panose="02020603050405020304" pitchFamily="18" charset="0"/>
                <a:cs typeface="Times New Roman" panose="02020603050405020304" pitchFamily="18" charset="0"/>
              </a:rPr>
              <a:t>2.9 Stereoisomerism in Complexes with co-ordination number 6 : </a:t>
            </a:r>
            <a:endParaRPr lang="en-US" sz="2200" b="1" dirty="0">
              <a:solidFill>
                <a:srgbClr val="FF0000"/>
              </a:solidFill>
              <a:latin typeface="Times New Roman" panose="02020603050405020304" pitchFamily="18" charset="0"/>
              <a:cs typeface="Times New Roman" panose="02020603050405020304" pitchFamily="18" charset="0"/>
            </a:endParaRPr>
          </a:p>
        </p:txBody>
      </p:sp>
      <p:pic>
        <p:nvPicPr>
          <p:cNvPr id="2" name="Picture 1">
            <a:extLst>
              <a:ext uri="{FF2B5EF4-FFF2-40B4-BE49-F238E27FC236}">
                <a16:creationId xmlns:a16="http://schemas.microsoft.com/office/drawing/2014/main" id="{A0B045C6-5B9E-42D2-BA8E-CB8C3A60F850}"/>
              </a:ext>
            </a:extLst>
          </p:cNvPr>
          <p:cNvPicPr>
            <a:picLocks noChangeAspect="1"/>
          </p:cNvPicPr>
          <p:nvPr/>
        </p:nvPicPr>
        <p:blipFill>
          <a:blip r:embed="rId3">
            <a:duotone>
              <a:prstClr val="black"/>
              <a:schemeClr val="accent5">
                <a:tint val="45000"/>
                <a:satMod val="400000"/>
              </a:schemeClr>
            </a:duotone>
            <a:extLst>
              <a:ext uri="{BEBA8EAE-BF5A-486C-A8C5-ECC9F3942E4B}">
                <a14:imgProps xmlns:a14="http://schemas.microsoft.com/office/drawing/2010/main">
                  <a14:imgLayer r:embed="rId4">
                    <a14:imgEffect>
                      <a14:sharpenSoften amount="50000"/>
                    </a14:imgEffect>
                  </a14:imgLayer>
                </a14:imgProps>
              </a:ext>
            </a:extLst>
          </a:blip>
          <a:stretch>
            <a:fillRect/>
          </a:stretch>
        </p:blipFill>
        <p:spPr>
          <a:xfrm>
            <a:off x="1036320" y="553741"/>
            <a:ext cx="10614991" cy="5926572"/>
          </a:xfrm>
          <a:prstGeom prst="rect">
            <a:avLst/>
          </a:prstGeom>
        </p:spPr>
      </p:pic>
    </p:spTree>
    <p:extLst>
      <p:ext uri="{BB962C8B-B14F-4D97-AF65-F5344CB8AC3E}">
        <p14:creationId xmlns:p14="http://schemas.microsoft.com/office/powerpoint/2010/main" val="30197571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C0A51894-9711-41B2-9E7A-65F273712F0F}"/>
              </a:ext>
            </a:extLst>
          </p:cNvPr>
          <p:cNvSpPr/>
          <p:nvPr/>
        </p:nvSpPr>
        <p:spPr>
          <a:xfrm>
            <a:off x="1036320" y="92076"/>
            <a:ext cx="10826496" cy="461665"/>
          </a:xfrm>
          <a:prstGeom prst="rect">
            <a:avLst/>
          </a:prstGeom>
        </p:spPr>
        <p:txBody>
          <a:bodyPr wrap="square">
            <a:spAutoFit/>
          </a:bodyPr>
          <a:lstStyle/>
          <a:p>
            <a:r>
              <a:rPr lang="en-US" sz="2400" b="1" dirty="0">
                <a:solidFill>
                  <a:srgbClr val="FF0000"/>
                </a:solidFill>
                <a:latin typeface="Times New Roman" panose="02020603050405020304" pitchFamily="18" charset="0"/>
                <a:cs typeface="Times New Roman" panose="02020603050405020304" pitchFamily="18" charset="0"/>
              </a:rPr>
              <a:t>2.9 Stereoisomerism in Complexes with co-ordination number 6 : </a:t>
            </a:r>
            <a:endParaRPr lang="en-US" sz="2200" b="1" dirty="0">
              <a:solidFill>
                <a:srgbClr val="FF0000"/>
              </a:solidFill>
              <a:latin typeface="Times New Roman" panose="02020603050405020304" pitchFamily="18" charset="0"/>
              <a:cs typeface="Times New Roman" panose="02020603050405020304" pitchFamily="18" charset="0"/>
            </a:endParaRPr>
          </a:p>
        </p:txBody>
      </p:sp>
      <p:pic>
        <p:nvPicPr>
          <p:cNvPr id="2" name="Picture 1">
            <a:extLst>
              <a:ext uri="{FF2B5EF4-FFF2-40B4-BE49-F238E27FC236}">
                <a16:creationId xmlns:a16="http://schemas.microsoft.com/office/drawing/2014/main" id="{B05D716F-A8BF-4D08-9814-97C8CBDFAE59}"/>
              </a:ext>
            </a:extLst>
          </p:cNvPr>
          <p:cNvPicPr>
            <a:picLocks noChangeAspect="1"/>
          </p:cNvPicPr>
          <p:nvPr/>
        </p:nvPicPr>
        <p:blipFill>
          <a:blip r:embed="rId3">
            <a:duotone>
              <a:prstClr val="black"/>
              <a:schemeClr val="accent5">
                <a:tint val="45000"/>
                <a:satMod val="400000"/>
              </a:schemeClr>
            </a:duotone>
            <a:extLst>
              <a:ext uri="{BEBA8EAE-BF5A-486C-A8C5-ECC9F3942E4B}">
                <a14:imgProps xmlns:a14="http://schemas.microsoft.com/office/drawing/2010/main">
                  <a14:imgLayer r:embed="rId4">
                    <a14:imgEffect>
                      <a14:sharpenSoften amount="50000"/>
                    </a14:imgEffect>
                  </a14:imgLayer>
                </a14:imgProps>
              </a:ext>
            </a:extLst>
          </a:blip>
          <a:stretch>
            <a:fillRect/>
          </a:stretch>
        </p:blipFill>
        <p:spPr>
          <a:xfrm>
            <a:off x="1036320" y="553741"/>
            <a:ext cx="10731610" cy="6085598"/>
          </a:xfrm>
          <a:prstGeom prst="rect">
            <a:avLst/>
          </a:prstGeom>
        </p:spPr>
      </p:pic>
    </p:spTree>
    <p:extLst>
      <p:ext uri="{BB962C8B-B14F-4D97-AF65-F5344CB8AC3E}">
        <p14:creationId xmlns:p14="http://schemas.microsoft.com/office/powerpoint/2010/main" val="1620248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C0A51894-9711-41B2-9E7A-65F273712F0F}"/>
              </a:ext>
            </a:extLst>
          </p:cNvPr>
          <p:cNvSpPr/>
          <p:nvPr/>
        </p:nvSpPr>
        <p:spPr>
          <a:xfrm>
            <a:off x="1036320" y="92076"/>
            <a:ext cx="10826496" cy="461665"/>
          </a:xfrm>
          <a:prstGeom prst="rect">
            <a:avLst/>
          </a:prstGeom>
        </p:spPr>
        <p:txBody>
          <a:bodyPr wrap="square">
            <a:spAutoFit/>
          </a:bodyPr>
          <a:lstStyle/>
          <a:p>
            <a:r>
              <a:rPr lang="en-US" sz="2400" b="1" dirty="0">
                <a:solidFill>
                  <a:srgbClr val="FF0000"/>
                </a:solidFill>
                <a:latin typeface="Times New Roman" panose="02020603050405020304" pitchFamily="18" charset="0"/>
                <a:cs typeface="Times New Roman" panose="02020603050405020304" pitchFamily="18" charset="0"/>
              </a:rPr>
              <a:t>2.9 Stereoisomerism in Complexes with co-ordination number 6 : </a:t>
            </a:r>
            <a:endParaRPr lang="en-US" sz="2200" b="1" dirty="0">
              <a:solidFill>
                <a:srgbClr val="FF0000"/>
              </a:solidFill>
              <a:latin typeface="Times New Roman" panose="02020603050405020304" pitchFamily="18" charset="0"/>
              <a:cs typeface="Times New Roman" panose="02020603050405020304" pitchFamily="18" charset="0"/>
            </a:endParaRPr>
          </a:p>
        </p:txBody>
      </p:sp>
      <p:pic>
        <p:nvPicPr>
          <p:cNvPr id="3" name="Picture 2">
            <a:extLst>
              <a:ext uri="{FF2B5EF4-FFF2-40B4-BE49-F238E27FC236}">
                <a16:creationId xmlns:a16="http://schemas.microsoft.com/office/drawing/2014/main" id="{672BDF92-452E-4E93-8C85-B254646B4175}"/>
              </a:ext>
            </a:extLst>
          </p:cNvPr>
          <p:cNvPicPr>
            <a:picLocks noChangeAspect="1"/>
          </p:cNvPicPr>
          <p:nvPr/>
        </p:nvPicPr>
        <p:blipFill>
          <a:blip r:embed="rId3">
            <a:duotone>
              <a:prstClr val="black"/>
              <a:schemeClr val="accent5">
                <a:tint val="45000"/>
                <a:satMod val="400000"/>
              </a:schemeClr>
            </a:duotone>
            <a:extLst>
              <a:ext uri="{BEBA8EAE-BF5A-486C-A8C5-ECC9F3942E4B}">
                <a14:imgProps xmlns:a14="http://schemas.microsoft.com/office/drawing/2010/main">
                  <a14:imgLayer r:embed="rId4">
                    <a14:imgEffect>
                      <a14:sharpenSoften amount="50000"/>
                    </a14:imgEffect>
                  </a14:imgLayer>
                </a14:imgProps>
              </a:ext>
            </a:extLst>
          </a:blip>
          <a:stretch>
            <a:fillRect/>
          </a:stretch>
        </p:blipFill>
        <p:spPr>
          <a:xfrm>
            <a:off x="940904" y="553742"/>
            <a:ext cx="10921911" cy="6212182"/>
          </a:xfrm>
          <a:prstGeom prst="rect">
            <a:avLst/>
          </a:prstGeom>
        </p:spPr>
      </p:pic>
    </p:spTree>
    <p:extLst>
      <p:ext uri="{BB962C8B-B14F-4D97-AF65-F5344CB8AC3E}">
        <p14:creationId xmlns:p14="http://schemas.microsoft.com/office/powerpoint/2010/main" val="2109666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3E00F4B3-D566-45D9-A9D0-70DCAFB421C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43425" y="2286000"/>
            <a:ext cx="3594100" cy="3594100"/>
          </a:xfrm>
        </p:spPr>
      </p:pic>
      <p:sp>
        <p:nvSpPr>
          <p:cNvPr id="2" name="Slide Number Placeholder 1">
            <a:extLst>
              <a:ext uri="{FF2B5EF4-FFF2-40B4-BE49-F238E27FC236}">
                <a16:creationId xmlns:a16="http://schemas.microsoft.com/office/drawing/2014/main" id="{3CBD5B30-7B53-42EA-94F2-53068A7A66B2}"/>
              </a:ext>
            </a:extLst>
          </p:cNvPr>
          <p:cNvSpPr>
            <a:spLocks noGrp="1"/>
          </p:cNvSpPr>
          <p:nvPr>
            <p:ph type="sldNum" sz="quarter" idx="12"/>
          </p:nvPr>
        </p:nvSpPr>
        <p:spPr/>
        <p:txBody>
          <a:bodyPr/>
          <a:lstStyle/>
          <a:p>
            <a:fld id="{B6F15528-21DE-4FAA-801E-634DDDAF4B2B}" type="slidenum">
              <a:rPr lang="en-US" smtClean="0"/>
              <a:pPr/>
              <a:t>55</a:t>
            </a:fld>
            <a:endParaRPr lang="en-US"/>
          </a:p>
        </p:txBody>
      </p:sp>
      <p:sp>
        <p:nvSpPr>
          <p:cNvPr id="4" name="Rectangle 3">
            <a:extLst>
              <a:ext uri="{FF2B5EF4-FFF2-40B4-BE49-F238E27FC236}">
                <a16:creationId xmlns:a16="http://schemas.microsoft.com/office/drawing/2014/main" id="{C3D831BD-A6B8-480E-B401-9BF5D4075DD0}"/>
              </a:ext>
            </a:extLst>
          </p:cNvPr>
          <p:cNvSpPr/>
          <p:nvPr/>
        </p:nvSpPr>
        <p:spPr>
          <a:xfrm>
            <a:off x="4517953" y="3063270"/>
            <a:ext cx="4576551" cy="1569660"/>
          </a:xfrm>
          <a:prstGeom prst="rect">
            <a:avLst/>
          </a:prstGeom>
          <a:noFill/>
        </p:spPr>
        <p:txBody>
          <a:bodyPr wrap="square" lIns="91440" tIns="45720" rIns="91440" bIns="45720">
            <a:spAutoFit/>
          </a:bodyPr>
          <a:lstStyle/>
          <a:p>
            <a:pPr algn="ctr"/>
            <a:r>
              <a:rPr lang="en-US" sz="96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Thank</a:t>
            </a:r>
          </a:p>
        </p:txBody>
      </p:sp>
    </p:spTree>
    <p:extLst>
      <p:ext uri="{BB962C8B-B14F-4D97-AF65-F5344CB8AC3E}">
        <p14:creationId xmlns:p14="http://schemas.microsoft.com/office/powerpoint/2010/main" val="2854784217"/>
      </p:ext>
    </p:extLst>
  </p:cSld>
  <p:clrMapOvr>
    <a:masterClrMapping/>
  </p:clrMapOvr>
</p:sld>
</file>

<file path=ppt/theme/theme1.xml><?xml version="1.0" encoding="utf-8"?>
<a:theme xmlns:a="http://schemas.openxmlformats.org/drawingml/2006/main" name="Badge">
  <a:themeElements>
    <a:clrScheme name="Badge">
      <a:dk1>
        <a:sysClr val="windowText" lastClr="000000"/>
      </a:dk1>
      <a:lt1>
        <a:sysClr val="window" lastClr="FFFFFF"/>
      </a:lt1>
      <a:dk2>
        <a:srgbClr val="2A1A00"/>
      </a:dk2>
      <a:lt2>
        <a:srgbClr val="F3F3F2"/>
      </a:lt2>
      <a:accent1>
        <a:srgbClr val="F8B323"/>
      </a:accent1>
      <a:accent2>
        <a:srgbClr val="656A59"/>
      </a:accent2>
      <a:accent3>
        <a:srgbClr val="46B2B5"/>
      </a:accent3>
      <a:accent4>
        <a:srgbClr val="8CAA7E"/>
      </a:accent4>
      <a:accent5>
        <a:srgbClr val="D36F68"/>
      </a:accent5>
      <a:accent6>
        <a:srgbClr val="826276"/>
      </a:accent6>
      <a:hlink>
        <a:srgbClr val="46B2B5"/>
      </a:hlink>
      <a:folHlink>
        <a:srgbClr val="A46694"/>
      </a:folHlink>
    </a:clrScheme>
    <a:fontScheme name="Badge">
      <a:majorFont>
        <a:latin typeface="Impact" panose="020B080603090205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ill Sans MT" panose="020B0502020104020203"/>
        <a:ea typeface=""/>
        <a:cs typeface=""/>
        <a:font script="Grek" typeface="Corbel"/>
        <a:font script="Cyrl" typeface="Corbel"/>
        <a:font script="Jpan" typeface="メイリオ"/>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adg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dge" id="{71A07785-5930-41D4-9A83-E23602B48E98}" vid="{771EA782-DFA6-45B1-AEA3-661F1715B31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Badge">
    <a:dk1>
      <a:sysClr val="windowText" lastClr="000000"/>
    </a:dk1>
    <a:lt1>
      <a:sysClr val="window" lastClr="FFFFFF"/>
    </a:lt1>
    <a:dk2>
      <a:srgbClr val="2A1A00"/>
    </a:dk2>
    <a:lt2>
      <a:srgbClr val="F3F3F2"/>
    </a:lt2>
    <a:accent1>
      <a:srgbClr val="F8B323"/>
    </a:accent1>
    <a:accent2>
      <a:srgbClr val="656A59"/>
    </a:accent2>
    <a:accent3>
      <a:srgbClr val="46B2B5"/>
    </a:accent3>
    <a:accent4>
      <a:srgbClr val="8CAA7E"/>
    </a:accent4>
    <a:accent5>
      <a:srgbClr val="D36F68"/>
    </a:accent5>
    <a:accent6>
      <a:srgbClr val="826276"/>
    </a:accent6>
    <a:hlink>
      <a:srgbClr val="46B2B5"/>
    </a:hlink>
    <a:folHlink>
      <a:srgbClr val="A46694"/>
    </a:folHlink>
  </a:clrScheme>
</a:themeOverride>
</file>

<file path=ppt/theme/themeOverride2.xml><?xml version="1.0" encoding="utf-8"?>
<a:themeOverride xmlns:a="http://schemas.openxmlformats.org/drawingml/2006/main">
  <a:clrScheme name="Badge">
    <a:dk1>
      <a:sysClr val="windowText" lastClr="000000"/>
    </a:dk1>
    <a:lt1>
      <a:sysClr val="window" lastClr="FFFFFF"/>
    </a:lt1>
    <a:dk2>
      <a:srgbClr val="2A1A00"/>
    </a:dk2>
    <a:lt2>
      <a:srgbClr val="F3F3F2"/>
    </a:lt2>
    <a:accent1>
      <a:srgbClr val="F8B323"/>
    </a:accent1>
    <a:accent2>
      <a:srgbClr val="656A59"/>
    </a:accent2>
    <a:accent3>
      <a:srgbClr val="46B2B5"/>
    </a:accent3>
    <a:accent4>
      <a:srgbClr val="8CAA7E"/>
    </a:accent4>
    <a:accent5>
      <a:srgbClr val="D36F68"/>
    </a:accent5>
    <a:accent6>
      <a:srgbClr val="826276"/>
    </a:accent6>
    <a:hlink>
      <a:srgbClr val="46B2B5"/>
    </a:hlink>
    <a:folHlink>
      <a:srgbClr val="A46694"/>
    </a:folHlink>
  </a:clrScheme>
</a:themeOverride>
</file>

<file path=ppt/theme/themeOverride3.xml><?xml version="1.0" encoding="utf-8"?>
<a:themeOverride xmlns:a="http://schemas.openxmlformats.org/drawingml/2006/main">
  <a:clrScheme name="Badge">
    <a:dk1>
      <a:sysClr val="windowText" lastClr="000000"/>
    </a:dk1>
    <a:lt1>
      <a:sysClr val="window" lastClr="FFFFFF"/>
    </a:lt1>
    <a:dk2>
      <a:srgbClr val="2A1A00"/>
    </a:dk2>
    <a:lt2>
      <a:srgbClr val="F3F3F2"/>
    </a:lt2>
    <a:accent1>
      <a:srgbClr val="F8B323"/>
    </a:accent1>
    <a:accent2>
      <a:srgbClr val="656A59"/>
    </a:accent2>
    <a:accent3>
      <a:srgbClr val="46B2B5"/>
    </a:accent3>
    <a:accent4>
      <a:srgbClr val="8CAA7E"/>
    </a:accent4>
    <a:accent5>
      <a:srgbClr val="D36F68"/>
    </a:accent5>
    <a:accent6>
      <a:srgbClr val="826276"/>
    </a:accent6>
    <a:hlink>
      <a:srgbClr val="46B2B5"/>
    </a:hlink>
    <a:folHlink>
      <a:srgbClr val="A46694"/>
    </a:folHlink>
  </a:clrScheme>
</a:themeOverride>
</file>

<file path=ppt/theme/themeOverride4.xml><?xml version="1.0" encoding="utf-8"?>
<a:themeOverride xmlns:a="http://schemas.openxmlformats.org/drawingml/2006/main">
  <a:clrScheme name="Badge">
    <a:dk1>
      <a:sysClr val="windowText" lastClr="000000"/>
    </a:dk1>
    <a:lt1>
      <a:sysClr val="window" lastClr="FFFFFF"/>
    </a:lt1>
    <a:dk2>
      <a:srgbClr val="2A1A00"/>
    </a:dk2>
    <a:lt2>
      <a:srgbClr val="F3F3F2"/>
    </a:lt2>
    <a:accent1>
      <a:srgbClr val="F8B323"/>
    </a:accent1>
    <a:accent2>
      <a:srgbClr val="656A59"/>
    </a:accent2>
    <a:accent3>
      <a:srgbClr val="46B2B5"/>
    </a:accent3>
    <a:accent4>
      <a:srgbClr val="8CAA7E"/>
    </a:accent4>
    <a:accent5>
      <a:srgbClr val="D36F68"/>
    </a:accent5>
    <a:accent6>
      <a:srgbClr val="826276"/>
    </a:accent6>
    <a:hlink>
      <a:srgbClr val="46B2B5"/>
    </a:hlink>
    <a:folHlink>
      <a:srgbClr val="A46694"/>
    </a:folHlink>
  </a:clrScheme>
</a:themeOverride>
</file>

<file path=ppt/theme/themeOverride5.xml><?xml version="1.0" encoding="utf-8"?>
<a:themeOverride xmlns:a="http://schemas.openxmlformats.org/drawingml/2006/main">
  <a:clrScheme name="Badge">
    <a:dk1>
      <a:sysClr val="windowText" lastClr="000000"/>
    </a:dk1>
    <a:lt1>
      <a:sysClr val="window" lastClr="FFFFFF"/>
    </a:lt1>
    <a:dk2>
      <a:srgbClr val="2A1A00"/>
    </a:dk2>
    <a:lt2>
      <a:srgbClr val="F3F3F2"/>
    </a:lt2>
    <a:accent1>
      <a:srgbClr val="F8B323"/>
    </a:accent1>
    <a:accent2>
      <a:srgbClr val="656A59"/>
    </a:accent2>
    <a:accent3>
      <a:srgbClr val="46B2B5"/>
    </a:accent3>
    <a:accent4>
      <a:srgbClr val="8CAA7E"/>
    </a:accent4>
    <a:accent5>
      <a:srgbClr val="D36F68"/>
    </a:accent5>
    <a:accent6>
      <a:srgbClr val="826276"/>
    </a:accent6>
    <a:hlink>
      <a:srgbClr val="46B2B5"/>
    </a:hlink>
    <a:folHlink>
      <a:srgbClr val="A46694"/>
    </a:folHlink>
  </a:clrScheme>
</a:themeOverride>
</file>

<file path=ppt/theme/themeOverride6.xml><?xml version="1.0" encoding="utf-8"?>
<a:themeOverride xmlns:a="http://schemas.openxmlformats.org/drawingml/2006/main">
  <a:clrScheme name="Badge">
    <a:dk1>
      <a:sysClr val="windowText" lastClr="000000"/>
    </a:dk1>
    <a:lt1>
      <a:sysClr val="window" lastClr="FFFFFF"/>
    </a:lt1>
    <a:dk2>
      <a:srgbClr val="2A1A00"/>
    </a:dk2>
    <a:lt2>
      <a:srgbClr val="F3F3F2"/>
    </a:lt2>
    <a:accent1>
      <a:srgbClr val="F8B323"/>
    </a:accent1>
    <a:accent2>
      <a:srgbClr val="656A59"/>
    </a:accent2>
    <a:accent3>
      <a:srgbClr val="46B2B5"/>
    </a:accent3>
    <a:accent4>
      <a:srgbClr val="8CAA7E"/>
    </a:accent4>
    <a:accent5>
      <a:srgbClr val="D36F68"/>
    </a:accent5>
    <a:accent6>
      <a:srgbClr val="826276"/>
    </a:accent6>
    <a:hlink>
      <a:srgbClr val="46B2B5"/>
    </a:hlink>
    <a:folHlink>
      <a:srgbClr val="A46694"/>
    </a:folHlink>
  </a:clrScheme>
</a:themeOverride>
</file>

<file path=ppt/theme/themeOverride7.xml><?xml version="1.0" encoding="utf-8"?>
<a:themeOverride xmlns:a="http://schemas.openxmlformats.org/drawingml/2006/main">
  <a:clrScheme name="Badge">
    <a:dk1>
      <a:sysClr val="windowText" lastClr="000000"/>
    </a:dk1>
    <a:lt1>
      <a:sysClr val="window" lastClr="FFFFFF"/>
    </a:lt1>
    <a:dk2>
      <a:srgbClr val="2A1A00"/>
    </a:dk2>
    <a:lt2>
      <a:srgbClr val="F3F3F2"/>
    </a:lt2>
    <a:accent1>
      <a:srgbClr val="F8B323"/>
    </a:accent1>
    <a:accent2>
      <a:srgbClr val="656A59"/>
    </a:accent2>
    <a:accent3>
      <a:srgbClr val="46B2B5"/>
    </a:accent3>
    <a:accent4>
      <a:srgbClr val="8CAA7E"/>
    </a:accent4>
    <a:accent5>
      <a:srgbClr val="D36F68"/>
    </a:accent5>
    <a:accent6>
      <a:srgbClr val="826276"/>
    </a:accent6>
    <a:hlink>
      <a:srgbClr val="46B2B5"/>
    </a:hlink>
    <a:folHlink>
      <a:srgbClr val="A46694"/>
    </a:folHlink>
  </a:clrScheme>
</a:themeOverride>
</file>

<file path=ppt/theme/themeOverride8.xml><?xml version="1.0" encoding="utf-8"?>
<a:themeOverride xmlns:a="http://schemas.openxmlformats.org/drawingml/2006/main">
  <a:clrScheme name="Badge">
    <a:dk1>
      <a:sysClr val="windowText" lastClr="000000"/>
    </a:dk1>
    <a:lt1>
      <a:sysClr val="window" lastClr="FFFFFF"/>
    </a:lt1>
    <a:dk2>
      <a:srgbClr val="2A1A00"/>
    </a:dk2>
    <a:lt2>
      <a:srgbClr val="F3F3F2"/>
    </a:lt2>
    <a:accent1>
      <a:srgbClr val="F8B323"/>
    </a:accent1>
    <a:accent2>
      <a:srgbClr val="656A59"/>
    </a:accent2>
    <a:accent3>
      <a:srgbClr val="46B2B5"/>
    </a:accent3>
    <a:accent4>
      <a:srgbClr val="8CAA7E"/>
    </a:accent4>
    <a:accent5>
      <a:srgbClr val="D36F68"/>
    </a:accent5>
    <a:accent6>
      <a:srgbClr val="826276"/>
    </a:accent6>
    <a:hlink>
      <a:srgbClr val="46B2B5"/>
    </a:hlink>
    <a:folHlink>
      <a:srgbClr val="A46694"/>
    </a:folHlink>
  </a:clrScheme>
</a:themeOverride>
</file>

<file path=ppt/theme/themeOverride9.xml><?xml version="1.0" encoding="utf-8"?>
<a:themeOverride xmlns:a="http://schemas.openxmlformats.org/drawingml/2006/main">
  <a:clrScheme name="Badge">
    <a:dk1>
      <a:sysClr val="windowText" lastClr="000000"/>
    </a:dk1>
    <a:lt1>
      <a:sysClr val="window" lastClr="FFFFFF"/>
    </a:lt1>
    <a:dk2>
      <a:srgbClr val="2A1A00"/>
    </a:dk2>
    <a:lt2>
      <a:srgbClr val="F3F3F2"/>
    </a:lt2>
    <a:accent1>
      <a:srgbClr val="F8B323"/>
    </a:accent1>
    <a:accent2>
      <a:srgbClr val="656A59"/>
    </a:accent2>
    <a:accent3>
      <a:srgbClr val="46B2B5"/>
    </a:accent3>
    <a:accent4>
      <a:srgbClr val="8CAA7E"/>
    </a:accent4>
    <a:accent5>
      <a:srgbClr val="D36F68"/>
    </a:accent5>
    <a:accent6>
      <a:srgbClr val="826276"/>
    </a:accent6>
    <a:hlink>
      <a:srgbClr val="46B2B5"/>
    </a:hlink>
    <a:folHlink>
      <a:srgbClr val="A46694"/>
    </a:folHlink>
  </a:clrScheme>
</a:themeOverride>
</file>

<file path=docProps/app.xml><?xml version="1.0" encoding="utf-8"?>
<Properties xmlns="http://schemas.openxmlformats.org/officeDocument/2006/extended-properties" xmlns:vt="http://schemas.openxmlformats.org/officeDocument/2006/docPropsVTypes">
  <Template/>
  <TotalTime>1235</TotalTime>
  <Words>5170</Words>
  <Application>Microsoft Office PowerPoint</Application>
  <PresentationFormat>Widescreen</PresentationFormat>
  <Paragraphs>506</Paragraphs>
  <Slides>55</Slides>
  <Notes>17</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55</vt:i4>
      </vt:variant>
    </vt:vector>
  </HeadingPairs>
  <TitlesOfParts>
    <vt:vector size="64" baseType="lpstr">
      <vt:lpstr>Arial</vt:lpstr>
      <vt:lpstr>Calibri</vt:lpstr>
      <vt:lpstr>Century</vt:lpstr>
      <vt:lpstr>Gill Sans MT</vt:lpstr>
      <vt:lpstr>Impact</vt:lpstr>
      <vt:lpstr>Symbol</vt:lpstr>
      <vt:lpstr>Times New Roman</vt:lpstr>
      <vt:lpstr>Badge</vt:lpstr>
      <vt:lpstr>Document</vt:lpstr>
      <vt:lpstr>Name: Dr. Jadhav Vilas Bhaskar Designation: Associate Professor Department: Chemistry</vt:lpstr>
      <vt:lpstr>PowerPoint Presentation</vt:lpstr>
      <vt:lpstr>UNIT 2 : Modern Theories of Coordination Compound Part –A (L-09, M-12)  </vt:lpstr>
      <vt:lpstr>PowerPoint Presentation</vt:lpstr>
      <vt:lpstr>Fundamental postulates of Werner’s theory</vt:lpstr>
      <vt:lpstr>Fundamental postulates of Werner’s theory</vt:lpstr>
      <vt:lpstr>Experimental Evidence to support Werner’s theory / Werner’s work / Determination of structure of co-ordination complex</vt:lpstr>
      <vt:lpstr>Experimental Evidence to support Werner’s theory / Werner’s work / Determination of structure of co-ordination complex</vt:lpstr>
      <vt:lpstr>Conclusions</vt:lpstr>
      <vt:lpstr>Conclusions</vt:lpstr>
      <vt:lpstr>Conclusions</vt:lpstr>
      <vt:lpstr>Conclusions</vt:lpstr>
      <vt:lpstr>PowerPoint Presentation</vt:lpstr>
      <vt:lpstr>Difference between primary valency  and primary valency  </vt:lpstr>
      <vt:lpstr>Werner theory and isomerism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Name: Dr. Jadhav Vilas Bhaskar Designation: Associate Professor Department: Chemistry</dc:title>
  <dc:creator>Sonali Jadhav</dc:creator>
  <cp:lastModifiedBy>Sonali Jadhav</cp:lastModifiedBy>
  <cp:revision>109</cp:revision>
  <dcterms:created xsi:type="dcterms:W3CDTF">2020-07-24T12:47:35Z</dcterms:created>
  <dcterms:modified xsi:type="dcterms:W3CDTF">2020-10-14T03:33:43Z</dcterms:modified>
</cp:coreProperties>
</file>