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43"/>
  </p:notesMasterIdLst>
  <p:sldIdLst>
    <p:sldId id="333" r:id="rId2"/>
    <p:sldId id="334" r:id="rId3"/>
    <p:sldId id="335" r:id="rId4"/>
    <p:sldId id="330" r:id="rId5"/>
    <p:sldId id="338" r:id="rId6"/>
    <p:sldId id="339" r:id="rId7"/>
    <p:sldId id="337" r:id="rId8"/>
    <p:sldId id="336" r:id="rId9"/>
    <p:sldId id="347" r:id="rId10"/>
    <p:sldId id="346" r:id="rId11"/>
    <p:sldId id="345" r:id="rId12"/>
    <p:sldId id="344" r:id="rId13"/>
    <p:sldId id="343" r:id="rId14"/>
    <p:sldId id="340" r:id="rId15"/>
    <p:sldId id="361" r:id="rId16"/>
    <p:sldId id="342" r:id="rId17"/>
    <p:sldId id="360" r:id="rId18"/>
    <p:sldId id="359" r:id="rId19"/>
    <p:sldId id="358" r:id="rId20"/>
    <p:sldId id="357" r:id="rId21"/>
    <p:sldId id="356" r:id="rId22"/>
    <p:sldId id="355" r:id="rId23"/>
    <p:sldId id="354" r:id="rId24"/>
    <p:sldId id="353" r:id="rId25"/>
    <p:sldId id="352" r:id="rId26"/>
    <p:sldId id="351" r:id="rId27"/>
    <p:sldId id="350" r:id="rId28"/>
    <p:sldId id="349" r:id="rId29"/>
    <p:sldId id="365" r:id="rId30"/>
    <p:sldId id="364" r:id="rId31"/>
    <p:sldId id="362" r:id="rId32"/>
    <p:sldId id="363" r:id="rId33"/>
    <p:sldId id="367" r:id="rId34"/>
    <p:sldId id="368" r:id="rId35"/>
    <p:sldId id="348" r:id="rId36"/>
    <p:sldId id="341" r:id="rId37"/>
    <p:sldId id="366" r:id="rId38"/>
    <p:sldId id="370" r:id="rId39"/>
    <p:sldId id="369" r:id="rId40"/>
    <p:sldId id="371" r:id="rId41"/>
    <p:sldId id="329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FE76A-2E61-461A-9507-CB1FED880750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A7240-37DD-447A-A251-D8E045F5A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09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4575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7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06597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0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945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18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8454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36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2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0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CD9C7DB-50EE-4D49-B7F7-9B5D20CD7D22}" type="datetimeFigureOut">
              <a:rPr lang="en-US" smtClean="0"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08B1F3-6FA3-4371-9ECD-BC448666312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735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2.wdp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9.wdp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3.wdp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35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6.wdp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8.wdp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40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4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4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0DAE9-5955-4D3B-9431-3CAC8C2A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5157193"/>
            <a:ext cx="5353050" cy="166636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Name: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Dr. Jadhav Vilas Bhaskar</a:t>
            </a:r>
            <a:br>
              <a:rPr lang="en-US" sz="1800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Designation: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Associate Professor</a:t>
            </a:r>
            <a:br>
              <a:rPr lang="en-US" sz="1800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r>
              <a:rPr lang="en-US" sz="1800" b="1" dirty="0">
                <a:solidFill>
                  <a:srgbClr val="C00000"/>
                </a:solidFill>
                <a:latin typeface="Century" panose="02040604050505020304" pitchFamily="18" charset="0"/>
              </a:rPr>
              <a:t>Department:</a:t>
            </a:r>
            <a:r>
              <a:rPr lang="en-US" sz="1800" b="1" dirty="0">
                <a:solidFill>
                  <a:srgbClr val="002060"/>
                </a:solidFill>
                <a:latin typeface="Century" panose="02040604050505020304" pitchFamily="18" charset="0"/>
              </a:rPr>
              <a:t> Chemistry</a:t>
            </a:r>
            <a:endParaRPr lang="en-US" sz="180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22D61D1-41CC-44CB-A2A2-327C1A3AA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250" y="1440211"/>
            <a:ext cx="10191749" cy="3627089"/>
          </a:xfrm>
          <a:ln w="571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813C22-10D0-4D3E-84F7-7F540C36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8EFD0F1-B427-4D06-BFC2-DC4A3EA4A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824" y="116633"/>
            <a:ext cx="1546318" cy="12003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5F95A50-EED4-41A6-BA55-EE2113043C80}"/>
              </a:ext>
            </a:extLst>
          </p:cNvPr>
          <p:cNvSpPr txBox="1"/>
          <p:nvPr/>
        </p:nvSpPr>
        <p:spPr>
          <a:xfrm>
            <a:off x="2358802" y="153621"/>
            <a:ext cx="9337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entury" panose="02040604050505020304" pitchFamily="18" charset="0"/>
              </a:rPr>
              <a:t>Jai Hind Educational Trust’s 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algn="ctr"/>
            <a:r>
              <a:rPr lang="en-US" sz="3600" b="1" dirty="0">
                <a:solidFill>
                  <a:srgbClr val="7030A0"/>
                </a:solidFill>
                <a:latin typeface="Century" panose="02040604050505020304" pitchFamily="18" charset="0"/>
              </a:rPr>
              <a:t>Zulal Bhilajirao Patil College, Dhule </a:t>
            </a:r>
            <a:endParaRPr lang="en-US" sz="3600" dirty="0">
              <a:solidFill>
                <a:srgbClr val="7030A0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84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686AA3-9F67-4EED-94F5-C054F7A01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36800" y="250765"/>
            <a:ext cx="7800848" cy="2324022"/>
          </a:xfrm>
        </p:spPr>
        <p:txBody>
          <a:bodyPr>
            <a:noAutofit/>
          </a:bodyPr>
          <a:lstStyle/>
          <a:p>
            <a:pPr marL="82296" indent="0" algn="ctr">
              <a:lnSpc>
                <a:spcPct val="150000"/>
              </a:lnSpc>
              <a:buNone/>
            </a:pPr>
            <a:r>
              <a:rPr lang="en-IN" sz="4000" b="1" dirty="0">
                <a:solidFill>
                  <a:srgbClr val="0B55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 II</a:t>
            </a:r>
          </a:p>
          <a:p>
            <a:pPr marL="82296" indent="0" algn="ctr">
              <a:lnSpc>
                <a:spcPct val="150000"/>
              </a:lnSpc>
              <a:buNone/>
            </a:pPr>
            <a:r>
              <a:rPr lang="en-I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Inorganic Chemistry (CH – 502)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BDE7396-0298-4557-A7D8-612E7D713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15680" y="2420888"/>
            <a:ext cx="6264696" cy="3024336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Credits : 3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Hours per week: 3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 Hours : 45</a:t>
            </a:r>
          </a:p>
          <a:p>
            <a:pPr>
              <a:lnSpc>
                <a:spcPct val="160000"/>
              </a:lnSpc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Marks: 60</a:t>
            </a:r>
            <a:r>
              <a:rPr lang="en-US" sz="3600" dirty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5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88CFB-7B52-4A19-AEBB-AA5621562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62" y="366903"/>
            <a:ext cx="6115480" cy="1168991"/>
          </a:xfrm>
        </p:spPr>
        <p:txBody>
          <a:bodyPr>
            <a:normAutofit/>
          </a:bodyPr>
          <a:lstStyle/>
          <a:p>
            <a:r>
              <a:rPr lang="en-IN" sz="2000" spc="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4 : Modern Theories of Coordination Compound Part –C </a:t>
            </a:r>
            <a:r>
              <a:rPr lang="en-IN" sz="2000" spc="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(L-09, M-12)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E64286-4A45-4BEE-958B-A33F5EA68725}"/>
              </a:ext>
            </a:extLst>
          </p:cNvPr>
          <p:cNvSpPr/>
          <p:nvPr/>
        </p:nvSpPr>
        <p:spPr>
          <a:xfrm>
            <a:off x="889095" y="1687812"/>
            <a:ext cx="661641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C.F.S.E.,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Calculation of C.F.S.E. in weak and strong field octahedral complexes,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Evidences of C.F.S.E., Factor’s affecting 10 Dq,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CFT and magnetic properties, spin only magnetic moment equation,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 occupancy in CFT,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CFT to tetrahedral and Calculation of C.F.S.E. in tetrahedral complexes,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Tetragonal distortions from octahedral geometry,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Jahn-Teller theorem,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CFT to square planer complexes,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Problems related to calculation of spin only magnetic moment for square planer, tetrahedral and octahedral complexes (for high spin and low spin complexes). </a:t>
            </a:r>
            <a:endParaRPr lang="en-IN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2F5A63-F25D-4BBA-9471-00493E18A337}"/>
              </a:ext>
            </a:extLst>
          </p:cNvPr>
          <p:cNvSpPr/>
          <p:nvPr/>
        </p:nvSpPr>
        <p:spPr>
          <a:xfrm>
            <a:off x="7736114" y="2274838"/>
            <a:ext cx="386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Ref. - 1: Ref. - 1: 766-772.</a:t>
            </a:r>
          </a:p>
          <a:p>
            <a:r>
              <a:rPr lang="en-I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 of Inorganic Chemistry, B. R. </a:t>
            </a:r>
            <a:r>
              <a:rPr lang="en-IN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Puri</a:t>
            </a:r>
            <a:r>
              <a:rPr lang="en-I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L. R. Sharma, K. C. Kalia, Milestone Publisher and distributor. 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Ref. - 2: Relevant Pages.</a:t>
            </a:r>
          </a:p>
          <a:p>
            <a:r>
              <a:rPr lang="en-I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Concise Inorganic Chemistry, 5th Edition, J. D. Lee. </a:t>
            </a:r>
          </a:p>
        </p:txBody>
      </p:sp>
    </p:spTree>
    <p:extLst>
      <p:ext uri="{BB962C8B-B14F-4D97-AF65-F5344CB8AC3E}">
        <p14:creationId xmlns:p14="http://schemas.microsoft.com/office/powerpoint/2010/main" val="37349241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4E5581-917F-45D1-A50B-39E3456694B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4242" y="1"/>
            <a:ext cx="11057021" cy="67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19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864799-0B4F-41ED-9680-3DC5734E35B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100889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44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1FE814-B23E-4689-AF9C-D44C00C87F6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305" y="136525"/>
            <a:ext cx="10972800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35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E82A02-0042-4138-A2BD-06AB0ECFEF8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211" y="0"/>
            <a:ext cx="11032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648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E3C840-F7D2-44D7-8D98-1474449D354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305" y="0"/>
            <a:ext cx="11032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79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0740A8-D840-4881-92C5-CA0008D955D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400" y="136525"/>
            <a:ext cx="10936705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92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4549C0-1C04-4B59-B079-0F10288E0B6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463" y="136525"/>
            <a:ext cx="10924674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70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5EF842-C1D8-4AFD-8770-AD44EE63996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684" y="136526"/>
            <a:ext cx="10828421" cy="67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79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A3EEA4-3951-44C6-9B75-CB247B9AEAE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2368" y="-1"/>
            <a:ext cx="10996864" cy="695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13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5FC5B6-2B60-425A-82A4-C4869C52508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0495" y="0"/>
            <a:ext cx="10900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46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BE3F21-D805-4ED9-8976-384FC55C657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266" y="0"/>
            <a:ext cx="1106002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51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3F9975-573E-48F9-ACD8-E260B070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000" y="0"/>
            <a:ext cx="11161295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32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FDF4F1-3DC7-428A-A511-487AFD0D8CD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716" y="136525"/>
            <a:ext cx="10840452" cy="658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88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ABEE36-C32A-4371-9873-87841382B4B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000" y="136526"/>
            <a:ext cx="11137557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70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1EA995-07FB-4428-9094-DC9BBEBDEC6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0495" y="136524"/>
            <a:ext cx="10828421" cy="658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90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27DC44-E3D0-49CF-A4A7-9FCFFBACCDD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0496" y="136525"/>
            <a:ext cx="10924672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73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046AB5-1D92-4C36-AE75-B0F04FEAC32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0495" y="136525"/>
            <a:ext cx="10840452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69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871451-4817-4E8D-8A47-B908517FC1A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8621" y="136526"/>
            <a:ext cx="10804358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32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05E590-0474-46E2-A44F-ED086C01B6D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275" y="136525"/>
            <a:ext cx="11032958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32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BDB0CD-6CB7-45C8-9041-04E4145299A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464" y="88398"/>
            <a:ext cx="10912642" cy="67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202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BA0C21-24CC-4F20-94FD-DB02BAEBDA0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500" y="398305"/>
            <a:ext cx="10969542" cy="46549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00F272-48A5-49E5-A19D-90CD388B5DB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532" y="4981080"/>
            <a:ext cx="10969542" cy="161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86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D7BC8B-F88A-4F39-9FA0-CBEC312CAAD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2525" y="136525"/>
            <a:ext cx="10900611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419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3DD820-5375-4D29-90EC-0CFE00AB1B3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337" y="136525"/>
            <a:ext cx="11032958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29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A426F9-DBC0-4083-88D3-56E6BB7924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464" y="136525"/>
            <a:ext cx="10996862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83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D2B9B0-F052-418D-8628-F9E317B1B97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274" y="136525"/>
            <a:ext cx="10996863" cy="658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16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C84E86-D602-497D-87A8-DF9DD598103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2525" y="136525"/>
            <a:ext cx="10948737" cy="658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631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A78330-1AB4-42F3-813D-EE28C462FF1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601" y="136525"/>
            <a:ext cx="10058400" cy="46761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7B7762-CDEC-45C5-A303-C265EA3ABCB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601" y="4750468"/>
            <a:ext cx="10058399" cy="183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23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DE89E2-65FD-4812-8A56-24EB318DAC8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0494" y="276727"/>
            <a:ext cx="10828421" cy="644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041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B74A6D-1009-4E2E-84BD-7E7EF68E486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8620" y="136526"/>
            <a:ext cx="10840453" cy="643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421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32F850-F0F6-4A20-8E66-D9FA9A278C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5505" y="64333"/>
            <a:ext cx="9938084" cy="38459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648EFF-5D70-48F0-AC6E-2BEB8554525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1325" y="3801971"/>
            <a:ext cx="6268453" cy="299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3638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7E46C9-49F4-41A8-A11B-7C652F4A00A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0495" y="136526"/>
            <a:ext cx="10840452" cy="67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253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18E5D3-6ECD-4E75-9CF4-E359170D6DC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7063" y="136526"/>
            <a:ext cx="10142621" cy="3701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F06664-9C4A-4A2F-AEBF-A9B7BDDEC06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7063" y="3789946"/>
            <a:ext cx="10142621" cy="301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025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88ACDE-B8A3-4BDE-B173-6450805CBAA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0653" y="40269"/>
            <a:ext cx="10551696" cy="39969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AAAE9E-1B39-4FBF-B71C-EDBCED87ABB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1400" y="4037260"/>
            <a:ext cx="6196263" cy="28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7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F5266E-79FC-4654-A98C-B80E6E72072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305" y="136525"/>
            <a:ext cx="10996863" cy="638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214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C963D3-64C2-4706-952C-B97FA5F2BBC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9725" y="136526"/>
            <a:ext cx="10010275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7972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578654-57A5-48F6-8F7E-268E66AFD4D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4873" y="136525"/>
            <a:ext cx="10647947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9261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6383F-1FC2-4853-8D03-D01979AA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3364E6-E576-4A98-A872-BC60A7D87B5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0810" y="397042"/>
            <a:ext cx="10635915" cy="476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923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E00F4B3-D566-45D9-A9D0-70DCAFB421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25" y="2286000"/>
            <a:ext cx="3594100" cy="3594100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BD5B30-7B53-42EA-94F2-53068A7A6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D831BD-A6B8-480E-B401-9BF5D4075DD0}"/>
              </a:ext>
            </a:extLst>
          </p:cNvPr>
          <p:cNvSpPr/>
          <p:nvPr/>
        </p:nvSpPr>
        <p:spPr>
          <a:xfrm>
            <a:off x="4517953" y="3063270"/>
            <a:ext cx="457655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</a:t>
            </a:r>
          </a:p>
        </p:txBody>
      </p:sp>
    </p:spTree>
    <p:extLst>
      <p:ext uri="{BB962C8B-B14F-4D97-AF65-F5344CB8AC3E}">
        <p14:creationId xmlns:p14="http://schemas.microsoft.com/office/powerpoint/2010/main" val="285478421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adge">
    <a:dk1>
      <a:sysClr val="windowText" lastClr="000000"/>
    </a:dk1>
    <a:lt1>
      <a:sysClr val="window" lastClr="FFFFFF"/>
    </a:lt1>
    <a:dk2>
      <a:srgbClr val="2A1A00"/>
    </a:dk2>
    <a:lt2>
      <a:srgbClr val="F3F3F2"/>
    </a:lt2>
    <a:accent1>
      <a:srgbClr val="F8B323"/>
    </a:accent1>
    <a:accent2>
      <a:srgbClr val="656A59"/>
    </a:accent2>
    <a:accent3>
      <a:srgbClr val="46B2B5"/>
    </a:accent3>
    <a:accent4>
      <a:srgbClr val="8CAA7E"/>
    </a:accent4>
    <a:accent5>
      <a:srgbClr val="D36F68"/>
    </a:accent5>
    <a:accent6>
      <a:srgbClr val="826276"/>
    </a:accent6>
    <a:hlink>
      <a:srgbClr val="46B2B5"/>
    </a:hlink>
    <a:folHlink>
      <a:srgbClr val="A4669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184</TotalTime>
  <Words>292</Words>
  <Application>Microsoft Office PowerPoint</Application>
  <PresentationFormat>Widescreen</PresentationFormat>
  <Paragraphs>65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Century</vt:lpstr>
      <vt:lpstr>Gill Sans MT</vt:lpstr>
      <vt:lpstr>Impact</vt:lpstr>
      <vt:lpstr>Times New Roman</vt:lpstr>
      <vt:lpstr>Badge</vt:lpstr>
      <vt:lpstr>Name: Dr. Jadhav Vilas Bhaskar Designation: Associate Professor Department: Chemistry</vt:lpstr>
      <vt:lpstr>PowerPoint Presentation</vt:lpstr>
      <vt:lpstr>UNIT 4 : Modern Theories of Coordination Compound Part –C (L-09, M-12)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Name: Dr. Jadhav Vilas Bhaskar Designation: Associate Professor Department: Chemistry</dc:title>
  <dc:creator>Sonali Jadhav</dc:creator>
  <cp:lastModifiedBy>Sonali Jadhav</cp:lastModifiedBy>
  <cp:revision>20</cp:revision>
  <dcterms:created xsi:type="dcterms:W3CDTF">2020-07-24T12:47:35Z</dcterms:created>
  <dcterms:modified xsi:type="dcterms:W3CDTF">2020-11-22T14:08:40Z</dcterms:modified>
</cp:coreProperties>
</file>