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44"/>
  </p:notesMasterIdLst>
  <p:sldIdLst>
    <p:sldId id="333" r:id="rId2"/>
    <p:sldId id="350" r:id="rId3"/>
    <p:sldId id="334" r:id="rId4"/>
    <p:sldId id="335" r:id="rId5"/>
    <p:sldId id="330" r:id="rId6"/>
    <p:sldId id="336" r:id="rId7"/>
    <p:sldId id="337" r:id="rId8"/>
    <p:sldId id="338" r:id="rId9"/>
    <p:sldId id="339" r:id="rId10"/>
    <p:sldId id="340" r:id="rId11"/>
    <p:sldId id="342" r:id="rId12"/>
    <p:sldId id="343" r:id="rId13"/>
    <p:sldId id="344" r:id="rId14"/>
    <p:sldId id="345" r:id="rId15"/>
    <p:sldId id="346" r:id="rId16"/>
    <p:sldId id="348" r:id="rId17"/>
    <p:sldId id="349" r:id="rId18"/>
    <p:sldId id="352" r:id="rId19"/>
    <p:sldId id="351" r:id="rId20"/>
    <p:sldId id="355" r:id="rId21"/>
    <p:sldId id="356" r:id="rId22"/>
    <p:sldId id="357" r:id="rId23"/>
    <p:sldId id="358" r:id="rId24"/>
    <p:sldId id="364" r:id="rId25"/>
    <p:sldId id="365" r:id="rId26"/>
    <p:sldId id="366" r:id="rId27"/>
    <p:sldId id="361" r:id="rId28"/>
    <p:sldId id="362" r:id="rId29"/>
    <p:sldId id="363" r:id="rId30"/>
    <p:sldId id="367" r:id="rId31"/>
    <p:sldId id="368" r:id="rId32"/>
    <p:sldId id="369" r:id="rId33"/>
    <p:sldId id="370" r:id="rId34"/>
    <p:sldId id="371" r:id="rId35"/>
    <p:sldId id="372" r:id="rId36"/>
    <p:sldId id="373" r:id="rId37"/>
    <p:sldId id="374" r:id="rId38"/>
    <p:sldId id="347" r:id="rId39"/>
    <p:sldId id="359" r:id="rId40"/>
    <p:sldId id="353" r:id="rId41"/>
    <p:sldId id="354" r:id="rId42"/>
    <p:sldId id="329"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CA10"/>
    <a:srgbClr val="FF0066"/>
    <a:srgbClr val="2B17C3"/>
    <a:srgbClr val="260FCF"/>
    <a:srgbClr val="663300"/>
    <a:srgbClr val="660066"/>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35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CFE76A-2E61-461A-9507-CB1FED880750}" type="datetimeFigureOut">
              <a:rPr lang="en-US" smtClean="0"/>
              <a:t>12-Dec-20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2A7240-37DD-447A-A251-D8E045F5ABC5}" type="slidenum">
              <a:rPr lang="en-US" smtClean="0"/>
              <a:t>‹#›</a:t>
            </a:fld>
            <a:endParaRPr lang="en-US"/>
          </a:p>
        </p:txBody>
      </p:sp>
    </p:spTree>
    <p:extLst>
      <p:ext uri="{BB962C8B-B14F-4D97-AF65-F5344CB8AC3E}">
        <p14:creationId xmlns:p14="http://schemas.microsoft.com/office/powerpoint/2010/main" val="524509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18</a:t>
            </a:fld>
            <a:endParaRPr lang="en-US"/>
          </a:p>
        </p:txBody>
      </p:sp>
    </p:spTree>
    <p:extLst>
      <p:ext uri="{BB962C8B-B14F-4D97-AF65-F5344CB8AC3E}">
        <p14:creationId xmlns:p14="http://schemas.microsoft.com/office/powerpoint/2010/main" val="1539453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20</a:t>
            </a:fld>
            <a:endParaRPr lang="en-US"/>
          </a:p>
        </p:txBody>
      </p:sp>
    </p:spTree>
    <p:extLst>
      <p:ext uri="{BB962C8B-B14F-4D97-AF65-F5344CB8AC3E}">
        <p14:creationId xmlns:p14="http://schemas.microsoft.com/office/powerpoint/2010/main" val="1917820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22</a:t>
            </a:fld>
            <a:endParaRPr lang="en-US"/>
          </a:p>
        </p:txBody>
      </p:sp>
    </p:spTree>
    <p:extLst>
      <p:ext uri="{BB962C8B-B14F-4D97-AF65-F5344CB8AC3E}">
        <p14:creationId xmlns:p14="http://schemas.microsoft.com/office/powerpoint/2010/main" val="3028444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24</a:t>
            </a:fld>
            <a:endParaRPr lang="en-US"/>
          </a:p>
        </p:txBody>
      </p:sp>
    </p:spTree>
    <p:extLst>
      <p:ext uri="{BB962C8B-B14F-4D97-AF65-F5344CB8AC3E}">
        <p14:creationId xmlns:p14="http://schemas.microsoft.com/office/powerpoint/2010/main" val="2441613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27</a:t>
            </a:fld>
            <a:endParaRPr lang="en-US"/>
          </a:p>
        </p:txBody>
      </p:sp>
    </p:spTree>
    <p:extLst>
      <p:ext uri="{BB962C8B-B14F-4D97-AF65-F5344CB8AC3E}">
        <p14:creationId xmlns:p14="http://schemas.microsoft.com/office/powerpoint/2010/main" val="3695852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30</a:t>
            </a:fld>
            <a:endParaRPr lang="en-US"/>
          </a:p>
        </p:txBody>
      </p:sp>
    </p:spTree>
    <p:extLst>
      <p:ext uri="{BB962C8B-B14F-4D97-AF65-F5344CB8AC3E}">
        <p14:creationId xmlns:p14="http://schemas.microsoft.com/office/powerpoint/2010/main" val="2788291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33</a:t>
            </a:fld>
            <a:endParaRPr lang="en-US"/>
          </a:p>
        </p:txBody>
      </p:sp>
    </p:spTree>
    <p:extLst>
      <p:ext uri="{BB962C8B-B14F-4D97-AF65-F5344CB8AC3E}">
        <p14:creationId xmlns:p14="http://schemas.microsoft.com/office/powerpoint/2010/main" val="3800540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36</a:t>
            </a:fld>
            <a:endParaRPr lang="en-US"/>
          </a:p>
        </p:txBody>
      </p:sp>
    </p:spTree>
    <p:extLst>
      <p:ext uri="{BB962C8B-B14F-4D97-AF65-F5344CB8AC3E}">
        <p14:creationId xmlns:p14="http://schemas.microsoft.com/office/powerpoint/2010/main" val="1555922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2A7240-37DD-447A-A251-D8E045F5ABC5}" type="slidenum">
              <a:rPr lang="en-US" smtClean="0"/>
              <a:t>38</a:t>
            </a:fld>
            <a:endParaRPr lang="en-US"/>
          </a:p>
        </p:txBody>
      </p:sp>
    </p:spTree>
    <p:extLst>
      <p:ext uri="{BB962C8B-B14F-4D97-AF65-F5344CB8AC3E}">
        <p14:creationId xmlns:p14="http://schemas.microsoft.com/office/powerpoint/2010/main" val="1077144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4CD9C7DB-50EE-4D49-B7F7-9B5D20CD7D22}" type="datetimeFigureOut">
              <a:rPr lang="en-US" smtClean="0"/>
              <a:t>12-Dec-20</a:t>
            </a:fld>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FF08B1F3-6FA3-4371-9ECD-BC4486663120}" type="slidenum">
              <a:rPr lang="en-US" smtClean="0"/>
              <a:t>‹#›</a:t>
            </a:fld>
            <a:endParaRPr lang="en-U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74575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9C7DB-50EE-4D49-B7F7-9B5D20CD7D22}" type="datetimeFigureOut">
              <a:rPr lang="en-US" smtClean="0"/>
              <a:t>12-Dec-20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1862970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4CD9C7DB-50EE-4D49-B7F7-9B5D20CD7D22}" type="datetimeFigureOut">
              <a:rPr lang="en-US" smtClean="0"/>
              <a:t>12-Dec-20</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FF08B1F3-6FA3-4371-9ECD-BC4486663120}" type="slidenum">
              <a:rPr lang="en-US" smtClean="0"/>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40659767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D9C7DB-50EE-4D49-B7F7-9B5D20CD7D22}" type="datetimeFigureOut">
              <a:rPr lang="en-US" smtClean="0"/>
              <a:t>12-Dec-20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380910513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D9C7DB-50EE-4D49-B7F7-9B5D20CD7D22}" type="datetimeFigureOut">
              <a:rPr lang="en-US" smtClean="0"/>
              <a:t>12-Dec-20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198089458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D9C7DB-50EE-4D49-B7F7-9B5D20CD7D22}" type="datetimeFigureOut">
              <a:rPr lang="en-US" smtClean="0"/>
              <a:t>12-Dec-20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3197830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D9C7DB-50EE-4D49-B7F7-9B5D20CD7D22}" type="datetimeFigureOut">
              <a:rPr lang="en-US" smtClean="0"/>
              <a:t>12-Dec-20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513218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4CD9C7DB-50EE-4D49-B7F7-9B5D20CD7D22}" type="datetimeFigureOut">
              <a:rPr lang="en-US" smtClean="0"/>
              <a:t>12-Dec-20</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FF08B1F3-6FA3-4371-9ECD-BC4486663120}" type="slidenum">
              <a:rPr lang="en-US" smtClean="0"/>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88454675"/>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4CD9C7DB-50EE-4D49-B7F7-9B5D20CD7D22}" type="datetimeFigureOut">
              <a:rPr lang="en-US" smtClean="0"/>
              <a:t>12-Dec-20</a:t>
            </a:fld>
            <a:endParaRPr lang="en-US"/>
          </a:p>
        </p:txBody>
      </p:sp>
      <p:sp>
        <p:nvSpPr>
          <p:cNvPr id="6" name="Footer Placeholder 5"/>
          <p:cNvSpPr>
            <a:spLocks noGrp="1"/>
          </p:cNvSpPr>
          <p:nvPr>
            <p:ph type="ftr" sz="quarter" idx="11"/>
          </p:nvPr>
        </p:nvSpPr>
        <p:spPr>
          <a:xfrm>
            <a:off x="2103621" y="6375679"/>
            <a:ext cx="3482178" cy="345796"/>
          </a:xfrm>
        </p:spPr>
        <p:txBody>
          <a:bodyPr/>
          <a:lstStyle/>
          <a:p>
            <a:endParaRPr lang="en-US"/>
          </a:p>
        </p:txBody>
      </p:sp>
      <p:sp>
        <p:nvSpPr>
          <p:cNvPr id="7" name="Slide Number Placeholder 6"/>
          <p:cNvSpPr>
            <a:spLocks noGrp="1"/>
          </p:cNvSpPr>
          <p:nvPr>
            <p:ph type="sldNum" sz="quarter" idx="12"/>
          </p:nvPr>
        </p:nvSpPr>
        <p:spPr>
          <a:xfrm>
            <a:off x="5687568" y="6375679"/>
            <a:ext cx="1234440" cy="345796"/>
          </a:xfrm>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2824362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9C7DB-50EE-4D49-B7F7-9B5D20CD7D22}" type="datetimeFigureOut">
              <a:rPr lang="en-US" smtClean="0"/>
              <a:t>12-Dec-20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1798928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9C7DB-50EE-4D49-B7F7-9B5D20CD7D22}" type="datetimeFigureOut">
              <a:rPr lang="en-US" smtClean="0"/>
              <a:t>12-Dec-20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8B1F3-6FA3-4371-9ECD-BC4486663120}" type="slidenum">
              <a:rPr lang="en-US" smtClean="0"/>
              <a:t>‹#›</a:t>
            </a:fld>
            <a:endParaRPr lang="en-US"/>
          </a:p>
        </p:txBody>
      </p:sp>
    </p:spTree>
    <p:extLst>
      <p:ext uri="{BB962C8B-B14F-4D97-AF65-F5344CB8AC3E}">
        <p14:creationId xmlns:p14="http://schemas.microsoft.com/office/powerpoint/2010/main" val="1787107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00"/>
            </a:gs>
            <a:gs pos="35000">
              <a:schemeClr val="accent1">
                <a:lumMod val="0"/>
                <a:lumOff val="100000"/>
              </a:schemeClr>
            </a:gs>
            <a:gs pos="100000">
              <a:schemeClr val="accent1">
                <a:lumMod val="100000"/>
              </a:schemeClr>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4CD9C7DB-50EE-4D49-B7F7-9B5D20CD7D22}" type="datetimeFigureOut">
              <a:rPr lang="en-US" smtClean="0"/>
              <a:t>12-Dec-20</a:t>
            </a:fld>
            <a:endParaRPr 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FF08B1F3-6FA3-4371-9ECD-BC4486663120}" type="slidenum">
              <a:rPr lang="en-US" smtClean="0"/>
              <a:t>‹#›</a:t>
            </a:fld>
            <a:endParaRPr 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8735787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8.xml"/><Relationship Id="rId5" Type="http://schemas.openxmlformats.org/officeDocument/2006/relationships/image" Target="../media/image7.emf"/><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8.xml"/><Relationship Id="rId5" Type="http://schemas.openxmlformats.org/officeDocument/2006/relationships/image" Target="../media/image11.emf"/><Relationship Id="rId4" Type="http://schemas.openxmlformats.org/officeDocument/2006/relationships/image" Target="../media/image10.emf"/></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07/relationships/hdphoto" Target="../media/hdphoto4.wdp"/><Relationship Id="rId7" Type="http://schemas.microsoft.com/office/2007/relationships/hdphoto" Target="../media/hdphoto6.wdp"/><Relationship Id="rId2" Type="http://schemas.openxmlformats.org/officeDocument/2006/relationships/image" Target="../media/image24.png"/><Relationship Id="rId1" Type="http://schemas.openxmlformats.org/officeDocument/2006/relationships/slideLayout" Target="../slideLayouts/slideLayout8.xml"/><Relationship Id="rId6" Type="http://schemas.openxmlformats.org/officeDocument/2006/relationships/image" Target="../media/image26.png"/><Relationship Id="rId11" Type="http://schemas.microsoft.com/office/2007/relationships/hdphoto" Target="../media/hdphoto8.wdp"/><Relationship Id="rId5" Type="http://schemas.microsoft.com/office/2007/relationships/hdphoto" Target="../media/hdphoto5.wdp"/><Relationship Id="rId10" Type="http://schemas.openxmlformats.org/officeDocument/2006/relationships/image" Target="../media/image28.png"/><Relationship Id="rId4" Type="http://schemas.openxmlformats.org/officeDocument/2006/relationships/image" Target="../media/image25.png"/><Relationship Id="rId9" Type="http://schemas.microsoft.com/office/2007/relationships/hdphoto" Target="../media/hdphoto7.wdp"/></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07/relationships/hdphoto" Target="../media/hdphoto9.wdp"/><Relationship Id="rId7" Type="http://schemas.microsoft.com/office/2007/relationships/hdphoto" Target="../media/hdphoto11.wdp"/><Relationship Id="rId2" Type="http://schemas.openxmlformats.org/officeDocument/2006/relationships/image" Target="../media/image30.png"/><Relationship Id="rId1" Type="http://schemas.openxmlformats.org/officeDocument/2006/relationships/slideLayout" Target="../slideLayouts/slideLayout8.xml"/><Relationship Id="rId6" Type="http://schemas.openxmlformats.org/officeDocument/2006/relationships/image" Target="../media/image32.png"/><Relationship Id="rId5" Type="http://schemas.microsoft.com/office/2007/relationships/hdphoto" Target="../media/hdphoto10.wdp"/><Relationship Id="rId4" Type="http://schemas.openxmlformats.org/officeDocument/2006/relationships/image" Target="../media/image31.png"/><Relationship Id="rId9" Type="http://schemas.microsoft.com/office/2007/relationships/hdphoto" Target="../media/hdphoto12.wdp"/></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13.wdp"/><Relationship Id="rId7" Type="http://schemas.openxmlformats.org/officeDocument/2006/relationships/image" Target="../media/image38.png"/><Relationship Id="rId2" Type="http://schemas.openxmlformats.org/officeDocument/2006/relationships/image" Target="../media/image35.png"/><Relationship Id="rId1" Type="http://schemas.openxmlformats.org/officeDocument/2006/relationships/slideLayout" Target="../slideLayouts/slideLayout8.xml"/><Relationship Id="rId6" Type="http://schemas.openxmlformats.org/officeDocument/2006/relationships/image" Target="../media/image37.png"/><Relationship Id="rId5" Type="http://schemas.microsoft.com/office/2007/relationships/hdphoto" Target="../media/hdphoto14.wdp"/><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8.xml"/><Relationship Id="rId4" Type="http://schemas.microsoft.com/office/2007/relationships/hdphoto" Target="../media/hdphoto15.wdp"/></Relationships>
</file>

<file path=ppt/slides/_rels/slide26.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42.png"/><Relationship Id="rId1" Type="http://schemas.openxmlformats.org/officeDocument/2006/relationships/slideLayout" Target="../slideLayouts/slideLayout8.xml"/><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43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8.xml"/><Relationship Id="rId5" Type="http://schemas.microsoft.com/office/2007/relationships/hdphoto" Target="../media/hdphoto17.wdp"/><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47.png"/><Relationship Id="rId1" Type="http://schemas.openxmlformats.org/officeDocument/2006/relationships/slideLayout" Target="../slideLayouts/slideLayout8.xml"/><Relationship Id="rId6" Type="http://schemas.openxmlformats.org/officeDocument/2006/relationships/image" Target="../media/image49.png"/><Relationship Id="rId5" Type="http://schemas.microsoft.com/office/2007/relationships/hdphoto" Target="../media/hdphoto19.wdp"/><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51.png"/><Relationship Id="rId1" Type="http://schemas.openxmlformats.org/officeDocument/2006/relationships/slideLayout" Target="../slideLayouts/slideLayout8.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21.wdp"/></Relationships>
</file>

<file path=ppt/slides/_rels/slide39.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0DAE9-5955-4D3B-9431-3CAC8C2AE9E8}"/>
              </a:ext>
            </a:extLst>
          </p:cNvPr>
          <p:cNvSpPr>
            <a:spLocks noGrp="1"/>
          </p:cNvSpPr>
          <p:nvPr>
            <p:ph type="title"/>
          </p:nvPr>
        </p:nvSpPr>
        <p:spPr>
          <a:xfrm>
            <a:off x="6400800" y="5157193"/>
            <a:ext cx="5353050" cy="1666365"/>
          </a:xfrm>
        </p:spPr>
        <p:txBody>
          <a:bodyPr>
            <a:normAutofit fontScale="90000"/>
          </a:bodyPr>
          <a:lstStyle/>
          <a:p>
            <a:pPr>
              <a:lnSpc>
                <a:spcPct val="150000"/>
              </a:lnSpc>
            </a:pPr>
            <a:r>
              <a:rPr lang="en-US" sz="1800" b="1" dirty="0">
                <a:solidFill>
                  <a:srgbClr val="C00000"/>
                </a:solidFill>
                <a:latin typeface="Century" panose="02040604050505020304" pitchFamily="18" charset="0"/>
              </a:rPr>
              <a:t>Name:</a:t>
            </a:r>
            <a:r>
              <a:rPr lang="en-US" sz="1800" b="1" dirty="0">
                <a:solidFill>
                  <a:srgbClr val="002060"/>
                </a:solidFill>
                <a:latin typeface="Century" panose="02040604050505020304" pitchFamily="18" charset="0"/>
              </a:rPr>
              <a:t> Dr. Jadhav Vilas Bhaskar</a:t>
            </a:r>
            <a:br>
              <a:rPr lang="en-US" sz="1800" dirty="0">
                <a:solidFill>
                  <a:srgbClr val="002060"/>
                </a:solidFill>
                <a:latin typeface="Century" panose="02040604050505020304" pitchFamily="18" charset="0"/>
              </a:rPr>
            </a:br>
            <a:r>
              <a:rPr lang="en-US" sz="1800" b="1" dirty="0">
                <a:solidFill>
                  <a:srgbClr val="C00000"/>
                </a:solidFill>
                <a:latin typeface="Century" panose="02040604050505020304" pitchFamily="18" charset="0"/>
              </a:rPr>
              <a:t>Designation:</a:t>
            </a:r>
            <a:r>
              <a:rPr lang="en-US" sz="1800" b="1" dirty="0">
                <a:solidFill>
                  <a:srgbClr val="002060"/>
                </a:solidFill>
                <a:latin typeface="Century" panose="02040604050505020304" pitchFamily="18" charset="0"/>
              </a:rPr>
              <a:t> Associate Professor</a:t>
            </a:r>
            <a:br>
              <a:rPr lang="en-US" sz="1800" dirty="0">
                <a:solidFill>
                  <a:srgbClr val="002060"/>
                </a:solidFill>
                <a:latin typeface="Century" panose="02040604050505020304" pitchFamily="18" charset="0"/>
              </a:rPr>
            </a:br>
            <a:r>
              <a:rPr lang="en-US" sz="1800" b="1" dirty="0">
                <a:solidFill>
                  <a:srgbClr val="C00000"/>
                </a:solidFill>
                <a:latin typeface="Century" panose="02040604050505020304" pitchFamily="18" charset="0"/>
              </a:rPr>
              <a:t>Department:</a:t>
            </a:r>
            <a:r>
              <a:rPr lang="en-US" sz="1800" b="1" dirty="0">
                <a:solidFill>
                  <a:srgbClr val="002060"/>
                </a:solidFill>
                <a:latin typeface="Century" panose="02040604050505020304" pitchFamily="18" charset="0"/>
              </a:rPr>
              <a:t> Chemistry</a:t>
            </a:r>
            <a:endParaRPr lang="en-US" sz="1800" dirty="0">
              <a:solidFill>
                <a:srgbClr val="002060"/>
              </a:solidFill>
              <a:latin typeface="Century" panose="02040604050505020304" pitchFamily="18" charset="0"/>
            </a:endParaRPr>
          </a:p>
        </p:txBody>
      </p:sp>
      <p:pic>
        <p:nvPicPr>
          <p:cNvPr id="15" name="Content Placeholder 14">
            <a:extLst>
              <a:ext uri="{FF2B5EF4-FFF2-40B4-BE49-F238E27FC236}">
                <a16:creationId xmlns:a16="http://schemas.microsoft.com/office/drawing/2014/main" id="{322D61D1-41CC-44CB-A2A2-327C1A3AAA4D}"/>
              </a:ext>
            </a:extLst>
          </p:cNvPr>
          <p:cNvPicPr>
            <a:picLocks noGrp="1" noChangeAspect="1"/>
          </p:cNvPicPr>
          <p:nvPr>
            <p:ph idx="1"/>
          </p:nvPr>
        </p:nvPicPr>
        <p:blipFill>
          <a:blip r:embed="rId2"/>
          <a:stretch>
            <a:fillRect/>
          </a:stretch>
        </p:blipFill>
        <p:spPr>
          <a:xfrm>
            <a:off x="1238250" y="1440211"/>
            <a:ext cx="10191749" cy="3627089"/>
          </a:xfrm>
          <a:ln w="57150">
            <a:solidFill>
              <a:schemeClr val="tx1">
                <a:lumMod val="85000"/>
                <a:lumOff val="15000"/>
              </a:schemeClr>
            </a:solidFill>
          </a:ln>
        </p:spPr>
      </p:pic>
      <p:sp>
        <p:nvSpPr>
          <p:cNvPr id="3" name="Slide Number Placeholder 2">
            <a:extLst>
              <a:ext uri="{FF2B5EF4-FFF2-40B4-BE49-F238E27FC236}">
                <a16:creationId xmlns:a16="http://schemas.microsoft.com/office/drawing/2014/main" id="{2C813C22-10D0-4D3E-84F7-7F540C36CFAF}"/>
              </a:ext>
            </a:extLst>
          </p:cNvPr>
          <p:cNvSpPr>
            <a:spLocks noGrp="1"/>
          </p:cNvSpPr>
          <p:nvPr>
            <p:ph type="sldNum" sz="quarter" idx="12"/>
          </p:nvPr>
        </p:nvSpPr>
        <p:spPr/>
        <p:txBody>
          <a:bodyPr/>
          <a:lstStyle/>
          <a:p>
            <a:fld id="{B6F15528-21DE-4FAA-801E-634DDDAF4B2B}" type="slidenum">
              <a:rPr lang="en-US" smtClean="0"/>
              <a:pPr/>
              <a:t>1</a:t>
            </a:fld>
            <a:endParaRPr lang="en-US"/>
          </a:p>
        </p:txBody>
      </p:sp>
      <p:pic>
        <p:nvPicPr>
          <p:cNvPr id="17" name="Picture 16">
            <a:extLst>
              <a:ext uri="{FF2B5EF4-FFF2-40B4-BE49-F238E27FC236}">
                <a16:creationId xmlns:a16="http://schemas.microsoft.com/office/drawing/2014/main" id="{F8EFD0F1-B427-4D06-BFC2-DC4A3EA4A715}"/>
              </a:ext>
            </a:extLst>
          </p:cNvPr>
          <p:cNvPicPr>
            <a:picLocks noChangeAspect="1"/>
          </p:cNvPicPr>
          <p:nvPr/>
        </p:nvPicPr>
        <p:blipFill>
          <a:blip r:embed="rId3"/>
          <a:stretch>
            <a:fillRect/>
          </a:stretch>
        </p:blipFill>
        <p:spPr>
          <a:xfrm>
            <a:off x="1263824" y="116633"/>
            <a:ext cx="1546318" cy="1200329"/>
          </a:xfrm>
          <a:prstGeom prst="rect">
            <a:avLst/>
          </a:prstGeom>
        </p:spPr>
      </p:pic>
      <p:sp>
        <p:nvSpPr>
          <p:cNvPr id="19" name="TextBox 18">
            <a:extLst>
              <a:ext uri="{FF2B5EF4-FFF2-40B4-BE49-F238E27FC236}">
                <a16:creationId xmlns:a16="http://schemas.microsoft.com/office/drawing/2014/main" id="{35F95A50-EED4-41A6-BA55-EE2113043C80}"/>
              </a:ext>
            </a:extLst>
          </p:cNvPr>
          <p:cNvSpPr txBox="1"/>
          <p:nvPr/>
        </p:nvSpPr>
        <p:spPr>
          <a:xfrm>
            <a:off x="2358802" y="153621"/>
            <a:ext cx="9337898" cy="1200329"/>
          </a:xfrm>
          <a:prstGeom prst="rect">
            <a:avLst/>
          </a:prstGeom>
          <a:noFill/>
        </p:spPr>
        <p:txBody>
          <a:bodyPr wrap="square" rtlCol="0">
            <a:spAutoFit/>
          </a:bodyPr>
          <a:lstStyle/>
          <a:p>
            <a:pPr algn="ctr">
              <a:lnSpc>
                <a:spcPct val="150000"/>
              </a:lnSpc>
            </a:pPr>
            <a:r>
              <a:rPr lang="en-US" sz="2400" b="1" dirty="0">
                <a:solidFill>
                  <a:schemeClr val="accent5">
                    <a:lumMod val="75000"/>
                  </a:schemeClr>
                </a:solidFill>
                <a:latin typeface="Century" panose="02040604050505020304" pitchFamily="18" charset="0"/>
              </a:rPr>
              <a:t>Jai Hind Educational Trust’s </a:t>
            </a:r>
            <a:endParaRPr lang="en-US" sz="2400" dirty="0">
              <a:solidFill>
                <a:schemeClr val="accent5">
                  <a:lumMod val="75000"/>
                </a:schemeClr>
              </a:solidFill>
              <a:latin typeface="Century" panose="02040604050505020304" pitchFamily="18" charset="0"/>
            </a:endParaRPr>
          </a:p>
          <a:p>
            <a:pPr algn="ctr"/>
            <a:r>
              <a:rPr lang="en-US" sz="3600" b="1" dirty="0">
                <a:solidFill>
                  <a:srgbClr val="7030A0"/>
                </a:solidFill>
                <a:latin typeface="Century" panose="02040604050505020304" pitchFamily="18" charset="0"/>
              </a:rPr>
              <a:t>Zulal Bhilajirao Patil College, Dhule </a:t>
            </a:r>
            <a:endParaRPr lang="en-US" sz="3600" dirty="0">
              <a:solidFill>
                <a:srgbClr val="7030A0"/>
              </a:solidFill>
              <a:latin typeface="Century" panose="02040604050505020304" pitchFamily="18" charset="0"/>
            </a:endParaRPr>
          </a:p>
        </p:txBody>
      </p:sp>
    </p:spTree>
    <p:extLst>
      <p:ext uri="{BB962C8B-B14F-4D97-AF65-F5344CB8AC3E}">
        <p14:creationId xmlns:p14="http://schemas.microsoft.com/office/powerpoint/2010/main" val="423884816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2000"/>
                                        <p:tgtEl>
                                          <p:spTgt spid="1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circle(in)">
                                      <p:cBhvr>
                                        <p:cTn id="10" dur="20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2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heel(1)">
                                      <p:cBhvr>
                                        <p:cTn id="2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5BBAFDD-36F2-42F7-AFF3-521D0498A35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3267833" y="123403"/>
            <a:ext cx="5656333" cy="6611193"/>
          </a:xfrm>
          <a:prstGeom prst="rect">
            <a:avLst/>
          </a:prstGeom>
        </p:spPr>
      </p:pic>
    </p:spTree>
    <p:extLst>
      <p:ext uri="{BB962C8B-B14F-4D97-AF65-F5344CB8AC3E}">
        <p14:creationId xmlns:p14="http://schemas.microsoft.com/office/powerpoint/2010/main" val="861747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3686AA3-9F67-4EED-94F5-C054F7A018F9}"/>
              </a:ext>
            </a:extLst>
          </p:cNvPr>
          <p:cNvSpPr>
            <a:spLocks noGrp="1"/>
          </p:cNvSpPr>
          <p:nvPr>
            <p:ph sz="half" idx="1"/>
          </p:nvPr>
        </p:nvSpPr>
        <p:spPr>
          <a:xfrm>
            <a:off x="2336800" y="250765"/>
            <a:ext cx="7800848" cy="2324022"/>
          </a:xfrm>
        </p:spPr>
        <p:txBody>
          <a:bodyPr>
            <a:noAutofit/>
          </a:bodyPr>
          <a:lstStyle/>
          <a:p>
            <a:pPr marL="82296" indent="0" algn="ctr">
              <a:lnSpc>
                <a:spcPct val="150000"/>
              </a:lnSpc>
              <a:buNone/>
            </a:pPr>
            <a:r>
              <a:rPr lang="en-IN" sz="4000" b="1" dirty="0">
                <a:solidFill>
                  <a:srgbClr val="0B550F"/>
                </a:solidFill>
                <a:latin typeface="Times New Roman" panose="02020603050405020304" pitchFamily="18" charset="0"/>
                <a:cs typeface="Times New Roman" panose="02020603050405020304" pitchFamily="18" charset="0"/>
              </a:rPr>
              <a:t>Core II</a:t>
            </a:r>
          </a:p>
          <a:p>
            <a:pPr marL="82296" indent="0" algn="ctr">
              <a:lnSpc>
                <a:spcPct val="150000"/>
              </a:lnSpc>
              <a:buNone/>
            </a:pPr>
            <a:r>
              <a:rPr lang="en-IN" sz="4000" b="1" dirty="0">
                <a:solidFill>
                  <a:srgbClr val="FF0000"/>
                </a:solidFill>
                <a:latin typeface="Times New Roman" panose="02020603050405020304" pitchFamily="18" charset="0"/>
                <a:cs typeface="Times New Roman" panose="02020603050405020304" pitchFamily="18" charset="0"/>
              </a:rPr>
              <a:t>Inorganic Chemistry (CH – 502)</a:t>
            </a:r>
            <a:endParaRPr lang="en-US" sz="4000" b="1" dirty="0">
              <a:solidFill>
                <a:srgbClr val="FF0000"/>
              </a:solidFill>
            </a:endParaRPr>
          </a:p>
        </p:txBody>
      </p:sp>
      <p:sp>
        <p:nvSpPr>
          <p:cNvPr id="8" name="Content Placeholder 7">
            <a:extLst>
              <a:ext uri="{FF2B5EF4-FFF2-40B4-BE49-F238E27FC236}">
                <a16:creationId xmlns:a16="http://schemas.microsoft.com/office/drawing/2014/main" id="{4BDE7396-0298-4557-A7D8-612E7D713329}"/>
              </a:ext>
            </a:extLst>
          </p:cNvPr>
          <p:cNvSpPr>
            <a:spLocks noGrp="1"/>
          </p:cNvSpPr>
          <p:nvPr>
            <p:ph sz="half" idx="2"/>
          </p:nvPr>
        </p:nvSpPr>
        <p:spPr>
          <a:xfrm>
            <a:off x="3215680" y="2420888"/>
            <a:ext cx="6264696" cy="3024336"/>
          </a:xfrm>
        </p:spPr>
        <p:txBody>
          <a:bodyPr>
            <a:noAutofit/>
          </a:bodyPr>
          <a:lstStyle/>
          <a:p>
            <a:pPr>
              <a:lnSpc>
                <a:spcPct val="160000"/>
              </a:lnSpc>
            </a:pPr>
            <a:r>
              <a:rPr lang="en-US" sz="3600" b="1" dirty="0">
                <a:solidFill>
                  <a:srgbClr val="002060"/>
                </a:solidFill>
                <a:latin typeface="Times New Roman" panose="02020603050405020304" pitchFamily="18" charset="0"/>
                <a:cs typeface="Times New Roman" panose="02020603050405020304" pitchFamily="18" charset="0"/>
              </a:rPr>
              <a:t>Credits : 3</a:t>
            </a:r>
            <a:endParaRPr lang="en-US" sz="3600" dirty="0">
              <a:solidFill>
                <a:srgbClr val="002060"/>
              </a:solidFill>
              <a:latin typeface="Times New Roman" panose="02020603050405020304" pitchFamily="18" charset="0"/>
              <a:cs typeface="Times New Roman" panose="02020603050405020304" pitchFamily="18" charset="0"/>
            </a:endParaRPr>
          </a:p>
          <a:p>
            <a:pPr>
              <a:lnSpc>
                <a:spcPct val="160000"/>
              </a:lnSpc>
            </a:pPr>
            <a:r>
              <a:rPr lang="en-US" sz="3600" b="1" dirty="0">
                <a:solidFill>
                  <a:srgbClr val="002060"/>
                </a:solidFill>
                <a:latin typeface="Times New Roman" panose="02020603050405020304" pitchFamily="18" charset="0"/>
                <a:cs typeface="Times New Roman" panose="02020603050405020304" pitchFamily="18" charset="0"/>
              </a:rPr>
              <a:t>Hours per week: 3</a:t>
            </a:r>
            <a:r>
              <a:rPr lang="en-US" sz="3600" dirty="0">
                <a:solidFill>
                  <a:srgbClr val="002060"/>
                </a:solidFill>
                <a:latin typeface="Times New Roman" panose="02020603050405020304" pitchFamily="18" charset="0"/>
                <a:cs typeface="Times New Roman" panose="02020603050405020304" pitchFamily="18" charset="0"/>
              </a:rPr>
              <a:t>	</a:t>
            </a:r>
          </a:p>
          <a:p>
            <a:pPr>
              <a:lnSpc>
                <a:spcPct val="160000"/>
              </a:lnSpc>
            </a:pPr>
            <a:r>
              <a:rPr lang="en-US" sz="3600" b="1" dirty="0">
                <a:solidFill>
                  <a:srgbClr val="002060"/>
                </a:solidFill>
                <a:latin typeface="Times New Roman" panose="02020603050405020304" pitchFamily="18" charset="0"/>
                <a:cs typeface="Times New Roman" panose="02020603050405020304" pitchFamily="18" charset="0"/>
              </a:rPr>
              <a:t>Teaching Hours : 45</a:t>
            </a:r>
          </a:p>
          <a:p>
            <a:pPr>
              <a:lnSpc>
                <a:spcPct val="160000"/>
              </a:lnSpc>
            </a:pPr>
            <a:r>
              <a:rPr lang="en-US" sz="3600" b="1" dirty="0">
                <a:solidFill>
                  <a:srgbClr val="002060"/>
                </a:solidFill>
                <a:latin typeface="Times New Roman" panose="02020603050405020304" pitchFamily="18" charset="0"/>
                <a:cs typeface="Times New Roman" panose="02020603050405020304" pitchFamily="18" charset="0"/>
              </a:rPr>
              <a:t>Marks: 60</a:t>
            </a:r>
            <a:r>
              <a:rPr lang="en-US" sz="3600" dirty="0">
                <a:solidFill>
                  <a:srgbClr val="002060"/>
                </a:solidFill>
              </a:rPr>
              <a:t>	</a:t>
            </a:r>
          </a:p>
        </p:txBody>
      </p:sp>
      <p:sp>
        <p:nvSpPr>
          <p:cNvPr id="4" name="Slide Number Placeholder 3">
            <a:extLst>
              <a:ext uri="{FF2B5EF4-FFF2-40B4-BE49-F238E27FC236}">
                <a16:creationId xmlns:a16="http://schemas.microsoft.com/office/drawing/2014/main" id="{0F46383F-1FC2-4853-8D03-D01979AA5F02}"/>
              </a:ext>
            </a:extLst>
          </p:cNvPr>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1648253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35000">
              <a:schemeClr val="accent1">
                <a:lumMod val="0"/>
                <a:lumOff val="100000"/>
              </a:schemeClr>
            </a:gs>
            <a:gs pos="100000">
              <a:schemeClr val="accent1">
                <a:lumMod val="100000"/>
              </a:schemeClr>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88CFB-7B52-4A19-AEBB-AA56215627E8}"/>
              </a:ext>
            </a:extLst>
          </p:cNvPr>
          <p:cNvSpPr>
            <a:spLocks noGrp="1"/>
          </p:cNvSpPr>
          <p:nvPr>
            <p:ph type="title"/>
          </p:nvPr>
        </p:nvSpPr>
        <p:spPr>
          <a:xfrm>
            <a:off x="889095" y="366903"/>
            <a:ext cx="6365947" cy="1168991"/>
          </a:xfrm>
        </p:spPr>
        <p:txBody>
          <a:bodyPr>
            <a:normAutofit/>
          </a:bodyPr>
          <a:lstStyle/>
          <a:p>
            <a:r>
              <a:rPr lang="en-IN" sz="2000" dirty="0">
                <a:solidFill>
                  <a:srgbClr val="C00000"/>
                </a:solidFill>
                <a:latin typeface="Times New Roman" panose="02020603050405020304" pitchFamily="18" charset="0"/>
                <a:cs typeface="Times New Roman" panose="02020603050405020304" pitchFamily="18" charset="0"/>
              </a:rPr>
              <a:t>Unit-1: Structure and Reactivity of Molecules 	</a:t>
            </a:r>
            <a:br>
              <a:rPr lang="en-IN" sz="2000" dirty="0">
                <a:solidFill>
                  <a:srgbClr val="C00000"/>
                </a:solidFill>
                <a:latin typeface="Times New Roman" panose="02020603050405020304" pitchFamily="18" charset="0"/>
                <a:cs typeface="Times New Roman" panose="02020603050405020304" pitchFamily="18" charset="0"/>
              </a:rPr>
            </a:br>
            <a:r>
              <a:rPr lang="en-IN" sz="2000" dirty="0">
                <a:solidFill>
                  <a:srgbClr val="7030A0"/>
                </a:solidFill>
                <a:latin typeface="Times New Roman" panose="02020603050405020304" pitchFamily="18" charset="0"/>
                <a:cs typeface="Times New Roman" panose="02020603050405020304" pitchFamily="18" charset="0"/>
              </a:rPr>
              <a:t>(L-09, M-12)</a:t>
            </a:r>
            <a:endParaRPr lang="en-IN" sz="2000" spc="200" dirty="0">
              <a:solidFill>
                <a:srgbClr val="003300"/>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49E64286-4A45-4BEE-958B-A33F5EA68725}"/>
              </a:ext>
            </a:extLst>
          </p:cNvPr>
          <p:cNvSpPr/>
          <p:nvPr/>
        </p:nvSpPr>
        <p:spPr>
          <a:xfrm>
            <a:off x="889095" y="1687812"/>
            <a:ext cx="6678768" cy="4760278"/>
          </a:xfrm>
          <a:prstGeom prst="rect">
            <a:avLst/>
          </a:prstGeom>
        </p:spPr>
        <p:txBody>
          <a:bodyPr wrap="square">
            <a:spAutoFit/>
          </a:bodyPr>
          <a:lstStyle/>
          <a:p>
            <a:pPr marL="228600" indent="-228600" defTabSz="914400">
              <a:lnSpc>
                <a:spcPct val="130000"/>
              </a:lnSpc>
              <a:spcBef>
                <a:spcPts val="700"/>
              </a:spcBef>
              <a:buClr>
                <a:schemeClr val="tx2"/>
              </a:buClr>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Valence Shell Electron Pair Repulsion Theory (VSEPR), </a:t>
            </a:r>
          </a:p>
          <a:p>
            <a:pPr marL="228600" indent="-228600" defTabSz="914400">
              <a:lnSpc>
                <a:spcPct val="130000"/>
              </a:lnSpc>
              <a:spcBef>
                <a:spcPts val="700"/>
              </a:spcBef>
              <a:buClr>
                <a:schemeClr val="tx2"/>
              </a:buClr>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Shapes of simple molecules and ions containing lone and bond pairs of electrons multiple bonding, </a:t>
            </a:r>
          </a:p>
          <a:p>
            <a:pPr marL="228600" indent="-228600" defTabSz="914400">
              <a:lnSpc>
                <a:spcPct val="130000"/>
              </a:lnSpc>
              <a:spcBef>
                <a:spcPts val="700"/>
              </a:spcBef>
              <a:buClr>
                <a:schemeClr val="tx2"/>
              </a:buClr>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Prediction of shapes of irregular molecules and ions like - Sulphur tetra fluoride, Bromine trifluoride, Dichloroiodate (I) anion, Penta </a:t>
            </a:r>
            <a:r>
              <a:rPr lang="en-US" sz="2000" b="1" dirty="0" err="1">
                <a:solidFill>
                  <a:srgbClr val="002060"/>
                </a:solidFill>
                <a:latin typeface="Times New Roman" panose="02020603050405020304" pitchFamily="18" charset="0"/>
                <a:cs typeface="Times New Roman" panose="02020603050405020304" pitchFamily="18" charset="0"/>
              </a:rPr>
              <a:t>fluoro</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err="1">
                <a:solidFill>
                  <a:srgbClr val="002060"/>
                </a:solidFill>
                <a:latin typeface="Times New Roman" panose="02020603050405020304" pitchFamily="18" charset="0"/>
                <a:cs typeface="Times New Roman" panose="02020603050405020304" pitchFamily="18" charset="0"/>
              </a:rPr>
              <a:t>telluurate</a:t>
            </a:r>
            <a:r>
              <a:rPr lang="en-US" sz="2000" b="1" dirty="0">
                <a:solidFill>
                  <a:srgbClr val="002060"/>
                </a:solidFill>
                <a:latin typeface="Times New Roman" panose="02020603050405020304" pitchFamily="18" charset="0"/>
                <a:cs typeface="Times New Roman" panose="02020603050405020304" pitchFamily="18" charset="0"/>
              </a:rPr>
              <a:t> (IV) anion, </a:t>
            </a:r>
            <a:r>
              <a:rPr lang="en-US" sz="2000" b="1" dirty="0" err="1">
                <a:solidFill>
                  <a:srgbClr val="002060"/>
                </a:solidFill>
                <a:latin typeface="Times New Roman" panose="02020603050405020304" pitchFamily="18" charset="0"/>
                <a:cs typeface="Times New Roman" panose="02020603050405020304" pitchFamily="18" charset="0"/>
              </a:rPr>
              <a:t>Tetrachloroiodate</a:t>
            </a:r>
            <a:r>
              <a:rPr lang="en-US" sz="2000" b="1" dirty="0">
                <a:solidFill>
                  <a:srgbClr val="002060"/>
                </a:solidFill>
                <a:latin typeface="Times New Roman" panose="02020603050405020304" pitchFamily="18" charset="0"/>
                <a:cs typeface="Times New Roman" panose="02020603050405020304" pitchFamily="18" charset="0"/>
              </a:rPr>
              <a:t> (III) anion, Nitrogen dioxide, Phosphorus trihalides, Carbonyl fluoride,</a:t>
            </a:r>
          </a:p>
          <a:p>
            <a:pPr marL="228600" indent="-228600" defTabSz="914400">
              <a:lnSpc>
                <a:spcPct val="130000"/>
              </a:lnSpc>
              <a:spcBef>
                <a:spcPts val="700"/>
              </a:spcBef>
              <a:buClr>
                <a:schemeClr val="tx2"/>
              </a:buClr>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Summary of VSEPR rules </a:t>
            </a:r>
          </a:p>
          <a:p>
            <a:pPr marL="228600" indent="-228600" defTabSz="914400">
              <a:lnSpc>
                <a:spcPct val="130000"/>
              </a:lnSpc>
              <a:spcBef>
                <a:spcPts val="700"/>
              </a:spcBef>
              <a:buClr>
                <a:schemeClr val="tx2"/>
              </a:buClr>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Drawbacks of VSEPR theory. </a:t>
            </a:r>
          </a:p>
          <a:p>
            <a:pPr marL="285750" indent="-285750">
              <a:buFont typeface="Arial" panose="020B0604020202020204" pitchFamily="34" charset="0"/>
              <a:buChar char="•"/>
            </a:pPr>
            <a:endParaRPr lang="en-IN" sz="2000" b="1" dirty="0">
              <a:solidFill>
                <a:srgbClr val="002060"/>
              </a:solidFill>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E22F5A63-F25D-4BBA-9471-00493E18A337}"/>
              </a:ext>
            </a:extLst>
          </p:cNvPr>
          <p:cNvSpPr/>
          <p:nvPr/>
        </p:nvSpPr>
        <p:spPr>
          <a:xfrm>
            <a:off x="7736114" y="2274838"/>
            <a:ext cx="3860800" cy="2554545"/>
          </a:xfrm>
          <a:prstGeom prst="rect">
            <a:avLst/>
          </a:prstGeom>
        </p:spPr>
        <p:txBody>
          <a:bodyPr wrap="square">
            <a:spAutoFit/>
          </a:bodyPr>
          <a:lstStyle/>
          <a:p>
            <a:r>
              <a:rPr lang="en-US" sz="2000" b="1" dirty="0">
                <a:solidFill>
                  <a:srgbClr val="FF0066"/>
                </a:solidFill>
                <a:latin typeface="Times New Roman" panose="02020603050405020304" pitchFamily="18" charset="0"/>
                <a:cs typeface="Times New Roman" panose="02020603050405020304" pitchFamily="18" charset="0"/>
              </a:rPr>
              <a:t>Ref. - 1: 206-207.</a:t>
            </a:r>
          </a:p>
          <a:p>
            <a:r>
              <a:rPr lang="en-IN" sz="2000" b="1" dirty="0">
                <a:solidFill>
                  <a:schemeClr val="bg1"/>
                </a:solidFill>
                <a:latin typeface="Times New Roman" panose="02020603050405020304" pitchFamily="18" charset="0"/>
                <a:cs typeface="Times New Roman" panose="02020603050405020304" pitchFamily="18" charset="0"/>
              </a:rPr>
              <a:t>Principle of Inorganic Chemistry, B. R. </a:t>
            </a:r>
            <a:r>
              <a:rPr lang="en-IN" sz="2000" b="1" dirty="0" err="1">
                <a:solidFill>
                  <a:schemeClr val="bg1"/>
                </a:solidFill>
                <a:latin typeface="Times New Roman" panose="02020603050405020304" pitchFamily="18" charset="0"/>
                <a:cs typeface="Times New Roman" panose="02020603050405020304" pitchFamily="18" charset="0"/>
              </a:rPr>
              <a:t>Puri</a:t>
            </a:r>
            <a:r>
              <a:rPr lang="en-IN" sz="2000" b="1" dirty="0">
                <a:solidFill>
                  <a:schemeClr val="bg1"/>
                </a:solidFill>
                <a:latin typeface="Times New Roman" panose="02020603050405020304" pitchFamily="18" charset="0"/>
                <a:cs typeface="Times New Roman" panose="02020603050405020304" pitchFamily="18" charset="0"/>
              </a:rPr>
              <a:t>, L. R. Sharma, K. C. Kalia, Milestone Publisher and distributor. </a:t>
            </a:r>
            <a:endParaRPr lang="en-US" sz="2000" b="1" dirty="0">
              <a:solidFill>
                <a:schemeClr val="bg1"/>
              </a:solidFill>
              <a:latin typeface="Times New Roman" panose="02020603050405020304" pitchFamily="18" charset="0"/>
              <a:cs typeface="Times New Roman" panose="02020603050405020304" pitchFamily="18" charset="0"/>
            </a:endParaRPr>
          </a:p>
          <a:p>
            <a:r>
              <a:rPr lang="en-US" sz="2000" b="1" dirty="0">
                <a:solidFill>
                  <a:srgbClr val="FF0066"/>
                </a:solidFill>
                <a:latin typeface="Times New Roman" panose="02020603050405020304" pitchFamily="18" charset="0"/>
                <a:cs typeface="Times New Roman" panose="02020603050405020304" pitchFamily="18" charset="0"/>
              </a:rPr>
              <a:t>Ref. - 2: Relevant Pages.</a:t>
            </a:r>
          </a:p>
          <a:p>
            <a:r>
              <a:rPr lang="en-IN" sz="2000" b="1" dirty="0">
                <a:solidFill>
                  <a:schemeClr val="bg1"/>
                </a:solidFill>
                <a:latin typeface="Times New Roman" panose="02020603050405020304" pitchFamily="18" charset="0"/>
                <a:cs typeface="Times New Roman" panose="02020603050405020304" pitchFamily="18" charset="0"/>
              </a:rPr>
              <a:t>Concise Inorganic Chemistry, 5th Edition, J. D. Lee. </a:t>
            </a:r>
          </a:p>
        </p:txBody>
      </p:sp>
    </p:spTree>
    <p:extLst>
      <p:ext uri="{BB962C8B-B14F-4D97-AF65-F5344CB8AC3E}">
        <p14:creationId xmlns:p14="http://schemas.microsoft.com/office/powerpoint/2010/main" val="37349241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F46383F-1FC2-4853-8D03-D01979AA5F02}"/>
              </a:ext>
            </a:extLst>
          </p:cNvPr>
          <p:cNvSpPr>
            <a:spLocks noGrp="1"/>
          </p:cNvSpPr>
          <p:nvPr>
            <p:ph type="sldNum" sz="quarter" idx="12"/>
          </p:nvPr>
        </p:nvSpPr>
        <p:spPr/>
        <p:txBody>
          <a:bodyPr/>
          <a:lstStyle/>
          <a:p>
            <a:fld id="{B6F15528-21DE-4FAA-801E-634DDDAF4B2B}" type="slidenum">
              <a:rPr lang="en-US" smtClean="0"/>
              <a:pPr/>
              <a:t>5</a:t>
            </a:fld>
            <a:endParaRPr lang="en-US"/>
          </a:p>
        </p:txBody>
      </p:sp>
      <p:sp>
        <p:nvSpPr>
          <p:cNvPr id="2" name="Rectangle 1">
            <a:extLst>
              <a:ext uri="{FF2B5EF4-FFF2-40B4-BE49-F238E27FC236}">
                <a16:creationId xmlns:a16="http://schemas.microsoft.com/office/drawing/2014/main" id="{C955121C-D11E-4B16-9776-85D5A3DB5230}"/>
              </a:ext>
            </a:extLst>
          </p:cNvPr>
          <p:cNvSpPr/>
          <p:nvPr/>
        </p:nvSpPr>
        <p:spPr>
          <a:xfrm>
            <a:off x="1309816" y="963384"/>
            <a:ext cx="10021330" cy="2460738"/>
          </a:xfrm>
          <a:prstGeom prst="rect">
            <a:avLst/>
          </a:prstGeom>
        </p:spPr>
        <p:txBody>
          <a:bodyPr wrap="square">
            <a:spAutoFit/>
          </a:bodyPr>
          <a:lstStyle/>
          <a:p>
            <a:pPr>
              <a:lnSpc>
                <a:spcPct val="200000"/>
              </a:lnSpc>
            </a:pPr>
            <a:r>
              <a:rPr lang="en-US" sz="2000" b="1" dirty="0">
                <a:solidFill>
                  <a:srgbClr val="002060"/>
                </a:solidFill>
                <a:latin typeface="Times New Roman" panose="02020603050405020304" pitchFamily="18" charset="0"/>
                <a:cs typeface="Times New Roman" panose="02020603050405020304" pitchFamily="18" charset="0"/>
              </a:rPr>
              <a:t>There are several different theories which explain the electronic structures and shapes of known molecules and attempt to predict the shape of molecules whose structures are so far unknown. Each theory has its own advantages and disadvantages. In many cases, all the theories give the correct and expected explanation. </a:t>
            </a:r>
          </a:p>
        </p:txBody>
      </p:sp>
      <p:sp>
        <p:nvSpPr>
          <p:cNvPr id="3" name="Rectangle 2">
            <a:extLst>
              <a:ext uri="{FF2B5EF4-FFF2-40B4-BE49-F238E27FC236}">
                <a16:creationId xmlns:a16="http://schemas.microsoft.com/office/drawing/2014/main" id="{FC294079-A90A-4DE5-A17A-E1B6E6EB7A0E}"/>
              </a:ext>
            </a:extLst>
          </p:cNvPr>
          <p:cNvSpPr/>
          <p:nvPr/>
        </p:nvSpPr>
        <p:spPr>
          <a:xfrm>
            <a:off x="4572001" y="360679"/>
            <a:ext cx="2526632" cy="523220"/>
          </a:xfrm>
          <a:prstGeom prst="rect">
            <a:avLst/>
          </a:prstGeom>
        </p:spPr>
        <p:txBody>
          <a:bodyPr wrap="square">
            <a:spAutoFit/>
          </a:bodyPr>
          <a:lstStyle/>
          <a:p>
            <a:r>
              <a:rPr lang="en-US" sz="2800" b="1" dirty="0">
                <a:solidFill>
                  <a:srgbClr val="FF0000"/>
                </a:solidFill>
                <a:latin typeface="Times New Roman" panose="02020603050405020304" pitchFamily="18" charset="0"/>
                <a:cs typeface="Times New Roman" panose="02020603050405020304" pitchFamily="18" charset="0"/>
              </a:rPr>
              <a:t>Introduction</a:t>
            </a:r>
          </a:p>
        </p:txBody>
      </p:sp>
      <p:sp>
        <p:nvSpPr>
          <p:cNvPr id="5" name="Rectangle 4">
            <a:extLst>
              <a:ext uri="{FF2B5EF4-FFF2-40B4-BE49-F238E27FC236}">
                <a16:creationId xmlns:a16="http://schemas.microsoft.com/office/drawing/2014/main" id="{6812A676-4477-463C-B03C-60C5C40A1C38}"/>
              </a:ext>
            </a:extLst>
          </p:cNvPr>
          <p:cNvSpPr/>
          <p:nvPr/>
        </p:nvSpPr>
        <p:spPr>
          <a:xfrm>
            <a:off x="1179095" y="4096041"/>
            <a:ext cx="10250905" cy="2460738"/>
          </a:xfrm>
          <a:prstGeom prst="rect">
            <a:avLst/>
          </a:prstGeom>
        </p:spPr>
        <p:txBody>
          <a:bodyPr wrap="square">
            <a:spAutoFit/>
          </a:bodyPr>
          <a:lstStyle/>
          <a:p>
            <a:pPr marL="457200" marR="0" lvl="0" indent="-457200">
              <a:lnSpc>
                <a:spcPct val="200000"/>
              </a:lnSpc>
              <a:spcBef>
                <a:spcPts val="0"/>
              </a:spcBef>
              <a:spcAft>
                <a:spcPts val="0"/>
              </a:spcAft>
              <a:buFont typeface="+mj-lt"/>
              <a:buAutoNum type="alphaUcPeriod"/>
            </a:pPr>
            <a:r>
              <a:rPr lang="en-US" sz="2000" b="1" dirty="0">
                <a:solidFill>
                  <a:srgbClr val="002060"/>
                </a:solidFill>
                <a:latin typeface="Times New Roman" panose="02020603050405020304" pitchFamily="18" charset="0"/>
                <a:cs typeface="Times New Roman" panose="02020603050405020304" pitchFamily="18" charset="0"/>
              </a:rPr>
              <a:t>Lewis Theory</a:t>
            </a:r>
          </a:p>
          <a:p>
            <a:pPr marL="457200" marR="0" lvl="0" indent="-457200">
              <a:lnSpc>
                <a:spcPct val="200000"/>
              </a:lnSpc>
              <a:spcBef>
                <a:spcPts val="0"/>
              </a:spcBef>
              <a:spcAft>
                <a:spcPts val="0"/>
              </a:spcAft>
              <a:buFont typeface="+mj-lt"/>
              <a:buAutoNum type="alphaUcPeriod"/>
            </a:pPr>
            <a:r>
              <a:rPr lang="en-US" sz="2000" b="1" dirty="0">
                <a:solidFill>
                  <a:srgbClr val="002060"/>
                </a:solidFill>
                <a:latin typeface="Times New Roman" panose="02020603050405020304" pitchFamily="18" charset="0"/>
                <a:cs typeface="Times New Roman" panose="02020603050405020304" pitchFamily="18" charset="0"/>
              </a:rPr>
              <a:t>Sidgwick-Powell Theory</a:t>
            </a:r>
          </a:p>
          <a:p>
            <a:pPr marL="457200" marR="0" lvl="0" indent="-457200">
              <a:lnSpc>
                <a:spcPct val="200000"/>
              </a:lnSpc>
              <a:spcBef>
                <a:spcPts val="0"/>
              </a:spcBef>
              <a:spcAft>
                <a:spcPts val="0"/>
              </a:spcAft>
              <a:buFont typeface="+mj-lt"/>
              <a:buAutoNum type="alphaUcPeriod"/>
            </a:pPr>
            <a:r>
              <a:rPr lang="en-US" sz="2000" b="1" dirty="0">
                <a:solidFill>
                  <a:srgbClr val="002060"/>
                </a:solidFill>
                <a:latin typeface="Times New Roman" panose="02020603050405020304" pitchFamily="18" charset="0"/>
                <a:cs typeface="Times New Roman" panose="02020603050405020304" pitchFamily="18" charset="0"/>
              </a:rPr>
              <a:t>Valence Shell Electron Pair Repulsion (VSEPR) Theory</a:t>
            </a:r>
          </a:p>
          <a:p>
            <a:pPr marL="457200" marR="0" lvl="0" indent="-457200">
              <a:lnSpc>
                <a:spcPct val="200000"/>
              </a:lnSpc>
              <a:spcBef>
                <a:spcPts val="0"/>
              </a:spcBef>
              <a:spcAft>
                <a:spcPts val="0"/>
              </a:spcAft>
              <a:buFont typeface="+mj-lt"/>
              <a:buAutoNum type="alphaUcPeriod"/>
            </a:pPr>
            <a:r>
              <a:rPr lang="en-US" sz="2000" b="1" dirty="0">
                <a:solidFill>
                  <a:srgbClr val="002060"/>
                </a:solidFill>
                <a:latin typeface="Times New Roman" panose="02020603050405020304" pitchFamily="18" charset="0"/>
                <a:cs typeface="Times New Roman" panose="02020603050405020304" pitchFamily="18" charset="0"/>
              </a:rPr>
              <a:t>Valence Bond Theory (VBT)</a:t>
            </a:r>
          </a:p>
        </p:txBody>
      </p:sp>
      <p:sp>
        <p:nvSpPr>
          <p:cNvPr id="6" name="Rectangle 5">
            <a:extLst>
              <a:ext uri="{FF2B5EF4-FFF2-40B4-BE49-F238E27FC236}">
                <a16:creationId xmlns:a16="http://schemas.microsoft.com/office/drawing/2014/main" id="{53D0936E-FC76-4466-9DC0-BE48FB97AE43}"/>
              </a:ext>
            </a:extLst>
          </p:cNvPr>
          <p:cNvSpPr/>
          <p:nvPr/>
        </p:nvSpPr>
        <p:spPr>
          <a:xfrm>
            <a:off x="4108115" y="3573782"/>
            <a:ext cx="3975768" cy="522259"/>
          </a:xfrm>
          <a:prstGeom prst="rect">
            <a:avLst/>
          </a:prstGeom>
        </p:spPr>
        <p:txBody>
          <a:bodyPr wrap="none">
            <a:spAutoFit/>
          </a:bodyPr>
          <a:lstStyle/>
          <a:p>
            <a:pPr>
              <a:lnSpc>
                <a:spcPct val="107000"/>
              </a:lnSpc>
            </a:pPr>
            <a:r>
              <a:rPr lang="en-US" sz="2800" b="1" dirty="0">
                <a:solidFill>
                  <a:srgbClr val="FF0000"/>
                </a:solidFill>
                <a:latin typeface="Times New Roman" panose="02020603050405020304" pitchFamily="18" charset="0"/>
                <a:cs typeface="Times New Roman" panose="02020603050405020304" pitchFamily="18" charset="0"/>
              </a:rPr>
              <a:t>Some important theories</a:t>
            </a:r>
          </a:p>
        </p:txBody>
      </p:sp>
    </p:spTree>
    <p:extLst>
      <p:ext uri="{BB962C8B-B14F-4D97-AF65-F5344CB8AC3E}">
        <p14:creationId xmlns:p14="http://schemas.microsoft.com/office/powerpoint/2010/main" val="337221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4D7F93B-57CA-4A4B-B2BD-90FF7E9D978F}"/>
              </a:ext>
            </a:extLst>
          </p:cNvPr>
          <p:cNvSpPr/>
          <p:nvPr/>
        </p:nvSpPr>
        <p:spPr>
          <a:xfrm>
            <a:off x="3556718" y="164248"/>
            <a:ext cx="2595775" cy="400110"/>
          </a:xfrm>
          <a:prstGeom prst="rect">
            <a:avLst/>
          </a:prstGeom>
        </p:spPr>
        <p:txBody>
          <a:bodyPr wrap="none">
            <a:spAutoFit/>
          </a:bodyPr>
          <a:lstStyle/>
          <a:p>
            <a:r>
              <a:rPr lang="en-US" sz="2000" b="1" cap="all" spc="300" dirty="0">
                <a:solidFill>
                  <a:srgbClr val="C00000"/>
                </a:solidFill>
                <a:latin typeface="Times New Roman" panose="02020603050405020304" pitchFamily="18" charset="0"/>
                <a:ea typeface="+mj-ea"/>
                <a:cs typeface="Times New Roman" panose="02020603050405020304" pitchFamily="18" charset="0"/>
              </a:rPr>
              <a:t>A) </a:t>
            </a:r>
            <a:r>
              <a:rPr lang="en-US" sz="2000" b="1" spc="300" dirty="0">
                <a:solidFill>
                  <a:srgbClr val="C00000"/>
                </a:solidFill>
                <a:latin typeface="Times New Roman" panose="02020603050405020304" pitchFamily="18" charset="0"/>
                <a:ea typeface="+mj-ea"/>
                <a:cs typeface="Times New Roman" panose="02020603050405020304" pitchFamily="18" charset="0"/>
              </a:rPr>
              <a:t>Lewis Theory</a:t>
            </a:r>
            <a:endParaRPr lang="en-US" sz="2000" b="1" cap="all" spc="300" dirty="0">
              <a:solidFill>
                <a:srgbClr val="C00000"/>
              </a:solidFill>
              <a:latin typeface="Times New Roman" panose="02020603050405020304" pitchFamily="18" charset="0"/>
              <a:ea typeface="+mj-ea"/>
              <a:cs typeface="Times New Roman" panose="02020603050405020304" pitchFamily="18" charset="0"/>
            </a:endParaRPr>
          </a:p>
        </p:txBody>
      </p:sp>
      <p:sp>
        <p:nvSpPr>
          <p:cNvPr id="14" name="Rectangle 13">
            <a:extLst>
              <a:ext uri="{FF2B5EF4-FFF2-40B4-BE49-F238E27FC236}">
                <a16:creationId xmlns:a16="http://schemas.microsoft.com/office/drawing/2014/main" id="{563833B2-7EF7-4A7D-9F88-D5A496C53D00}"/>
              </a:ext>
            </a:extLst>
          </p:cNvPr>
          <p:cNvSpPr/>
          <p:nvPr/>
        </p:nvSpPr>
        <p:spPr>
          <a:xfrm>
            <a:off x="914400" y="504198"/>
            <a:ext cx="6509084" cy="5576976"/>
          </a:xfrm>
          <a:prstGeom prst="rect">
            <a:avLst/>
          </a:prstGeom>
        </p:spPr>
        <p:txBody>
          <a:bodyPr wrap="square">
            <a:spAutoFit/>
          </a:bodyPr>
          <a:lstStyle/>
          <a:p>
            <a:pPr marL="285750" indent="-285750">
              <a:lnSpc>
                <a:spcPct val="15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The Lewis theory was the first explanation of a covalent bond in terms of electrons that was generally accepted.</a:t>
            </a:r>
          </a:p>
          <a:p>
            <a:pPr>
              <a:lnSpc>
                <a:spcPct val="150000"/>
              </a:lnSpc>
            </a:pPr>
            <a:r>
              <a:rPr lang="en-IN" sz="2000" b="1" u="sng" dirty="0">
                <a:solidFill>
                  <a:srgbClr val="FF0000"/>
                </a:solidFill>
                <a:latin typeface="Times New Roman" panose="02020603050405020304" pitchFamily="18" charset="0"/>
                <a:cs typeface="Times New Roman" panose="02020603050405020304" pitchFamily="18" charset="0"/>
              </a:rPr>
              <a:t>The Octet rule </a:t>
            </a:r>
            <a:r>
              <a:rPr lang="en-IN" sz="2000" b="1" dirty="0">
                <a:solidFill>
                  <a:srgbClr val="FF0000"/>
                </a:solidFill>
                <a:latin typeface="Times New Roman" panose="02020603050405020304" pitchFamily="18" charset="0"/>
                <a:cs typeface="Times New Roman" panose="02020603050405020304" pitchFamily="18" charset="0"/>
              </a:rPr>
              <a:t>– </a:t>
            </a:r>
          </a:p>
          <a:p>
            <a:pPr marL="342900" indent="-342900">
              <a:lnSpc>
                <a:spcPct val="15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If two electrons are shared between two atoms then covalent bond is formed and binds the atoms together indicates formation of molecule. </a:t>
            </a:r>
          </a:p>
          <a:p>
            <a:pPr marL="342900" indent="-342900">
              <a:lnSpc>
                <a:spcPct val="15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For many light atoms (smaller atomic numbers) a stable arrangement is attained when the atom is surrounded by eight electrons. </a:t>
            </a:r>
          </a:p>
          <a:p>
            <a:pPr marL="342900" indent="-342900">
              <a:lnSpc>
                <a:spcPct val="15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This octet can be made up from some electrons which are </a:t>
            </a:r>
            <a:r>
              <a:rPr lang="en-IN" sz="2000" b="1" dirty="0">
                <a:solidFill>
                  <a:srgbClr val="FF0066"/>
                </a:solidFill>
                <a:latin typeface="Times New Roman" panose="02020603050405020304" pitchFamily="18" charset="0"/>
                <a:cs typeface="Times New Roman" panose="02020603050405020304" pitchFamily="18" charset="0"/>
              </a:rPr>
              <a:t>'totally owned' </a:t>
            </a:r>
            <a:r>
              <a:rPr lang="en-IN" sz="2000" b="1" dirty="0">
                <a:solidFill>
                  <a:srgbClr val="002060"/>
                </a:solidFill>
                <a:latin typeface="Times New Roman" panose="02020603050405020304" pitchFamily="18" charset="0"/>
                <a:cs typeface="Times New Roman" panose="02020603050405020304" pitchFamily="18" charset="0"/>
              </a:rPr>
              <a:t>and some electrons which are</a:t>
            </a:r>
            <a:r>
              <a:rPr lang="en-IN" sz="2000" b="1" dirty="0">
                <a:solidFill>
                  <a:srgbClr val="FF0066"/>
                </a:solidFill>
                <a:latin typeface="Times New Roman" panose="02020603050405020304" pitchFamily="18" charset="0"/>
                <a:cs typeface="Times New Roman" panose="02020603050405020304" pitchFamily="18" charset="0"/>
              </a:rPr>
              <a:t> 'shared'</a:t>
            </a:r>
            <a:r>
              <a:rPr lang="en-IN" sz="2000" b="1" dirty="0">
                <a:solidFill>
                  <a:srgbClr val="002060"/>
                </a:solidFill>
                <a:latin typeface="Times New Roman" panose="02020603050405020304" pitchFamily="18" charset="0"/>
                <a:cs typeface="Times New Roman" panose="02020603050405020304" pitchFamily="18" charset="0"/>
              </a:rPr>
              <a:t>. </a:t>
            </a:r>
          </a:p>
        </p:txBody>
      </p:sp>
      <p:pic>
        <p:nvPicPr>
          <p:cNvPr id="16" name="Picture 15">
            <a:extLst>
              <a:ext uri="{FF2B5EF4-FFF2-40B4-BE49-F238E27FC236}">
                <a16:creationId xmlns:a16="http://schemas.microsoft.com/office/drawing/2014/main" id="{EF32604E-BD24-4645-BFE6-37455CB3AB4C}"/>
              </a:ext>
            </a:extLst>
          </p:cNvPr>
          <p:cNvPicPr/>
          <p:nvPr/>
        </p:nvPicPr>
        <p:blipFill>
          <a:blip r:embed="rId2">
            <a:duotone>
              <a:prstClr val="black"/>
              <a:srgbClr val="FF0066">
                <a:tint val="45000"/>
                <a:satMod val="400000"/>
              </a:srgbClr>
            </a:duotone>
          </a:blip>
          <a:stretch>
            <a:fillRect/>
          </a:stretch>
        </p:blipFill>
        <p:spPr>
          <a:xfrm>
            <a:off x="7647563" y="364303"/>
            <a:ext cx="2711618" cy="831303"/>
          </a:xfrm>
          <a:prstGeom prst="rect">
            <a:avLst/>
          </a:prstGeom>
        </p:spPr>
      </p:pic>
      <p:pic>
        <p:nvPicPr>
          <p:cNvPr id="17" name="Picture 16">
            <a:extLst>
              <a:ext uri="{FF2B5EF4-FFF2-40B4-BE49-F238E27FC236}">
                <a16:creationId xmlns:a16="http://schemas.microsoft.com/office/drawing/2014/main" id="{4A18EEF4-AA63-4D6A-8D96-ABB69F7F98A5}"/>
              </a:ext>
            </a:extLst>
          </p:cNvPr>
          <p:cNvPicPr/>
          <p:nvPr/>
        </p:nvPicPr>
        <p:blipFill>
          <a:blip r:embed="rId3">
            <a:duotone>
              <a:prstClr val="black"/>
              <a:srgbClr val="002060">
                <a:tint val="45000"/>
                <a:satMod val="400000"/>
              </a:srgbClr>
            </a:duotone>
          </a:blip>
          <a:stretch>
            <a:fillRect/>
          </a:stretch>
        </p:blipFill>
        <p:spPr>
          <a:xfrm>
            <a:off x="7643808" y="1609824"/>
            <a:ext cx="2711618" cy="1325879"/>
          </a:xfrm>
          <a:prstGeom prst="rect">
            <a:avLst/>
          </a:prstGeom>
        </p:spPr>
      </p:pic>
      <p:sp>
        <p:nvSpPr>
          <p:cNvPr id="18" name="TextBox 17">
            <a:extLst>
              <a:ext uri="{FF2B5EF4-FFF2-40B4-BE49-F238E27FC236}">
                <a16:creationId xmlns:a16="http://schemas.microsoft.com/office/drawing/2014/main" id="{558CF59E-A2D5-41D9-991B-99461DCFE066}"/>
              </a:ext>
            </a:extLst>
          </p:cNvPr>
          <p:cNvSpPr txBox="1"/>
          <p:nvPr/>
        </p:nvSpPr>
        <p:spPr>
          <a:xfrm>
            <a:off x="10412974" y="595288"/>
            <a:ext cx="1479892" cy="369332"/>
          </a:xfrm>
          <a:prstGeom prst="rect">
            <a:avLst/>
          </a:prstGeom>
          <a:noFill/>
        </p:spPr>
        <p:txBody>
          <a:bodyPr wrap="none" rtlCol="0">
            <a:spAutoFit/>
          </a:bodyPr>
          <a:lstStyle/>
          <a:p>
            <a:r>
              <a:rPr lang="en-US" b="1" dirty="0">
                <a:solidFill>
                  <a:schemeClr val="bg1"/>
                </a:solidFill>
                <a:latin typeface="Times New Roman" panose="02020603050405020304" pitchFamily="18" charset="0"/>
                <a:cs typeface="Times New Roman" panose="02020603050405020304" pitchFamily="18" charset="0"/>
              </a:rPr>
              <a:t>Cl</a:t>
            </a:r>
            <a:r>
              <a:rPr lang="en-US" b="1" baseline="-25000" dirty="0">
                <a:solidFill>
                  <a:schemeClr val="bg1"/>
                </a:solidFill>
                <a:latin typeface="Times New Roman" panose="02020603050405020304" pitchFamily="18" charset="0"/>
                <a:cs typeface="Times New Roman" panose="02020603050405020304" pitchFamily="18" charset="0"/>
              </a:rPr>
              <a:t>2</a:t>
            </a:r>
            <a:r>
              <a:rPr lang="en-US" b="1" dirty="0">
                <a:solidFill>
                  <a:schemeClr val="bg1"/>
                </a:solidFill>
                <a:latin typeface="Times New Roman" panose="02020603050405020304" pitchFamily="18" charset="0"/>
                <a:cs typeface="Times New Roman" panose="02020603050405020304" pitchFamily="18" charset="0"/>
              </a:rPr>
              <a:t> molecule </a:t>
            </a:r>
          </a:p>
        </p:txBody>
      </p:sp>
      <p:sp>
        <p:nvSpPr>
          <p:cNvPr id="19" name="Rectangle 18">
            <a:extLst>
              <a:ext uri="{FF2B5EF4-FFF2-40B4-BE49-F238E27FC236}">
                <a16:creationId xmlns:a16="http://schemas.microsoft.com/office/drawing/2014/main" id="{A54E41DD-F9F4-48FE-AD13-D90D2F67EE74}"/>
              </a:ext>
            </a:extLst>
          </p:cNvPr>
          <p:cNvSpPr/>
          <p:nvPr/>
        </p:nvSpPr>
        <p:spPr>
          <a:xfrm>
            <a:off x="10443399" y="2088098"/>
            <a:ext cx="1646605" cy="369332"/>
          </a:xfrm>
          <a:prstGeom prst="rect">
            <a:avLst/>
          </a:prstGeom>
        </p:spPr>
        <p:txBody>
          <a:bodyPr wrap="none">
            <a:spAutoFit/>
          </a:bodyPr>
          <a:lstStyle/>
          <a:p>
            <a:r>
              <a:rPr lang="en-US" b="1" dirty="0">
                <a:solidFill>
                  <a:schemeClr val="bg1"/>
                </a:solidFill>
                <a:latin typeface="Times New Roman" panose="02020603050405020304" pitchFamily="18" charset="0"/>
                <a:cs typeface="Times New Roman" panose="02020603050405020304" pitchFamily="18" charset="0"/>
              </a:rPr>
              <a:t>CCl</a:t>
            </a:r>
            <a:r>
              <a:rPr lang="en-US" b="1" baseline="-25000" dirty="0">
                <a:solidFill>
                  <a:schemeClr val="bg1"/>
                </a:solidFill>
                <a:latin typeface="Times New Roman" panose="02020603050405020304" pitchFamily="18" charset="0"/>
                <a:cs typeface="Times New Roman" panose="02020603050405020304" pitchFamily="18" charset="0"/>
              </a:rPr>
              <a:t>4</a:t>
            </a:r>
            <a:r>
              <a:rPr lang="en-US" b="1" dirty="0">
                <a:solidFill>
                  <a:schemeClr val="bg1"/>
                </a:solidFill>
                <a:latin typeface="Times New Roman" panose="02020603050405020304" pitchFamily="18" charset="0"/>
                <a:cs typeface="Times New Roman" panose="02020603050405020304" pitchFamily="18" charset="0"/>
              </a:rPr>
              <a:t> molecule </a:t>
            </a:r>
          </a:p>
        </p:txBody>
      </p:sp>
      <p:pic>
        <p:nvPicPr>
          <p:cNvPr id="20" name="Picture 19">
            <a:extLst>
              <a:ext uri="{FF2B5EF4-FFF2-40B4-BE49-F238E27FC236}">
                <a16:creationId xmlns:a16="http://schemas.microsoft.com/office/drawing/2014/main" id="{91C0F983-2EF8-46BF-9C04-9ED745E73806}"/>
              </a:ext>
            </a:extLst>
          </p:cNvPr>
          <p:cNvPicPr>
            <a:picLocks noChangeAspect="1"/>
          </p:cNvPicPr>
          <p:nvPr/>
        </p:nvPicPr>
        <p:blipFill>
          <a:blip r:embed="rId4">
            <a:duotone>
              <a:prstClr val="black"/>
              <a:srgbClr val="FFC000">
                <a:tint val="45000"/>
                <a:satMod val="400000"/>
              </a:srgbClr>
            </a:duotone>
          </a:blip>
          <a:stretch>
            <a:fillRect/>
          </a:stretch>
        </p:blipFill>
        <p:spPr>
          <a:xfrm>
            <a:off x="7643808" y="3329862"/>
            <a:ext cx="2711618" cy="1073702"/>
          </a:xfrm>
          <a:prstGeom prst="rect">
            <a:avLst/>
          </a:prstGeom>
        </p:spPr>
      </p:pic>
      <p:sp>
        <p:nvSpPr>
          <p:cNvPr id="22" name="Rectangle 21">
            <a:extLst>
              <a:ext uri="{FF2B5EF4-FFF2-40B4-BE49-F238E27FC236}">
                <a16:creationId xmlns:a16="http://schemas.microsoft.com/office/drawing/2014/main" id="{FEDF489E-B1B2-4978-A034-3B6F43602ED0}"/>
              </a:ext>
            </a:extLst>
          </p:cNvPr>
          <p:cNvSpPr/>
          <p:nvPr/>
        </p:nvSpPr>
        <p:spPr>
          <a:xfrm>
            <a:off x="10443399" y="3657983"/>
            <a:ext cx="1595309" cy="369332"/>
          </a:xfrm>
          <a:prstGeom prst="rect">
            <a:avLst/>
          </a:prstGeom>
        </p:spPr>
        <p:txBody>
          <a:bodyPr wrap="none">
            <a:spAutoFit/>
          </a:bodyPr>
          <a:lstStyle/>
          <a:p>
            <a:r>
              <a:rPr lang="en-US" b="1" dirty="0">
                <a:solidFill>
                  <a:schemeClr val="bg1"/>
                </a:solidFill>
                <a:latin typeface="Times New Roman" panose="02020603050405020304" pitchFamily="18" charset="0"/>
                <a:cs typeface="Times New Roman" panose="02020603050405020304" pitchFamily="18" charset="0"/>
              </a:rPr>
              <a:t>NH</a:t>
            </a:r>
            <a:r>
              <a:rPr lang="en-US" b="1" baseline="-25000" dirty="0">
                <a:solidFill>
                  <a:schemeClr val="bg1"/>
                </a:solidFill>
                <a:latin typeface="Times New Roman" panose="02020603050405020304" pitchFamily="18" charset="0"/>
                <a:cs typeface="Times New Roman" panose="02020603050405020304" pitchFamily="18" charset="0"/>
              </a:rPr>
              <a:t>3</a:t>
            </a:r>
            <a:r>
              <a:rPr lang="en-US" b="1" dirty="0">
                <a:solidFill>
                  <a:schemeClr val="bg1"/>
                </a:solidFill>
                <a:latin typeface="Times New Roman" panose="02020603050405020304" pitchFamily="18" charset="0"/>
                <a:cs typeface="Times New Roman" panose="02020603050405020304" pitchFamily="18" charset="0"/>
              </a:rPr>
              <a:t> molecule </a:t>
            </a:r>
          </a:p>
        </p:txBody>
      </p:sp>
      <p:pic>
        <p:nvPicPr>
          <p:cNvPr id="23" name="Picture 22">
            <a:extLst>
              <a:ext uri="{FF2B5EF4-FFF2-40B4-BE49-F238E27FC236}">
                <a16:creationId xmlns:a16="http://schemas.microsoft.com/office/drawing/2014/main" id="{309E53E3-00F8-4B40-B04F-012FABCC381B}"/>
              </a:ext>
            </a:extLst>
          </p:cNvPr>
          <p:cNvPicPr/>
          <p:nvPr/>
        </p:nvPicPr>
        <p:blipFill>
          <a:blip r:embed="rId5">
            <a:duotone>
              <a:prstClr val="black"/>
              <a:srgbClr val="FF0066">
                <a:tint val="45000"/>
                <a:satMod val="400000"/>
              </a:srgbClr>
            </a:duotone>
          </a:blip>
          <a:stretch>
            <a:fillRect/>
          </a:stretch>
        </p:blipFill>
        <p:spPr>
          <a:xfrm>
            <a:off x="7760368" y="4957830"/>
            <a:ext cx="1375354" cy="829360"/>
          </a:xfrm>
          <a:prstGeom prst="rect">
            <a:avLst/>
          </a:prstGeom>
        </p:spPr>
      </p:pic>
      <p:sp>
        <p:nvSpPr>
          <p:cNvPr id="24" name="Rectangle 23">
            <a:extLst>
              <a:ext uri="{FF2B5EF4-FFF2-40B4-BE49-F238E27FC236}">
                <a16:creationId xmlns:a16="http://schemas.microsoft.com/office/drawing/2014/main" id="{D3EE0BCF-7B8E-4E0C-8C90-272B92E1DA3C}"/>
              </a:ext>
            </a:extLst>
          </p:cNvPr>
          <p:cNvSpPr/>
          <p:nvPr/>
        </p:nvSpPr>
        <p:spPr>
          <a:xfrm>
            <a:off x="9356046" y="5187844"/>
            <a:ext cx="1608133" cy="369332"/>
          </a:xfrm>
          <a:prstGeom prst="rect">
            <a:avLst/>
          </a:prstGeom>
        </p:spPr>
        <p:txBody>
          <a:bodyPr wrap="none">
            <a:spAutoFit/>
          </a:bodyPr>
          <a:lstStyle/>
          <a:p>
            <a:r>
              <a:rPr lang="en-US" b="1" dirty="0">
                <a:solidFill>
                  <a:schemeClr val="bg1"/>
                </a:solidFill>
                <a:latin typeface="Times New Roman" panose="02020603050405020304" pitchFamily="18" charset="0"/>
                <a:cs typeface="Times New Roman" panose="02020603050405020304" pitchFamily="18" charset="0"/>
              </a:rPr>
              <a:t>H</a:t>
            </a:r>
            <a:r>
              <a:rPr lang="en-US" b="1" baseline="-25000" dirty="0">
                <a:solidFill>
                  <a:schemeClr val="bg1"/>
                </a:solidFill>
                <a:latin typeface="Times New Roman" panose="02020603050405020304" pitchFamily="18" charset="0"/>
                <a:cs typeface="Times New Roman" panose="02020603050405020304" pitchFamily="18" charset="0"/>
              </a:rPr>
              <a:t>2</a:t>
            </a:r>
            <a:r>
              <a:rPr lang="en-US" b="1" dirty="0">
                <a:solidFill>
                  <a:schemeClr val="bg1"/>
                </a:solidFill>
                <a:latin typeface="Times New Roman" panose="02020603050405020304" pitchFamily="18" charset="0"/>
                <a:cs typeface="Times New Roman" panose="02020603050405020304" pitchFamily="18" charset="0"/>
              </a:rPr>
              <a:t>O molecule </a:t>
            </a:r>
          </a:p>
        </p:txBody>
      </p:sp>
    </p:spTree>
    <p:extLst>
      <p:ext uri="{BB962C8B-B14F-4D97-AF65-F5344CB8AC3E}">
        <p14:creationId xmlns:p14="http://schemas.microsoft.com/office/powerpoint/2010/main" val="3522853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63833B2-7EF7-4A7D-9F88-D5A496C53D00}"/>
              </a:ext>
            </a:extLst>
          </p:cNvPr>
          <p:cNvSpPr/>
          <p:nvPr/>
        </p:nvSpPr>
        <p:spPr>
          <a:xfrm>
            <a:off x="806116" y="395922"/>
            <a:ext cx="6617368" cy="2345322"/>
          </a:xfrm>
          <a:prstGeom prst="rect">
            <a:avLst/>
          </a:prstGeom>
        </p:spPr>
        <p:txBody>
          <a:bodyPr wrap="square">
            <a:spAutoFit/>
          </a:bodyPr>
          <a:lstStyle/>
          <a:p>
            <a:pPr>
              <a:lnSpc>
                <a:spcPct val="150000"/>
              </a:lnSpc>
            </a:pPr>
            <a:r>
              <a:rPr lang="en-IN" sz="2000" b="1" dirty="0">
                <a:solidFill>
                  <a:srgbClr val="FF0000"/>
                </a:solidFill>
                <a:latin typeface="Times New Roman" panose="02020603050405020304" pitchFamily="18" charset="0"/>
                <a:cs typeface="Times New Roman" panose="02020603050405020304" pitchFamily="18" charset="0"/>
              </a:rPr>
              <a:t>   </a:t>
            </a:r>
            <a:r>
              <a:rPr lang="en-IN" sz="2000" b="1" u="sng" dirty="0">
                <a:solidFill>
                  <a:srgbClr val="FF0000"/>
                </a:solidFill>
                <a:latin typeface="Times New Roman" panose="02020603050405020304" pitchFamily="18" charset="0"/>
                <a:cs typeface="Times New Roman" panose="02020603050405020304" pitchFamily="18" charset="0"/>
              </a:rPr>
              <a:t>The Octet rule </a:t>
            </a:r>
            <a:r>
              <a:rPr lang="en-IN" sz="2000" b="1" dirty="0">
                <a:solidFill>
                  <a:srgbClr val="FF0000"/>
                </a:solidFill>
                <a:latin typeface="Times New Roman" panose="02020603050405020304" pitchFamily="18" charset="0"/>
                <a:cs typeface="Times New Roman" panose="02020603050405020304" pitchFamily="18" charset="0"/>
              </a:rPr>
              <a:t>– </a:t>
            </a:r>
          </a:p>
          <a:p>
            <a:pPr marL="342900" indent="-342900">
              <a:lnSpc>
                <a:spcPct val="15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The atoms continue to form the bonds until they have attained octet of electrons. This is called the 'octet rule'. The octet rule explains the observed valencies in many molecules. </a:t>
            </a:r>
          </a:p>
        </p:txBody>
      </p:sp>
      <p:pic>
        <p:nvPicPr>
          <p:cNvPr id="5" name="Picture 4">
            <a:extLst>
              <a:ext uri="{FF2B5EF4-FFF2-40B4-BE49-F238E27FC236}">
                <a16:creationId xmlns:a16="http://schemas.microsoft.com/office/drawing/2014/main" id="{443E5715-A22F-4CFC-9DC3-4E6069AF752C}"/>
              </a:ext>
            </a:extLst>
          </p:cNvPr>
          <p:cNvPicPr/>
          <p:nvPr/>
        </p:nvPicPr>
        <p:blipFill>
          <a:blip r:embed="rId2">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7763938" y="1105783"/>
            <a:ext cx="1335505" cy="686918"/>
          </a:xfrm>
          <a:prstGeom prst="rect">
            <a:avLst/>
          </a:prstGeom>
          <a:noFill/>
          <a:ln>
            <a:noFill/>
          </a:ln>
        </p:spPr>
      </p:pic>
      <p:sp>
        <p:nvSpPr>
          <p:cNvPr id="2" name="Rectangle 1">
            <a:extLst>
              <a:ext uri="{FF2B5EF4-FFF2-40B4-BE49-F238E27FC236}">
                <a16:creationId xmlns:a16="http://schemas.microsoft.com/office/drawing/2014/main" id="{3B29AD1B-B79F-4053-9B90-7745F7897853}"/>
              </a:ext>
            </a:extLst>
          </p:cNvPr>
          <p:cNvSpPr/>
          <p:nvPr/>
        </p:nvSpPr>
        <p:spPr>
          <a:xfrm>
            <a:off x="9439897" y="1264576"/>
            <a:ext cx="1484124" cy="369332"/>
          </a:xfrm>
          <a:prstGeom prst="rect">
            <a:avLst/>
          </a:prstGeom>
        </p:spPr>
        <p:txBody>
          <a:bodyPr wrap="none">
            <a:spAutoFit/>
          </a:bodyPr>
          <a:lstStyle/>
          <a:p>
            <a:r>
              <a:rPr lang="en-US" b="1" dirty="0">
                <a:solidFill>
                  <a:schemeClr val="bg1"/>
                </a:solidFill>
                <a:latin typeface="Times New Roman" panose="02020603050405020304" pitchFamily="18" charset="0"/>
                <a:cs typeface="Times New Roman" panose="02020603050405020304" pitchFamily="18" charset="0"/>
              </a:rPr>
              <a:t>HF molecule </a:t>
            </a:r>
          </a:p>
        </p:txBody>
      </p:sp>
      <p:pic>
        <p:nvPicPr>
          <p:cNvPr id="8" name="Picture 7">
            <a:extLst>
              <a:ext uri="{FF2B5EF4-FFF2-40B4-BE49-F238E27FC236}">
                <a16:creationId xmlns:a16="http://schemas.microsoft.com/office/drawing/2014/main" id="{AA732D39-5A3E-4E87-9EF3-D8A4AC3048B7}"/>
              </a:ext>
            </a:extLst>
          </p:cNvPr>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7628021" y="2263126"/>
            <a:ext cx="2803358" cy="804927"/>
          </a:xfrm>
          <a:prstGeom prst="rect">
            <a:avLst/>
          </a:prstGeom>
          <a:noFill/>
          <a:ln>
            <a:noFill/>
          </a:ln>
        </p:spPr>
      </p:pic>
      <p:sp>
        <p:nvSpPr>
          <p:cNvPr id="3" name="Rectangle 2">
            <a:extLst>
              <a:ext uri="{FF2B5EF4-FFF2-40B4-BE49-F238E27FC236}">
                <a16:creationId xmlns:a16="http://schemas.microsoft.com/office/drawing/2014/main" id="{E921676B-6033-4F3C-A82D-44E5D8D74808}"/>
              </a:ext>
            </a:extLst>
          </p:cNvPr>
          <p:cNvSpPr/>
          <p:nvPr/>
        </p:nvSpPr>
        <p:spPr>
          <a:xfrm>
            <a:off x="10467468" y="2468891"/>
            <a:ext cx="1595309" cy="369332"/>
          </a:xfrm>
          <a:prstGeom prst="rect">
            <a:avLst/>
          </a:prstGeom>
        </p:spPr>
        <p:txBody>
          <a:bodyPr wrap="none">
            <a:spAutoFit/>
          </a:bodyPr>
          <a:lstStyle/>
          <a:p>
            <a:r>
              <a:rPr lang="en-US" b="1" dirty="0">
                <a:solidFill>
                  <a:schemeClr val="bg1"/>
                </a:solidFill>
                <a:latin typeface="Times New Roman" panose="02020603050405020304" pitchFamily="18" charset="0"/>
                <a:cs typeface="Times New Roman" panose="02020603050405020304" pitchFamily="18" charset="0"/>
              </a:rPr>
              <a:t>CO</a:t>
            </a:r>
            <a:r>
              <a:rPr lang="en-US" b="1" baseline="-25000" dirty="0">
                <a:solidFill>
                  <a:schemeClr val="bg1"/>
                </a:solidFill>
                <a:latin typeface="Times New Roman" panose="02020603050405020304" pitchFamily="18" charset="0"/>
                <a:cs typeface="Times New Roman" panose="02020603050405020304" pitchFamily="18" charset="0"/>
              </a:rPr>
              <a:t>2</a:t>
            </a:r>
            <a:r>
              <a:rPr lang="en-US" b="1" dirty="0">
                <a:solidFill>
                  <a:schemeClr val="bg1"/>
                </a:solidFill>
                <a:latin typeface="Times New Roman" panose="02020603050405020304" pitchFamily="18" charset="0"/>
                <a:cs typeface="Times New Roman" panose="02020603050405020304" pitchFamily="18" charset="0"/>
              </a:rPr>
              <a:t> molecule </a:t>
            </a:r>
          </a:p>
        </p:txBody>
      </p:sp>
      <p:sp>
        <p:nvSpPr>
          <p:cNvPr id="7" name="Rectangle 6">
            <a:extLst>
              <a:ext uri="{FF2B5EF4-FFF2-40B4-BE49-F238E27FC236}">
                <a16:creationId xmlns:a16="http://schemas.microsoft.com/office/drawing/2014/main" id="{0383CB60-1BAF-4971-B4BC-EFADB3A82EED}"/>
              </a:ext>
            </a:extLst>
          </p:cNvPr>
          <p:cNvSpPr/>
          <p:nvPr/>
        </p:nvSpPr>
        <p:spPr>
          <a:xfrm>
            <a:off x="976184" y="3898236"/>
            <a:ext cx="5635304" cy="1015663"/>
          </a:xfrm>
          <a:prstGeom prst="rect">
            <a:avLst/>
          </a:prstGeom>
        </p:spPr>
        <p:txBody>
          <a:bodyPr wrap="square">
            <a:spAutoFit/>
          </a:bodyPr>
          <a:lstStyle/>
          <a:p>
            <a:r>
              <a:rPr lang="en-US" sz="2000" b="1" u="sng" dirty="0">
                <a:solidFill>
                  <a:srgbClr val="FF0000"/>
                </a:solidFill>
                <a:latin typeface="Times New Roman" panose="02020603050405020304" pitchFamily="18" charset="0"/>
                <a:cs typeface="Times New Roman" panose="02020603050405020304" pitchFamily="18" charset="0"/>
              </a:rPr>
              <a:t>Exceptions to the octet rule</a:t>
            </a:r>
            <a:r>
              <a:rPr lang="en-US" sz="2000" dirty="0">
                <a:solidFill>
                  <a:srgbClr val="FF0000"/>
                </a:solidFill>
                <a:latin typeface="Times New Roman" panose="02020603050405020304" pitchFamily="18" charset="0"/>
                <a:cs typeface="Times New Roman" panose="02020603050405020304" pitchFamily="18" charset="0"/>
              </a:rPr>
              <a:t>-</a:t>
            </a:r>
          </a:p>
          <a:p>
            <a:r>
              <a:rPr lang="en-IN" sz="2000" b="1" dirty="0">
                <a:solidFill>
                  <a:srgbClr val="002060"/>
                </a:solidFill>
                <a:latin typeface="Times New Roman" panose="02020603050405020304" pitchFamily="18" charset="0"/>
                <a:cs typeface="Times New Roman" panose="02020603050405020304" pitchFamily="18" charset="0"/>
              </a:rPr>
              <a:t>There are exceptions to the octet rule; for example </a:t>
            </a:r>
          </a:p>
          <a:p>
            <a:r>
              <a:rPr lang="en-US" sz="2000" dirty="0">
                <a:solidFill>
                  <a:srgbClr val="FF0000"/>
                </a:solidFill>
                <a:latin typeface="Times New Roman" panose="02020603050405020304" pitchFamily="18" charset="0"/>
                <a:cs typeface="Times New Roman" panose="02020603050405020304" pitchFamily="18" charset="0"/>
              </a:rPr>
              <a:t> </a:t>
            </a:r>
          </a:p>
        </p:txBody>
      </p:sp>
      <p:pic>
        <p:nvPicPr>
          <p:cNvPr id="12" name="Picture 11">
            <a:extLst>
              <a:ext uri="{FF2B5EF4-FFF2-40B4-BE49-F238E27FC236}">
                <a16:creationId xmlns:a16="http://schemas.microsoft.com/office/drawing/2014/main" id="{F20F4341-FA28-4AC8-90A1-327D9CFAF64D}"/>
              </a:ext>
            </a:extLst>
          </p:cNvPr>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543534" y="3898236"/>
            <a:ext cx="2887845" cy="859555"/>
          </a:xfrm>
          <a:prstGeom prst="rect">
            <a:avLst/>
          </a:prstGeom>
          <a:noFill/>
          <a:ln>
            <a:noFill/>
          </a:ln>
        </p:spPr>
      </p:pic>
      <p:sp>
        <p:nvSpPr>
          <p:cNvPr id="10" name="Rectangle 9">
            <a:extLst>
              <a:ext uri="{FF2B5EF4-FFF2-40B4-BE49-F238E27FC236}">
                <a16:creationId xmlns:a16="http://schemas.microsoft.com/office/drawing/2014/main" id="{A5E5DAA5-47BB-4DA2-B5BA-654660D547E5}"/>
              </a:ext>
            </a:extLst>
          </p:cNvPr>
          <p:cNvSpPr/>
          <p:nvPr/>
        </p:nvSpPr>
        <p:spPr>
          <a:xfrm>
            <a:off x="10454789" y="4140098"/>
            <a:ext cx="1646605" cy="369332"/>
          </a:xfrm>
          <a:prstGeom prst="rect">
            <a:avLst/>
          </a:prstGeom>
        </p:spPr>
        <p:txBody>
          <a:bodyPr wrap="none">
            <a:spAutoFit/>
          </a:bodyPr>
          <a:lstStyle/>
          <a:p>
            <a:r>
              <a:rPr lang="en-US" b="1" dirty="0">
                <a:solidFill>
                  <a:schemeClr val="bg1"/>
                </a:solidFill>
                <a:latin typeface="Times New Roman" panose="02020603050405020304" pitchFamily="18" charset="0"/>
                <a:cs typeface="Times New Roman" panose="02020603050405020304" pitchFamily="18" charset="0"/>
              </a:rPr>
              <a:t>BeF</a:t>
            </a:r>
            <a:r>
              <a:rPr lang="en-US" b="1" baseline="-25000" dirty="0">
                <a:solidFill>
                  <a:schemeClr val="bg1"/>
                </a:solidFill>
                <a:latin typeface="Times New Roman" panose="02020603050405020304" pitchFamily="18" charset="0"/>
                <a:cs typeface="Times New Roman" panose="02020603050405020304" pitchFamily="18" charset="0"/>
              </a:rPr>
              <a:t>2</a:t>
            </a:r>
            <a:r>
              <a:rPr lang="en-US" b="1" dirty="0">
                <a:solidFill>
                  <a:schemeClr val="bg1"/>
                </a:solidFill>
                <a:latin typeface="Times New Roman" panose="02020603050405020304" pitchFamily="18" charset="0"/>
                <a:cs typeface="Times New Roman" panose="02020603050405020304" pitchFamily="18" charset="0"/>
              </a:rPr>
              <a:t> molecule </a:t>
            </a:r>
          </a:p>
        </p:txBody>
      </p:sp>
      <p:pic>
        <p:nvPicPr>
          <p:cNvPr id="16" name="Picture 15">
            <a:extLst>
              <a:ext uri="{FF2B5EF4-FFF2-40B4-BE49-F238E27FC236}">
                <a16:creationId xmlns:a16="http://schemas.microsoft.com/office/drawing/2014/main" id="{FAEF4320-4448-4B8C-AC1B-E91E409FF930}"/>
              </a:ext>
            </a:extLst>
          </p:cNvPr>
          <p:cNvPicPr/>
          <p:nvPr/>
        </p:nvPicPr>
        <p:blipFill>
          <a:blip r:embed="rId5">
            <a:duotone>
              <a:prstClr val="black"/>
              <a:srgbClr val="FF0066">
                <a:tint val="45000"/>
                <a:satMod val="400000"/>
              </a:srgbClr>
            </a:duotone>
            <a:extLst>
              <a:ext uri="{28A0092B-C50C-407E-A947-70E740481C1C}">
                <a14:useLocalDpi xmlns:a14="http://schemas.microsoft.com/office/drawing/2010/main" val="0"/>
              </a:ext>
            </a:extLst>
          </a:blip>
          <a:srcRect/>
          <a:stretch>
            <a:fillRect/>
          </a:stretch>
        </p:blipFill>
        <p:spPr bwMode="auto">
          <a:xfrm>
            <a:off x="7543533" y="5094012"/>
            <a:ext cx="2887845" cy="1042096"/>
          </a:xfrm>
          <a:prstGeom prst="rect">
            <a:avLst/>
          </a:prstGeom>
          <a:noFill/>
          <a:ln>
            <a:noFill/>
          </a:ln>
        </p:spPr>
      </p:pic>
      <p:sp>
        <p:nvSpPr>
          <p:cNvPr id="11" name="Rectangle 10">
            <a:extLst>
              <a:ext uri="{FF2B5EF4-FFF2-40B4-BE49-F238E27FC236}">
                <a16:creationId xmlns:a16="http://schemas.microsoft.com/office/drawing/2014/main" id="{AE2A4CB4-5188-41AF-82D9-F9589664F141}"/>
              </a:ext>
            </a:extLst>
          </p:cNvPr>
          <p:cNvSpPr/>
          <p:nvPr/>
        </p:nvSpPr>
        <p:spPr>
          <a:xfrm>
            <a:off x="10454789" y="5404573"/>
            <a:ext cx="1544012" cy="369332"/>
          </a:xfrm>
          <a:prstGeom prst="rect">
            <a:avLst/>
          </a:prstGeom>
        </p:spPr>
        <p:txBody>
          <a:bodyPr wrap="none">
            <a:spAutoFit/>
          </a:bodyPr>
          <a:lstStyle/>
          <a:p>
            <a:r>
              <a:rPr lang="en-US" b="1" dirty="0">
                <a:solidFill>
                  <a:schemeClr val="bg1"/>
                </a:solidFill>
                <a:latin typeface="Times New Roman" panose="02020603050405020304" pitchFamily="18" charset="0"/>
                <a:cs typeface="Times New Roman" panose="02020603050405020304" pitchFamily="18" charset="0"/>
              </a:rPr>
              <a:t>BF</a:t>
            </a:r>
            <a:r>
              <a:rPr lang="en-US" b="1" baseline="-25000" dirty="0">
                <a:solidFill>
                  <a:schemeClr val="bg1"/>
                </a:solidFill>
                <a:latin typeface="Times New Roman" panose="02020603050405020304" pitchFamily="18" charset="0"/>
                <a:cs typeface="Times New Roman" panose="02020603050405020304" pitchFamily="18" charset="0"/>
              </a:rPr>
              <a:t>3</a:t>
            </a:r>
            <a:r>
              <a:rPr lang="en-US" b="1" dirty="0">
                <a:solidFill>
                  <a:schemeClr val="bg1"/>
                </a:solidFill>
                <a:latin typeface="Times New Roman" panose="02020603050405020304" pitchFamily="18" charset="0"/>
                <a:cs typeface="Times New Roman" panose="02020603050405020304" pitchFamily="18" charset="0"/>
              </a:rPr>
              <a:t> molecule </a:t>
            </a:r>
          </a:p>
        </p:txBody>
      </p:sp>
    </p:spTree>
    <p:extLst>
      <p:ext uri="{BB962C8B-B14F-4D97-AF65-F5344CB8AC3E}">
        <p14:creationId xmlns:p14="http://schemas.microsoft.com/office/powerpoint/2010/main" val="1359285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1BAD9D-CC9E-4FC4-9D49-0EEDBAC3221C}"/>
              </a:ext>
            </a:extLst>
          </p:cNvPr>
          <p:cNvSpPr/>
          <p:nvPr/>
        </p:nvSpPr>
        <p:spPr>
          <a:xfrm>
            <a:off x="878357" y="146399"/>
            <a:ext cx="3307316" cy="400110"/>
          </a:xfrm>
          <a:prstGeom prst="rect">
            <a:avLst/>
          </a:prstGeom>
        </p:spPr>
        <p:txBody>
          <a:bodyPr wrap="none">
            <a:spAutoFit/>
          </a:bodyPr>
          <a:lstStyle/>
          <a:p>
            <a:r>
              <a:rPr lang="en-US" sz="2000" b="1" u="sng" dirty="0">
                <a:solidFill>
                  <a:srgbClr val="FF0000"/>
                </a:solidFill>
                <a:latin typeface="Times New Roman" panose="02020603050405020304" pitchFamily="18" charset="0"/>
                <a:cs typeface="Times New Roman" panose="02020603050405020304" pitchFamily="18" charset="0"/>
              </a:rPr>
              <a:t>Exceptions to the octet rule</a:t>
            </a:r>
            <a:r>
              <a:rPr lang="en-US" sz="2000" dirty="0">
                <a:solidFill>
                  <a:srgbClr val="FF0000"/>
                </a:solidFill>
                <a:latin typeface="Times New Roman" panose="02020603050405020304" pitchFamily="18" charset="0"/>
                <a:cs typeface="Times New Roman" panose="02020603050405020304" pitchFamily="18" charset="0"/>
              </a:rPr>
              <a:t>- </a:t>
            </a:r>
          </a:p>
        </p:txBody>
      </p:sp>
      <p:sp>
        <p:nvSpPr>
          <p:cNvPr id="15" name="Rectangle 14">
            <a:extLst>
              <a:ext uri="{FF2B5EF4-FFF2-40B4-BE49-F238E27FC236}">
                <a16:creationId xmlns:a16="http://schemas.microsoft.com/office/drawing/2014/main" id="{DE9E8777-BA69-4A41-85A3-267381875F9B}"/>
              </a:ext>
            </a:extLst>
          </p:cNvPr>
          <p:cNvSpPr/>
          <p:nvPr/>
        </p:nvSpPr>
        <p:spPr>
          <a:xfrm>
            <a:off x="830179" y="512031"/>
            <a:ext cx="6581273" cy="3885872"/>
          </a:xfrm>
          <a:prstGeom prst="rect">
            <a:avLst/>
          </a:prstGeom>
        </p:spPr>
        <p:txBody>
          <a:bodyPr wrap="square">
            <a:spAutoFit/>
          </a:bodyPr>
          <a:lstStyle/>
          <a:p>
            <a:pPr algn="just">
              <a:lnSpc>
                <a:spcPct val="107000"/>
              </a:lnSpc>
              <a:spcAft>
                <a:spcPts val="300"/>
              </a:spcAft>
            </a:pPr>
            <a:r>
              <a:rPr lang="en-US" b="1" u="sng" dirty="0">
                <a:solidFill>
                  <a:srgbClr val="FF0000"/>
                </a:solidFill>
                <a:latin typeface="Times New Roman" panose="02020603050405020304" pitchFamily="18" charset="0"/>
                <a:ea typeface="Calibri" panose="020F0502020204030204" pitchFamily="34" charset="0"/>
                <a:cs typeface="Mangal" panose="02040503050203030202" pitchFamily="18" charset="0"/>
              </a:rPr>
              <a:t>Example: Phosphorous pentafluoride molecule PF</a:t>
            </a:r>
            <a:r>
              <a:rPr lang="en-US" b="1" u="sng" baseline="-25000" dirty="0">
                <a:solidFill>
                  <a:srgbClr val="FF0000"/>
                </a:solidFill>
                <a:latin typeface="Times New Roman" panose="02020603050405020304" pitchFamily="18" charset="0"/>
                <a:ea typeface="Calibri" panose="020F0502020204030204" pitchFamily="34" charset="0"/>
                <a:cs typeface="Mangal" panose="02040503050203030202" pitchFamily="18" charset="0"/>
              </a:rPr>
              <a:t>5</a:t>
            </a:r>
            <a:r>
              <a:rPr lang="en-US" b="1" baseline="-25000" dirty="0">
                <a:solidFill>
                  <a:srgbClr val="FF0000"/>
                </a:solidFill>
                <a:latin typeface="Times New Roman" panose="02020603050405020304" pitchFamily="18" charset="0"/>
                <a:ea typeface="Calibri" panose="020F0502020204030204" pitchFamily="34" charset="0"/>
                <a:cs typeface="Mangal" panose="02040503050203030202" pitchFamily="18" charset="0"/>
              </a:rPr>
              <a:t> </a:t>
            </a:r>
            <a:r>
              <a:rPr lang="en-US" b="1" dirty="0">
                <a:solidFill>
                  <a:srgbClr val="FF0000"/>
                </a:solidFill>
                <a:latin typeface="Times New Roman" panose="02020603050405020304" pitchFamily="18" charset="0"/>
                <a:ea typeface="Calibri" panose="020F0502020204030204" pitchFamily="34" charset="0"/>
                <a:cs typeface="Mangal" panose="02040503050203030202" pitchFamily="18" charset="0"/>
              </a:rPr>
              <a:t>– </a:t>
            </a:r>
          </a:p>
          <a:p>
            <a:pPr marL="342900" indent="-342900" algn="just">
              <a:lnSpc>
                <a:spcPct val="107000"/>
              </a:lnSpc>
              <a:spcAft>
                <a:spcPts val="300"/>
              </a:spcAft>
              <a:buFont typeface="Arial" panose="020B0604020202020204" pitchFamily="34" charset="0"/>
              <a:buChar char="•"/>
            </a:pPr>
            <a:r>
              <a:rPr lang="en-US" sz="19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The octet rule is also not valid where atoms have an extra energy level which is close in energy of the p level and may accept electrons and be used for bonding. </a:t>
            </a:r>
            <a:r>
              <a:rPr lang="en-US" sz="1900" b="1" dirty="0">
                <a:solidFill>
                  <a:srgbClr val="FF0066"/>
                </a:solidFill>
                <a:latin typeface="Times New Roman" panose="02020603050405020304" pitchFamily="18" charset="0"/>
                <a:ea typeface="Calibri" panose="020F0502020204030204" pitchFamily="34" charset="0"/>
                <a:cs typeface="Times New Roman" panose="02020603050405020304" pitchFamily="18" charset="0"/>
              </a:rPr>
              <a:t>PF</a:t>
            </a:r>
            <a:r>
              <a:rPr lang="en-US" sz="1900" b="1" baseline="-25000" dirty="0">
                <a:solidFill>
                  <a:srgbClr val="FF0066"/>
                </a:solidFill>
                <a:latin typeface="Times New Roman" panose="02020603050405020304" pitchFamily="18" charset="0"/>
                <a:ea typeface="Calibri" panose="020F0502020204030204" pitchFamily="34" charset="0"/>
                <a:cs typeface="Times New Roman" panose="02020603050405020304" pitchFamily="18" charset="0"/>
              </a:rPr>
              <a:t>3 </a:t>
            </a:r>
            <a:r>
              <a:rPr lang="en-US" sz="1900" b="1" dirty="0">
                <a:solidFill>
                  <a:srgbClr val="FF0066"/>
                </a:solidFill>
                <a:latin typeface="Times New Roman" panose="02020603050405020304" pitchFamily="18" charset="0"/>
                <a:ea typeface="Calibri" panose="020F0502020204030204" pitchFamily="34" charset="0"/>
                <a:cs typeface="Times New Roman" panose="02020603050405020304" pitchFamily="18" charset="0"/>
              </a:rPr>
              <a:t>obeys the octet rule, but PF</a:t>
            </a:r>
            <a:r>
              <a:rPr lang="en-US" sz="1900" b="1" baseline="-25000" dirty="0">
                <a:solidFill>
                  <a:srgbClr val="FF0066"/>
                </a:solidFill>
                <a:latin typeface="Times New Roman" panose="02020603050405020304" pitchFamily="18" charset="0"/>
                <a:ea typeface="Calibri" panose="020F0502020204030204" pitchFamily="34" charset="0"/>
                <a:cs typeface="Times New Roman" panose="02020603050405020304" pitchFamily="18" charset="0"/>
              </a:rPr>
              <a:t>5</a:t>
            </a:r>
            <a:r>
              <a:rPr lang="en-US" sz="1900" b="1" dirty="0">
                <a:solidFill>
                  <a:srgbClr val="FF0066"/>
                </a:solidFill>
                <a:latin typeface="Times New Roman" panose="02020603050405020304" pitchFamily="18" charset="0"/>
                <a:ea typeface="Calibri" panose="020F0502020204030204" pitchFamily="34" charset="0"/>
                <a:cs typeface="Times New Roman" panose="02020603050405020304" pitchFamily="18" charset="0"/>
              </a:rPr>
              <a:t> does not obeys octet rule. </a:t>
            </a:r>
            <a:r>
              <a:rPr lang="en-US" sz="19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PF</a:t>
            </a:r>
            <a:r>
              <a:rPr lang="en-US" sz="1900" b="1" baseline="-25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5</a:t>
            </a:r>
            <a:r>
              <a:rPr lang="en-US" sz="19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has ten outer electrons (Phosphorus uses one 3s, three 3p and one 3d orbitals electrons while five Fluorine uses five unpaired electrons in 2p orbitals.</a:t>
            </a:r>
          </a:p>
          <a:p>
            <a:pPr marL="342900" indent="-342900" algn="just">
              <a:lnSpc>
                <a:spcPct val="107000"/>
              </a:lnSpc>
              <a:spcAft>
                <a:spcPts val="300"/>
              </a:spcAft>
              <a:buFont typeface="Arial" panose="020B0604020202020204" pitchFamily="34" charset="0"/>
              <a:buChar char="•"/>
            </a:pPr>
            <a:r>
              <a:rPr lang="en-US" sz="1900" b="1" dirty="0">
                <a:solidFill>
                  <a:srgbClr val="002060"/>
                </a:solidFill>
                <a:latin typeface="Times New Roman" panose="02020603050405020304" pitchFamily="18" charset="0"/>
                <a:cs typeface="Times New Roman" panose="02020603050405020304" pitchFamily="18" charset="0"/>
              </a:rPr>
              <a:t>Any compound with more than four covalent bonds do not obeyed the octet rule, and these violations become increasingly common in the elements after the first two periods of eight elements in the periodic table.</a:t>
            </a:r>
          </a:p>
        </p:txBody>
      </p:sp>
      <p:sp>
        <p:nvSpPr>
          <p:cNvPr id="16" name="Rectangle 15">
            <a:extLst>
              <a:ext uri="{FF2B5EF4-FFF2-40B4-BE49-F238E27FC236}">
                <a16:creationId xmlns:a16="http://schemas.microsoft.com/office/drawing/2014/main" id="{2700A0B6-F873-4F82-A9E4-FD86774BAED4}"/>
              </a:ext>
            </a:extLst>
          </p:cNvPr>
          <p:cNvSpPr/>
          <p:nvPr/>
        </p:nvSpPr>
        <p:spPr>
          <a:xfrm>
            <a:off x="895036" y="4317000"/>
            <a:ext cx="6581273" cy="1301638"/>
          </a:xfrm>
          <a:prstGeom prst="rect">
            <a:avLst/>
          </a:prstGeom>
        </p:spPr>
        <p:txBody>
          <a:bodyPr wrap="square">
            <a:spAutoFit/>
          </a:bodyPr>
          <a:lstStyle/>
          <a:p>
            <a:pPr algn="just">
              <a:lnSpc>
                <a:spcPct val="107000"/>
              </a:lnSpc>
              <a:spcAft>
                <a:spcPts val="300"/>
              </a:spcAft>
            </a:pPr>
            <a:r>
              <a:rPr lang="en-US" b="1" u="sng" dirty="0">
                <a:solidFill>
                  <a:srgbClr val="FF0000"/>
                </a:solidFill>
                <a:latin typeface="Times New Roman" panose="02020603050405020304" pitchFamily="18" charset="0"/>
                <a:ea typeface="Calibri" panose="020F0502020204030204" pitchFamily="34" charset="0"/>
                <a:cs typeface="Mangal" panose="02040503050203030202" pitchFamily="18" charset="0"/>
              </a:rPr>
              <a:t>Example for Odd number of electrons in some molecules</a:t>
            </a:r>
            <a:r>
              <a:rPr lang="en-US" dirty="0">
                <a:solidFill>
                  <a:srgbClr val="FF0000"/>
                </a:solidFill>
                <a:latin typeface="Times New Roman" panose="02020603050405020304" pitchFamily="18" charset="0"/>
                <a:ea typeface="Calibri" panose="020F0502020204030204" pitchFamily="34" charset="0"/>
                <a:cs typeface="Mangal" panose="02040503050203030202" pitchFamily="18" charset="0"/>
              </a:rPr>
              <a:t>-</a:t>
            </a:r>
          </a:p>
          <a:p>
            <a:pPr algn="just">
              <a:lnSpc>
                <a:spcPct val="107000"/>
              </a:lnSpc>
              <a:spcAft>
                <a:spcPts val="300"/>
              </a:spcAft>
            </a:pPr>
            <a:r>
              <a:rPr lang="en-US" b="1" dirty="0">
                <a:solidFill>
                  <a:srgbClr val="002060"/>
                </a:solidFill>
                <a:latin typeface="Times New Roman" panose="02020603050405020304" pitchFamily="18" charset="0"/>
                <a:ea typeface="Calibri" panose="020F0502020204030204" pitchFamily="34" charset="0"/>
                <a:cs typeface="Mangal" panose="02040503050203030202" pitchFamily="18" charset="0"/>
              </a:rPr>
              <a:t>The octet rule does not applicable in molecules which have an odd number of electrons, such as NO and ClO</a:t>
            </a:r>
            <a:r>
              <a:rPr lang="en-US" b="1" baseline="-25000" dirty="0">
                <a:solidFill>
                  <a:srgbClr val="002060"/>
                </a:solidFill>
                <a:latin typeface="Times New Roman" panose="02020603050405020304" pitchFamily="18" charset="0"/>
                <a:ea typeface="Calibri" panose="020F0502020204030204" pitchFamily="34" charset="0"/>
                <a:cs typeface="Mangal" panose="02040503050203030202" pitchFamily="18" charset="0"/>
              </a:rPr>
              <a:t>2</a:t>
            </a:r>
            <a:r>
              <a:rPr lang="en-US" b="1" dirty="0">
                <a:solidFill>
                  <a:srgbClr val="002060"/>
                </a:solidFill>
                <a:latin typeface="Times New Roman" panose="02020603050405020304" pitchFamily="18" charset="0"/>
                <a:ea typeface="Calibri" panose="020F0502020204030204" pitchFamily="34" charset="0"/>
                <a:cs typeface="Mangal" panose="02040503050203030202" pitchFamily="18" charset="0"/>
              </a:rPr>
              <a:t> also it does not  explain why O</a:t>
            </a:r>
            <a:r>
              <a:rPr lang="en-US" b="1" baseline="-25000" dirty="0">
                <a:solidFill>
                  <a:srgbClr val="002060"/>
                </a:solidFill>
                <a:latin typeface="Times New Roman" panose="02020603050405020304" pitchFamily="18" charset="0"/>
                <a:ea typeface="Calibri" panose="020F0502020204030204" pitchFamily="34" charset="0"/>
                <a:cs typeface="Mangal" panose="02040503050203030202" pitchFamily="18" charset="0"/>
              </a:rPr>
              <a:t>2</a:t>
            </a:r>
            <a:r>
              <a:rPr lang="en-US" b="1" dirty="0">
                <a:solidFill>
                  <a:srgbClr val="002060"/>
                </a:solidFill>
                <a:latin typeface="Times New Roman" panose="02020603050405020304" pitchFamily="18" charset="0"/>
                <a:ea typeface="Calibri" panose="020F0502020204030204" pitchFamily="34" charset="0"/>
                <a:cs typeface="Mangal" panose="02040503050203030202" pitchFamily="18" charset="0"/>
              </a:rPr>
              <a:t> is paramagnetic and has two unpaired electrons.</a:t>
            </a:r>
            <a:endParaRPr lang="en-US" sz="1600" b="1"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17" name="Rectangle 16">
            <a:extLst>
              <a:ext uri="{FF2B5EF4-FFF2-40B4-BE49-F238E27FC236}">
                <a16:creationId xmlns:a16="http://schemas.microsoft.com/office/drawing/2014/main" id="{A59CC973-81CE-4F34-95F1-CBD9D5FE46D8}"/>
              </a:ext>
            </a:extLst>
          </p:cNvPr>
          <p:cNvSpPr/>
          <p:nvPr/>
        </p:nvSpPr>
        <p:spPr>
          <a:xfrm>
            <a:off x="842211" y="5582539"/>
            <a:ext cx="6581273" cy="1200329"/>
          </a:xfrm>
          <a:prstGeom prst="rect">
            <a:avLst/>
          </a:prstGeom>
        </p:spPr>
        <p:txBody>
          <a:bodyPr wrap="square">
            <a:spAutoFit/>
          </a:bodyPr>
          <a:lstStyle/>
          <a:p>
            <a:pPr marL="285750" indent="-285750">
              <a:buFont typeface="Arial" panose="020B0604020202020204" pitchFamily="34" charset="0"/>
              <a:buChar char="•"/>
            </a:pPr>
            <a:r>
              <a:rPr lang="en-US" b="1" dirty="0">
                <a:solidFill>
                  <a:srgbClr val="002060"/>
                </a:solidFill>
                <a:latin typeface="Times New Roman" panose="02020603050405020304" pitchFamily="18" charset="0"/>
                <a:ea typeface="Calibri" panose="020F0502020204030204" pitchFamily="34" charset="0"/>
              </a:rPr>
              <a:t>Despite these exceptions, the octet rule is surprisingly reliable and explain the number of bonds formed in simple molecules.</a:t>
            </a:r>
          </a:p>
          <a:p>
            <a:pPr marL="285750" indent="-285750">
              <a:buFont typeface="Arial" panose="020B0604020202020204" pitchFamily="34" charset="0"/>
              <a:buChar char="•"/>
            </a:pPr>
            <a:r>
              <a:rPr lang="en-US" b="1" dirty="0">
                <a:solidFill>
                  <a:srgbClr val="002060"/>
                </a:solidFill>
                <a:latin typeface="Times New Roman" panose="02020603050405020304" pitchFamily="18" charset="0"/>
                <a:ea typeface="Calibri" panose="020F0502020204030204" pitchFamily="34" charset="0"/>
              </a:rPr>
              <a:t>But Octet rule do not gives information about the shape adopted by the molecule.</a:t>
            </a:r>
            <a:endParaRPr lang="en-US" b="1" dirty="0">
              <a:solidFill>
                <a:srgbClr val="002060"/>
              </a:solidFill>
            </a:endParaRPr>
          </a:p>
        </p:txBody>
      </p:sp>
      <p:pic>
        <p:nvPicPr>
          <p:cNvPr id="18" name="Picture 17">
            <a:extLst>
              <a:ext uri="{FF2B5EF4-FFF2-40B4-BE49-F238E27FC236}">
                <a16:creationId xmlns:a16="http://schemas.microsoft.com/office/drawing/2014/main" id="{63E5B6E4-B08B-4E7F-AFB5-1FCFA7AC19E7}"/>
              </a:ext>
            </a:extLst>
          </p:cNvPr>
          <p:cNvPicPr>
            <a:picLocks noChangeAspect="1"/>
          </p:cNvPicPr>
          <p:nvPr/>
        </p:nvPicPr>
        <p:blipFill>
          <a:blip r:embed="rId2">
            <a:duotone>
              <a:prstClr val="black"/>
              <a:schemeClr val="accent3">
                <a:tint val="45000"/>
                <a:satMod val="400000"/>
              </a:schemeClr>
            </a:duotone>
          </a:blip>
          <a:stretch>
            <a:fillRect/>
          </a:stretch>
        </p:blipFill>
        <p:spPr>
          <a:xfrm>
            <a:off x="7712238" y="4490958"/>
            <a:ext cx="1094874" cy="428733"/>
          </a:xfrm>
          <a:prstGeom prst="rect">
            <a:avLst/>
          </a:prstGeom>
        </p:spPr>
      </p:pic>
      <p:pic>
        <p:nvPicPr>
          <p:cNvPr id="19" name="Picture 18">
            <a:extLst>
              <a:ext uri="{FF2B5EF4-FFF2-40B4-BE49-F238E27FC236}">
                <a16:creationId xmlns:a16="http://schemas.microsoft.com/office/drawing/2014/main" id="{C536370A-324B-454D-B4C4-3CE0C889B483}"/>
              </a:ext>
            </a:extLst>
          </p:cNvPr>
          <p:cNvPicPr>
            <a:picLocks noChangeAspect="1"/>
          </p:cNvPicPr>
          <p:nvPr/>
        </p:nvPicPr>
        <p:blipFill>
          <a:blip r:embed="rId3">
            <a:duotone>
              <a:prstClr val="black"/>
              <a:schemeClr val="accent1">
                <a:tint val="45000"/>
                <a:satMod val="400000"/>
              </a:schemeClr>
            </a:duotone>
          </a:blip>
          <a:stretch>
            <a:fillRect/>
          </a:stretch>
        </p:blipFill>
        <p:spPr>
          <a:xfrm>
            <a:off x="7724269" y="6237913"/>
            <a:ext cx="1275347" cy="491180"/>
          </a:xfrm>
          <a:prstGeom prst="rect">
            <a:avLst/>
          </a:prstGeom>
        </p:spPr>
      </p:pic>
      <p:pic>
        <p:nvPicPr>
          <p:cNvPr id="20" name="Picture 19">
            <a:extLst>
              <a:ext uri="{FF2B5EF4-FFF2-40B4-BE49-F238E27FC236}">
                <a16:creationId xmlns:a16="http://schemas.microsoft.com/office/drawing/2014/main" id="{861535A7-C4D8-4AE6-8A71-E7FAEBE6DB3D}"/>
              </a:ext>
            </a:extLst>
          </p:cNvPr>
          <p:cNvPicPr>
            <a:picLocks noChangeAspect="1"/>
          </p:cNvPicPr>
          <p:nvPr/>
        </p:nvPicPr>
        <p:blipFill>
          <a:blip r:embed="rId4">
            <a:duotone>
              <a:prstClr val="black"/>
              <a:srgbClr val="FF0066">
                <a:tint val="45000"/>
                <a:satMod val="400000"/>
              </a:srgbClr>
            </a:duotone>
          </a:blip>
          <a:stretch>
            <a:fillRect/>
          </a:stretch>
        </p:blipFill>
        <p:spPr>
          <a:xfrm>
            <a:off x="7700204" y="5115586"/>
            <a:ext cx="2707105" cy="914400"/>
          </a:xfrm>
          <a:prstGeom prst="rect">
            <a:avLst/>
          </a:prstGeom>
        </p:spPr>
      </p:pic>
      <p:pic>
        <p:nvPicPr>
          <p:cNvPr id="21" name="Picture 20">
            <a:extLst>
              <a:ext uri="{FF2B5EF4-FFF2-40B4-BE49-F238E27FC236}">
                <a16:creationId xmlns:a16="http://schemas.microsoft.com/office/drawing/2014/main" id="{64A9AFB3-79C1-46D0-AD13-26DF34122FAD}"/>
              </a:ext>
            </a:extLst>
          </p:cNvPr>
          <p:cNvPicPr>
            <a:picLocks noChangeAspect="1"/>
          </p:cNvPicPr>
          <p:nvPr/>
        </p:nvPicPr>
        <p:blipFill>
          <a:blip r:embed="rId5">
            <a:duotone>
              <a:prstClr val="black"/>
              <a:srgbClr val="FF0066">
                <a:tint val="45000"/>
                <a:satMod val="400000"/>
              </a:srgbClr>
            </a:duotone>
          </a:blip>
          <a:stretch>
            <a:fillRect/>
          </a:stretch>
        </p:blipFill>
        <p:spPr>
          <a:xfrm>
            <a:off x="7700204" y="541133"/>
            <a:ext cx="1855878" cy="1539028"/>
          </a:xfrm>
          <a:prstGeom prst="rect">
            <a:avLst/>
          </a:prstGeom>
        </p:spPr>
      </p:pic>
      <p:pic>
        <p:nvPicPr>
          <p:cNvPr id="22" name="Picture 21">
            <a:extLst>
              <a:ext uri="{FF2B5EF4-FFF2-40B4-BE49-F238E27FC236}">
                <a16:creationId xmlns:a16="http://schemas.microsoft.com/office/drawing/2014/main" id="{4CB7CF59-9B28-48CD-A9D3-57723957815D}"/>
              </a:ext>
            </a:extLst>
          </p:cNvPr>
          <p:cNvPicPr>
            <a:picLocks noChangeAspect="1"/>
          </p:cNvPicPr>
          <p:nvPr/>
        </p:nvPicPr>
        <p:blipFill>
          <a:blip r:embed="rId6">
            <a:duotone>
              <a:prstClr val="black"/>
              <a:schemeClr val="accent1">
                <a:tint val="45000"/>
                <a:satMod val="400000"/>
              </a:schemeClr>
            </a:duotone>
          </a:blip>
          <a:stretch>
            <a:fillRect/>
          </a:stretch>
        </p:blipFill>
        <p:spPr>
          <a:xfrm>
            <a:off x="7712238" y="2414872"/>
            <a:ext cx="1840838" cy="1539028"/>
          </a:xfrm>
          <a:prstGeom prst="rect">
            <a:avLst/>
          </a:prstGeom>
        </p:spPr>
      </p:pic>
      <p:sp>
        <p:nvSpPr>
          <p:cNvPr id="2" name="Rectangle 1">
            <a:extLst>
              <a:ext uri="{FF2B5EF4-FFF2-40B4-BE49-F238E27FC236}">
                <a16:creationId xmlns:a16="http://schemas.microsoft.com/office/drawing/2014/main" id="{5D0D0C16-3421-41B0-81B3-3AF9088277EE}"/>
              </a:ext>
            </a:extLst>
          </p:cNvPr>
          <p:cNvSpPr/>
          <p:nvPr/>
        </p:nvSpPr>
        <p:spPr>
          <a:xfrm>
            <a:off x="9584006" y="1125981"/>
            <a:ext cx="1531188" cy="369332"/>
          </a:xfrm>
          <a:prstGeom prst="rect">
            <a:avLst/>
          </a:prstGeom>
        </p:spPr>
        <p:txBody>
          <a:bodyPr wrap="none">
            <a:spAutoFit/>
          </a:bodyPr>
          <a:lstStyle/>
          <a:p>
            <a:r>
              <a:rPr lang="en-US" b="1" dirty="0">
                <a:solidFill>
                  <a:schemeClr val="bg1"/>
                </a:solidFill>
                <a:latin typeface="Times New Roman" panose="02020603050405020304" pitchFamily="18" charset="0"/>
                <a:cs typeface="Times New Roman" panose="02020603050405020304" pitchFamily="18" charset="0"/>
              </a:rPr>
              <a:t>PF</a:t>
            </a:r>
            <a:r>
              <a:rPr lang="en-US" b="1" baseline="-25000" dirty="0">
                <a:solidFill>
                  <a:schemeClr val="bg1"/>
                </a:solidFill>
                <a:latin typeface="Times New Roman" panose="02020603050405020304" pitchFamily="18" charset="0"/>
                <a:cs typeface="Times New Roman" panose="02020603050405020304" pitchFamily="18" charset="0"/>
              </a:rPr>
              <a:t>3</a:t>
            </a:r>
            <a:r>
              <a:rPr lang="en-US" b="1" dirty="0">
                <a:solidFill>
                  <a:schemeClr val="bg1"/>
                </a:solidFill>
                <a:latin typeface="Times New Roman" panose="02020603050405020304" pitchFamily="18" charset="0"/>
                <a:cs typeface="Times New Roman" panose="02020603050405020304" pitchFamily="18" charset="0"/>
              </a:rPr>
              <a:t> molecule </a:t>
            </a:r>
          </a:p>
        </p:txBody>
      </p:sp>
      <p:sp>
        <p:nvSpPr>
          <p:cNvPr id="3" name="Rectangle 2">
            <a:extLst>
              <a:ext uri="{FF2B5EF4-FFF2-40B4-BE49-F238E27FC236}">
                <a16:creationId xmlns:a16="http://schemas.microsoft.com/office/drawing/2014/main" id="{9B31D1D7-0B39-4FCF-AFEE-EA6B54226AB4}"/>
              </a:ext>
            </a:extLst>
          </p:cNvPr>
          <p:cNvSpPr/>
          <p:nvPr/>
        </p:nvSpPr>
        <p:spPr>
          <a:xfrm>
            <a:off x="9553076" y="2936117"/>
            <a:ext cx="1531188" cy="369332"/>
          </a:xfrm>
          <a:prstGeom prst="rect">
            <a:avLst/>
          </a:prstGeom>
        </p:spPr>
        <p:txBody>
          <a:bodyPr wrap="none">
            <a:spAutoFit/>
          </a:bodyPr>
          <a:lstStyle/>
          <a:p>
            <a:r>
              <a:rPr lang="en-US" b="1" dirty="0">
                <a:solidFill>
                  <a:schemeClr val="bg1"/>
                </a:solidFill>
                <a:latin typeface="Times New Roman" panose="02020603050405020304" pitchFamily="18" charset="0"/>
                <a:cs typeface="Times New Roman" panose="02020603050405020304" pitchFamily="18" charset="0"/>
              </a:rPr>
              <a:t>PF</a:t>
            </a:r>
            <a:r>
              <a:rPr lang="en-US" b="1" baseline="-25000" dirty="0">
                <a:solidFill>
                  <a:schemeClr val="bg1"/>
                </a:solidFill>
                <a:latin typeface="Times New Roman" panose="02020603050405020304" pitchFamily="18" charset="0"/>
                <a:cs typeface="Times New Roman" panose="02020603050405020304" pitchFamily="18" charset="0"/>
              </a:rPr>
              <a:t>5</a:t>
            </a:r>
            <a:r>
              <a:rPr lang="en-US" b="1" dirty="0">
                <a:solidFill>
                  <a:schemeClr val="bg1"/>
                </a:solidFill>
                <a:latin typeface="Times New Roman" panose="02020603050405020304" pitchFamily="18" charset="0"/>
                <a:cs typeface="Times New Roman" panose="02020603050405020304" pitchFamily="18" charset="0"/>
              </a:rPr>
              <a:t> molecule </a:t>
            </a:r>
          </a:p>
        </p:txBody>
      </p:sp>
      <p:sp>
        <p:nvSpPr>
          <p:cNvPr id="4" name="Rectangle 3">
            <a:extLst>
              <a:ext uri="{FF2B5EF4-FFF2-40B4-BE49-F238E27FC236}">
                <a16:creationId xmlns:a16="http://schemas.microsoft.com/office/drawing/2014/main" id="{1074CB39-5FFE-4902-8FF8-FBD5FB418D40}"/>
              </a:ext>
            </a:extLst>
          </p:cNvPr>
          <p:cNvSpPr/>
          <p:nvPr/>
        </p:nvSpPr>
        <p:spPr>
          <a:xfrm>
            <a:off x="8818412" y="4506674"/>
            <a:ext cx="1518364" cy="369332"/>
          </a:xfrm>
          <a:prstGeom prst="rect">
            <a:avLst/>
          </a:prstGeom>
        </p:spPr>
        <p:txBody>
          <a:bodyPr wrap="none">
            <a:spAutoFit/>
          </a:bodyPr>
          <a:lstStyle/>
          <a:p>
            <a:r>
              <a:rPr lang="en-US" b="1" dirty="0">
                <a:solidFill>
                  <a:schemeClr val="bg1"/>
                </a:solidFill>
                <a:latin typeface="Times New Roman" panose="02020603050405020304" pitchFamily="18" charset="0"/>
                <a:cs typeface="Times New Roman" panose="02020603050405020304" pitchFamily="18" charset="0"/>
              </a:rPr>
              <a:t>NO molecule </a:t>
            </a:r>
          </a:p>
        </p:txBody>
      </p:sp>
      <p:sp>
        <p:nvSpPr>
          <p:cNvPr id="5" name="Rectangle 4">
            <a:extLst>
              <a:ext uri="{FF2B5EF4-FFF2-40B4-BE49-F238E27FC236}">
                <a16:creationId xmlns:a16="http://schemas.microsoft.com/office/drawing/2014/main" id="{1565D481-8E02-488D-B8DC-92C661821E6E}"/>
              </a:ext>
            </a:extLst>
          </p:cNvPr>
          <p:cNvSpPr/>
          <p:nvPr/>
        </p:nvSpPr>
        <p:spPr>
          <a:xfrm>
            <a:off x="10421000" y="5362687"/>
            <a:ext cx="1659429" cy="369332"/>
          </a:xfrm>
          <a:prstGeom prst="rect">
            <a:avLst/>
          </a:prstGeom>
        </p:spPr>
        <p:txBody>
          <a:bodyPr wrap="none">
            <a:spAutoFit/>
          </a:bodyPr>
          <a:lstStyle/>
          <a:p>
            <a:r>
              <a:rPr lang="en-US" b="1" dirty="0">
                <a:solidFill>
                  <a:schemeClr val="bg1"/>
                </a:solidFill>
                <a:latin typeface="Times New Roman" panose="02020603050405020304" pitchFamily="18" charset="0"/>
                <a:cs typeface="Times New Roman" panose="02020603050405020304" pitchFamily="18" charset="0"/>
              </a:rPr>
              <a:t>ClO</a:t>
            </a:r>
            <a:r>
              <a:rPr lang="en-US" b="1" baseline="-25000" dirty="0">
                <a:solidFill>
                  <a:schemeClr val="bg1"/>
                </a:solidFill>
                <a:latin typeface="Times New Roman" panose="02020603050405020304" pitchFamily="18" charset="0"/>
                <a:cs typeface="Times New Roman" panose="02020603050405020304" pitchFamily="18" charset="0"/>
              </a:rPr>
              <a:t>2</a:t>
            </a:r>
            <a:r>
              <a:rPr lang="en-US" b="1" dirty="0">
                <a:solidFill>
                  <a:schemeClr val="bg1"/>
                </a:solidFill>
                <a:latin typeface="Times New Roman" panose="02020603050405020304" pitchFamily="18" charset="0"/>
                <a:cs typeface="Times New Roman" panose="02020603050405020304" pitchFamily="18" charset="0"/>
              </a:rPr>
              <a:t> molecule </a:t>
            </a:r>
          </a:p>
        </p:txBody>
      </p:sp>
      <p:sp>
        <p:nvSpPr>
          <p:cNvPr id="6" name="Rectangle 5">
            <a:extLst>
              <a:ext uri="{FF2B5EF4-FFF2-40B4-BE49-F238E27FC236}">
                <a16:creationId xmlns:a16="http://schemas.microsoft.com/office/drawing/2014/main" id="{246F32FE-C6F0-4ABC-A6BC-447004E3FAAA}"/>
              </a:ext>
            </a:extLst>
          </p:cNvPr>
          <p:cNvSpPr/>
          <p:nvPr/>
        </p:nvSpPr>
        <p:spPr>
          <a:xfrm>
            <a:off x="9023680" y="6292746"/>
            <a:ext cx="1428596" cy="369332"/>
          </a:xfrm>
          <a:prstGeom prst="rect">
            <a:avLst/>
          </a:prstGeom>
        </p:spPr>
        <p:txBody>
          <a:bodyPr wrap="none">
            <a:spAutoFit/>
          </a:bodyPr>
          <a:lstStyle/>
          <a:p>
            <a:r>
              <a:rPr lang="en-US" b="1" dirty="0">
                <a:solidFill>
                  <a:schemeClr val="bg1"/>
                </a:solidFill>
                <a:latin typeface="Times New Roman" panose="02020603050405020304" pitchFamily="18" charset="0"/>
                <a:cs typeface="Times New Roman" panose="02020603050405020304" pitchFamily="18" charset="0"/>
              </a:rPr>
              <a:t>O</a:t>
            </a:r>
            <a:r>
              <a:rPr lang="en-US" b="1" baseline="-25000" dirty="0">
                <a:solidFill>
                  <a:schemeClr val="bg1"/>
                </a:solidFill>
                <a:latin typeface="Times New Roman" panose="02020603050405020304" pitchFamily="18" charset="0"/>
                <a:cs typeface="Times New Roman" panose="02020603050405020304" pitchFamily="18" charset="0"/>
              </a:rPr>
              <a:t>2</a:t>
            </a:r>
            <a:r>
              <a:rPr lang="en-US" b="1" dirty="0">
                <a:solidFill>
                  <a:schemeClr val="bg1"/>
                </a:solidFill>
                <a:latin typeface="Times New Roman" panose="02020603050405020304" pitchFamily="18" charset="0"/>
                <a:cs typeface="Times New Roman" panose="02020603050405020304" pitchFamily="18" charset="0"/>
              </a:rPr>
              <a:t> molecule </a:t>
            </a:r>
          </a:p>
        </p:txBody>
      </p:sp>
    </p:spTree>
    <p:extLst>
      <p:ext uri="{BB962C8B-B14F-4D97-AF65-F5344CB8AC3E}">
        <p14:creationId xmlns:p14="http://schemas.microsoft.com/office/powerpoint/2010/main" val="3053823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D921311-C2F1-4E94-8BE0-3E05F5425577}"/>
              </a:ext>
            </a:extLst>
          </p:cNvPr>
          <p:cNvSpPr/>
          <p:nvPr/>
        </p:nvSpPr>
        <p:spPr>
          <a:xfrm>
            <a:off x="4141574" y="0"/>
            <a:ext cx="4470326" cy="461665"/>
          </a:xfrm>
          <a:prstGeom prst="rect">
            <a:avLst/>
          </a:prstGeom>
        </p:spPr>
        <p:txBody>
          <a:bodyPr wrap="none">
            <a:spAutoFit/>
          </a:bodyPr>
          <a:lstStyle/>
          <a:p>
            <a:r>
              <a:rPr lang="en-US" sz="2400" b="1" dirty="0">
                <a:solidFill>
                  <a:srgbClr val="FF0000"/>
                </a:solidFill>
                <a:latin typeface="Times New Roman" panose="02020603050405020304" pitchFamily="18" charset="0"/>
                <a:ea typeface="Calibri" panose="020F0502020204030204" pitchFamily="34" charset="0"/>
              </a:rPr>
              <a:t>B) Sidgwick and Powell Theory  </a:t>
            </a:r>
            <a:endParaRPr lang="en-US" sz="2400" b="1" dirty="0">
              <a:solidFill>
                <a:srgbClr val="FF0000"/>
              </a:solidFill>
            </a:endParaRPr>
          </a:p>
        </p:txBody>
      </p:sp>
      <p:sp>
        <p:nvSpPr>
          <p:cNvPr id="6" name="Rectangle 5">
            <a:extLst>
              <a:ext uri="{FF2B5EF4-FFF2-40B4-BE49-F238E27FC236}">
                <a16:creationId xmlns:a16="http://schemas.microsoft.com/office/drawing/2014/main" id="{07861B0F-8CB2-4202-8351-BDFBFE5F8474}"/>
              </a:ext>
            </a:extLst>
          </p:cNvPr>
          <p:cNvSpPr/>
          <p:nvPr/>
        </p:nvSpPr>
        <p:spPr>
          <a:xfrm>
            <a:off x="890336" y="353094"/>
            <a:ext cx="11008895" cy="6461834"/>
          </a:xfrm>
          <a:prstGeom prst="rect">
            <a:avLst/>
          </a:prstGeom>
        </p:spPr>
        <p:txBody>
          <a:bodyPr wrap="square">
            <a:spAutoFit/>
          </a:bodyPr>
          <a:lstStyle/>
          <a:p>
            <a:pPr>
              <a:lnSpc>
                <a:spcPct val="150000"/>
              </a:lnSpc>
            </a:pPr>
            <a:r>
              <a:rPr lang="en-IN" sz="2000" b="1" dirty="0">
                <a:solidFill>
                  <a:srgbClr val="002060"/>
                </a:solidFill>
                <a:latin typeface="Times New Roman" panose="02020603050405020304" pitchFamily="18" charset="0"/>
                <a:cs typeface="Times New Roman" panose="02020603050405020304" pitchFamily="18" charset="0"/>
              </a:rPr>
              <a:t>Sidgwick and Powell (1940) studied the structures of various molecules and suggested following assumption to predict structure, shape and bond angles for the molecules and ions</a:t>
            </a:r>
          </a:p>
          <a:p>
            <a:pPr marL="342900" indent="-342900">
              <a:lnSpc>
                <a:spcPct val="20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The molecules and ions contain only single bonds.</a:t>
            </a:r>
          </a:p>
          <a:p>
            <a:pPr marL="342900" indent="-342900">
              <a:lnSpc>
                <a:spcPct val="20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The </a:t>
            </a:r>
            <a:r>
              <a:rPr lang="en-IN" sz="2000" b="1" dirty="0">
                <a:solidFill>
                  <a:srgbClr val="FF0066"/>
                </a:solidFill>
                <a:latin typeface="Times New Roman" panose="02020603050405020304" pitchFamily="18" charset="0"/>
                <a:cs typeface="Times New Roman" panose="02020603050405020304" pitchFamily="18" charset="0"/>
              </a:rPr>
              <a:t>approximate shape </a:t>
            </a:r>
            <a:r>
              <a:rPr lang="en-IN" sz="2000" b="1" dirty="0">
                <a:solidFill>
                  <a:srgbClr val="002060"/>
                </a:solidFill>
                <a:latin typeface="Times New Roman" panose="02020603050405020304" pitchFamily="18" charset="0"/>
                <a:cs typeface="Times New Roman" panose="02020603050405020304" pitchFamily="18" charset="0"/>
              </a:rPr>
              <a:t>can be predicted from the </a:t>
            </a:r>
            <a:r>
              <a:rPr lang="en-IN" sz="2000" b="1" dirty="0">
                <a:solidFill>
                  <a:srgbClr val="FF0066"/>
                </a:solidFill>
                <a:latin typeface="Times New Roman" panose="02020603050405020304" pitchFamily="18" charset="0"/>
                <a:cs typeface="Times New Roman" panose="02020603050405020304" pitchFamily="18" charset="0"/>
              </a:rPr>
              <a:t>number of electron pairs in the outer (valence) shell </a:t>
            </a:r>
            <a:r>
              <a:rPr lang="en-IN" sz="2000" b="1" dirty="0">
                <a:solidFill>
                  <a:srgbClr val="002060"/>
                </a:solidFill>
                <a:latin typeface="Times New Roman" panose="02020603050405020304" pitchFamily="18" charset="0"/>
                <a:cs typeface="Times New Roman" panose="02020603050405020304" pitchFamily="18" charset="0"/>
              </a:rPr>
              <a:t>of the central atom. </a:t>
            </a:r>
          </a:p>
          <a:p>
            <a:pPr marL="342900" indent="-342900">
              <a:lnSpc>
                <a:spcPct val="20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The outer shell of central atom contains one or more </a:t>
            </a:r>
            <a:r>
              <a:rPr lang="en-IN" sz="2000" b="1" dirty="0">
                <a:solidFill>
                  <a:srgbClr val="FF0066"/>
                </a:solidFill>
                <a:latin typeface="Times New Roman" panose="02020603050405020304" pitchFamily="18" charset="0"/>
                <a:cs typeface="Times New Roman" panose="02020603050405020304" pitchFamily="18" charset="0"/>
              </a:rPr>
              <a:t>bond pairs </a:t>
            </a:r>
            <a:r>
              <a:rPr lang="en-IN" sz="2000" b="1" dirty="0">
                <a:solidFill>
                  <a:srgbClr val="002060"/>
                </a:solidFill>
                <a:latin typeface="Times New Roman" panose="02020603050405020304" pitchFamily="18" charset="0"/>
                <a:cs typeface="Times New Roman" panose="02020603050405020304" pitchFamily="18" charset="0"/>
              </a:rPr>
              <a:t>of electrons and may also contain unshared pairs of electrons (called as </a:t>
            </a:r>
            <a:r>
              <a:rPr lang="en-IN" sz="2000" b="1" dirty="0">
                <a:solidFill>
                  <a:srgbClr val="FF0066"/>
                </a:solidFill>
                <a:latin typeface="Times New Roman" panose="02020603050405020304" pitchFamily="18" charset="0"/>
                <a:cs typeface="Times New Roman" panose="02020603050405020304" pitchFamily="18" charset="0"/>
              </a:rPr>
              <a:t>lone pairs</a:t>
            </a:r>
            <a:r>
              <a:rPr lang="en-IN" sz="2000" b="1" dirty="0">
                <a:solidFill>
                  <a:srgbClr val="002060"/>
                </a:solidFill>
                <a:latin typeface="Times New Roman" panose="02020603050405020304" pitchFamily="18" charset="0"/>
                <a:cs typeface="Times New Roman" panose="02020603050405020304" pitchFamily="18" charset="0"/>
              </a:rPr>
              <a:t>). </a:t>
            </a:r>
          </a:p>
          <a:p>
            <a:pPr marL="342900" indent="-342900">
              <a:lnSpc>
                <a:spcPct val="20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The </a:t>
            </a:r>
            <a:r>
              <a:rPr lang="en-IN" sz="2000" b="1" dirty="0">
                <a:solidFill>
                  <a:srgbClr val="FF0066"/>
                </a:solidFill>
                <a:latin typeface="Times New Roman" panose="02020603050405020304" pitchFamily="18" charset="0"/>
                <a:cs typeface="Times New Roman" panose="02020603050405020304" pitchFamily="18" charset="0"/>
              </a:rPr>
              <a:t>bond pairs and lone pairs </a:t>
            </a:r>
            <a:r>
              <a:rPr lang="en-IN" sz="2000" b="1" dirty="0">
                <a:solidFill>
                  <a:srgbClr val="002060"/>
                </a:solidFill>
                <a:latin typeface="Times New Roman" panose="02020603050405020304" pitchFamily="18" charset="0"/>
                <a:cs typeface="Times New Roman" panose="02020603050405020304" pitchFamily="18" charset="0"/>
              </a:rPr>
              <a:t>were taken as </a:t>
            </a:r>
            <a:r>
              <a:rPr lang="en-IN" sz="2000" b="1" dirty="0">
                <a:solidFill>
                  <a:srgbClr val="FF0066"/>
                </a:solidFill>
                <a:latin typeface="Times New Roman" panose="02020603050405020304" pitchFamily="18" charset="0"/>
                <a:cs typeface="Times New Roman" panose="02020603050405020304" pitchFamily="18" charset="0"/>
              </a:rPr>
              <a:t>equivalent</a:t>
            </a:r>
            <a:r>
              <a:rPr lang="en-IN" sz="2000" b="1" dirty="0">
                <a:solidFill>
                  <a:srgbClr val="002060"/>
                </a:solidFill>
                <a:latin typeface="Times New Roman" panose="02020603050405020304" pitchFamily="18" charset="0"/>
                <a:cs typeface="Times New Roman" panose="02020603050405020304" pitchFamily="18" charset="0"/>
              </a:rPr>
              <a:t>.</a:t>
            </a:r>
          </a:p>
          <a:p>
            <a:pPr marL="342900" indent="-342900">
              <a:lnSpc>
                <a:spcPct val="20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Since all electron acquires some space and all electron pairs repel each other. </a:t>
            </a:r>
          </a:p>
          <a:p>
            <a:pPr marL="342900" indent="-342900">
              <a:lnSpc>
                <a:spcPct val="20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The repulsion is minimized if the electron pairs are orientated in space as far apart as from each other.</a:t>
            </a:r>
          </a:p>
        </p:txBody>
      </p:sp>
    </p:spTree>
    <p:extLst>
      <p:ext uri="{BB962C8B-B14F-4D97-AF65-F5344CB8AC3E}">
        <p14:creationId xmlns:p14="http://schemas.microsoft.com/office/powerpoint/2010/main" val="2993287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7861B0F-8CB2-4202-8351-BDFBFE5F8474}"/>
              </a:ext>
            </a:extLst>
          </p:cNvPr>
          <p:cNvSpPr/>
          <p:nvPr/>
        </p:nvSpPr>
        <p:spPr>
          <a:xfrm>
            <a:off x="974558" y="665929"/>
            <a:ext cx="10804358" cy="5538504"/>
          </a:xfrm>
          <a:prstGeom prst="rect">
            <a:avLst/>
          </a:prstGeom>
        </p:spPr>
        <p:txBody>
          <a:bodyPr wrap="square">
            <a:spAutoFit/>
          </a:bodyPr>
          <a:lstStyle/>
          <a:p>
            <a:pPr marL="342900" indent="-342900">
              <a:lnSpc>
                <a:spcPct val="20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If there are two pairs of electrons in orbitals of the valence shell of the central atom then theses </a:t>
            </a:r>
            <a:r>
              <a:rPr lang="en-IN" sz="2000" b="1" dirty="0">
                <a:solidFill>
                  <a:srgbClr val="FF0066"/>
                </a:solidFill>
                <a:latin typeface="Times New Roman" panose="02020603050405020304" pitchFamily="18" charset="0"/>
                <a:cs typeface="Times New Roman" panose="02020603050405020304" pitchFamily="18" charset="0"/>
              </a:rPr>
              <a:t>two pairs of electrons </a:t>
            </a:r>
            <a:r>
              <a:rPr lang="en-IN" sz="2000" b="1" dirty="0">
                <a:solidFill>
                  <a:srgbClr val="002060"/>
                </a:solidFill>
                <a:latin typeface="Times New Roman" panose="02020603050405020304" pitchFamily="18" charset="0"/>
                <a:cs typeface="Times New Roman" panose="02020603050405020304" pitchFamily="18" charset="0"/>
              </a:rPr>
              <a:t>will be oriented at </a:t>
            </a:r>
            <a:r>
              <a:rPr lang="en-IN" sz="2000" b="1" dirty="0">
                <a:solidFill>
                  <a:srgbClr val="FF0066"/>
                </a:solidFill>
                <a:latin typeface="Times New Roman" panose="02020603050405020304" pitchFamily="18" charset="0"/>
                <a:cs typeface="Times New Roman" panose="02020603050405020304" pitchFamily="18" charset="0"/>
              </a:rPr>
              <a:t>180</a:t>
            </a:r>
            <a:r>
              <a:rPr lang="en-IN" sz="2000" b="1" baseline="30000" dirty="0">
                <a:solidFill>
                  <a:srgbClr val="FF0066"/>
                </a:solidFill>
                <a:latin typeface="Times New Roman" panose="02020603050405020304" pitchFamily="18" charset="0"/>
                <a:cs typeface="Times New Roman" panose="02020603050405020304" pitchFamily="18" charset="0"/>
              </a:rPr>
              <a:t>0</a:t>
            </a:r>
            <a:r>
              <a:rPr lang="en-IN" sz="2000" b="1" dirty="0">
                <a:solidFill>
                  <a:srgbClr val="002060"/>
                </a:solidFill>
                <a:latin typeface="Times New Roman" panose="02020603050405020304" pitchFamily="18" charset="0"/>
                <a:cs typeface="Times New Roman" panose="02020603050405020304" pitchFamily="18" charset="0"/>
              </a:rPr>
              <a:t> to each other. If these orbitals overlap with appropriate orbitals of other atoms to form bonds i.e. </a:t>
            </a:r>
            <a:r>
              <a:rPr lang="en-IN" sz="2000" b="1" dirty="0">
                <a:solidFill>
                  <a:srgbClr val="FF0066"/>
                </a:solidFill>
                <a:latin typeface="Times New Roman" panose="02020603050405020304" pitchFamily="18" charset="0"/>
                <a:cs typeface="Times New Roman" panose="02020603050405020304" pitchFamily="18" charset="0"/>
              </a:rPr>
              <a:t>linear molecule </a:t>
            </a:r>
            <a:r>
              <a:rPr lang="en-IN" sz="2000" b="1" dirty="0">
                <a:solidFill>
                  <a:srgbClr val="002060"/>
                </a:solidFill>
                <a:latin typeface="Times New Roman" panose="02020603050405020304" pitchFamily="18" charset="0"/>
                <a:cs typeface="Times New Roman" panose="02020603050405020304" pitchFamily="18" charset="0"/>
              </a:rPr>
              <a:t>will be formed.</a:t>
            </a:r>
          </a:p>
          <a:p>
            <a:pPr marL="342900" indent="-342900">
              <a:lnSpc>
                <a:spcPct val="20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If there are </a:t>
            </a:r>
            <a:r>
              <a:rPr lang="en-IN" sz="2000" b="1" dirty="0">
                <a:solidFill>
                  <a:srgbClr val="FF0066"/>
                </a:solidFill>
                <a:latin typeface="Times New Roman" panose="02020603050405020304" pitchFamily="18" charset="0"/>
                <a:cs typeface="Times New Roman" panose="02020603050405020304" pitchFamily="18" charset="0"/>
              </a:rPr>
              <a:t>three electron pairs </a:t>
            </a:r>
            <a:r>
              <a:rPr lang="en-IN" sz="2000" b="1" dirty="0">
                <a:solidFill>
                  <a:srgbClr val="002060"/>
                </a:solidFill>
                <a:latin typeface="Times New Roman" panose="02020603050405020304" pitchFamily="18" charset="0"/>
                <a:cs typeface="Times New Roman" panose="02020603050405020304" pitchFamily="18" charset="0"/>
              </a:rPr>
              <a:t>in the valence shell of the central atom then three electron pairs will be at </a:t>
            </a:r>
            <a:r>
              <a:rPr lang="en-IN" sz="2000" b="1" dirty="0">
                <a:solidFill>
                  <a:srgbClr val="FF0066"/>
                </a:solidFill>
                <a:latin typeface="Times New Roman" panose="02020603050405020304" pitchFamily="18" charset="0"/>
                <a:cs typeface="Times New Roman" panose="02020603050405020304" pitchFamily="18" charset="0"/>
              </a:rPr>
              <a:t>120</a:t>
            </a:r>
            <a:r>
              <a:rPr lang="en-IN" sz="2000" b="1" baseline="30000" dirty="0">
                <a:solidFill>
                  <a:srgbClr val="FF0066"/>
                </a:solidFill>
                <a:latin typeface="Times New Roman" panose="02020603050405020304" pitchFamily="18" charset="0"/>
                <a:cs typeface="Times New Roman" panose="02020603050405020304" pitchFamily="18" charset="0"/>
              </a:rPr>
              <a:t>0</a:t>
            </a:r>
            <a:r>
              <a:rPr lang="en-IN" sz="2000" b="1" dirty="0">
                <a:solidFill>
                  <a:srgbClr val="002060"/>
                </a:solidFill>
                <a:latin typeface="Times New Roman" panose="02020603050405020304" pitchFamily="18" charset="0"/>
                <a:cs typeface="Times New Roman" panose="02020603050405020304" pitchFamily="18" charset="0"/>
              </a:rPr>
              <a:t> to each other giving a </a:t>
            </a:r>
            <a:r>
              <a:rPr lang="en-IN" sz="2000" b="1" dirty="0">
                <a:solidFill>
                  <a:srgbClr val="FF0066"/>
                </a:solidFill>
                <a:latin typeface="Times New Roman" panose="02020603050405020304" pitchFamily="18" charset="0"/>
                <a:cs typeface="Times New Roman" panose="02020603050405020304" pitchFamily="18" charset="0"/>
              </a:rPr>
              <a:t>planar triangular structure</a:t>
            </a:r>
            <a:r>
              <a:rPr lang="en-IN" sz="2000" b="1" dirty="0">
                <a:solidFill>
                  <a:srgbClr val="002060"/>
                </a:solidFill>
                <a:latin typeface="Times New Roman" panose="02020603050405020304" pitchFamily="18" charset="0"/>
                <a:cs typeface="Times New Roman" panose="02020603050405020304" pitchFamily="18" charset="0"/>
              </a:rPr>
              <a:t>.</a:t>
            </a:r>
          </a:p>
          <a:p>
            <a:pPr marL="342900" indent="-342900">
              <a:lnSpc>
                <a:spcPct val="20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For </a:t>
            </a:r>
            <a:r>
              <a:rPr lang="en-IN" sz="2000" b="1" dirty="0">
                <a:solidFill>
                  <a:srgbClr val="FF0066"/>
                </a:solidFill>
                <a:latin typeface="Times New Roman" panose="02020603050405020304" pitchFamily="18" charset="0"/>
                <a:cs typeface="Times New Roman" panose="02020603050405020304" pitchFamily="18" charset="0"/>
              </a:rPr>
              <a:t>four electron pairs </a:t>
            </a:r>
            <a:r>
              <a:rPr lang="en-IN" sz="2000" b="1" dirty="0">
                <a:solidFill>
                  <a:srgbClr val="002060"/>
                </a:solidFill>
                <a:latin typeface="Times New Roman" panose="02020603050405020304" pitchFamily="18" charset="0"/>
                <a:cs typeface="Times New Roman" panose="02020603050405020304" pitchFamily="18" charset="0"/>
              </a:rPr>
              <a:t>the angle is </a:t>
            </a:r>
            <a:r>
              <a:rPr lang="en-IN" sz="2000" b="1" dirty="0">
                <a:solidFill>
                  <a:srgbClr val="FF0066"/>
                </a:solidFill>
                <a:latin typeface="Times New Roman" panose="02020603050405020304" pitchFamily="18" charset="0"/>
                <a:cs typeface="Times New Roman" panose="02020603050405020304" pitchFamily="18" charset="0"/>
              </a:rPr>
              <a:t>109</a:t>
            </a:r>
            <a:r>
              <a:rPr lang="en-IN" sz="2000" b="1" baseline="30000" dirty="0">
                <a:solidFill>
                  <a:srgbClr val="FF0066"/>
                </a:solidFill>
                <a:latin typeface="Times New Roman" panose="02020603050405020304" pitchFamily="18" charset="0"/>
                <a:cs typeface="Times New Roman" panose="02020603050405020304" pitchFamily="18" charset="0"/>
              </a:rPr>
              <a:t>0</a:t>
            </a:r>
            <a:r>
              <a:rPr lang="en-IN" sz="2000" b="1" dirty="0">
                <a:solidFill>
                  <a:srgbClr val="FF0066"/>
                </a:solidFill>
                <a:latin typeface="Times New Roman" panose="02020603050405020304" pitchFamily="18" charset="0"/>
                <a:cs typeface="Times New Roman" panose="02020603050405020304" pitchFamily="18" charset="0"/>
              </a:rPr>
              <a:t>28’</a:t>
            </a:r>
            <a:r>
              <a:rPr lang="en-IN" sz="2000" b="1" dirty="0">
                <a:solidFill>
                  <a:srgbClr val="002060"/>
                </a:solidFill>
                <a:latin typeface="Times New Roman" panose="02020603050405020304" pitchFamily="18" charset="0"/>
                <a:cs typeface="Times New Roman" panose="02020603050405020304" pitchFamily="18" charset="0"/>
              </a:rPr>
              <a:t>, and the shape of the molecule is </a:t>
            </a:r>
            <a:r>
              <a:rPr lang="en-IN" sz="2000" b="1" dirty="0">
                <a:solidFill>
                  <a:srgbClr val="FF0066"/>
                </a:solidFill>
                <a:latin typeface="Times New Roman" panose="02020603050405020304" pitchFamily="18" charset="0"/>
                <a:cs typeface="Times New Roman" panose="02020603050405020304" pitchFamily="18" charset="0"/>
              </a:rPr>
              <a:t>tetrahedral</a:t>
            </a:r>
            <a:r>
              <a:rPr lang="en-IN" sz="2000" b="1" dirty="0">
                <a:solidFill>
                  <a:srgbClr val="002060"/>
                </a:solidFill>
                <a:latin typeface="Times New Roman" panose="02020603050405020304" pitchFamily="18" charset="0"/>
                <a:cs typeface="Times New Roman" panose="02020603050405020304" pitchFamily="18" charset="0"/>
              </a:rPr>
              <a:t>.</a:t>
            </a:r>
          </a:p>
          <a:p>
            <a:pPr marL="342900" indent="-342900">
              <a:lnSpc>
                <a:spcPct val="20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For </a:t>
            </a:r>
            <a:r>
              <a:rPr lang="en-IN" sz="2000" b="1" dirty="0">
                <a:solidFill>
                  <a:srgbClr val="FF0066"/>
                </a:solidFill>
                <a:latin typeface="Times New Roman" panose="02020603050405020304" pitchFamily="18" charset="0"/>
                <a:cs typeface="Times New Roman" panose="02020603050405020304" pitchFamily="18" charset="0"/>
              </a:rPr>
              <a:t>five electron pairs </a:t>
            </a:r>
            <a:r>
              <a:rPr lang="en-IN" sz="2000" b="1" dirty="0">
                <a:solidFill>
                  <a:srgbClr val="002060"/>
                </a:solidFill>
                <a:latin typeface="Times New Roman" panose="02020603050405020304" pitchFamily="18" charset="0"/>
                <a:cs typeface="Times New Roman" panose="02020603050405020304" pitchFamily="18" charset="0"/>
              </a:rPr>
              <a:t>the angles are </a:t>
            </a:r>
            <a:r>
              <a:rPr lang="en-IN" sz="2000" b="1" dirty="0">
                <a:solidFill>
                  <a:srgbClr val="FF0066"/>
                </a:solidFill>
                <a:latin typeface="Times New Roman" panose="02020603050405020304" pitchFamily="18" charset="0"/>
                <a:cs typeface="Times New Roman" panose="02020603050405020304" pitchFamily="18" charset="0"/>
              </a:rPr>
              <a:t>120</a:t>
            </a:r>
            <a:r>
              <a:rPr lang="en-IN" sz="2000" b="1" baseline="30000" dirty="0">
                <a:solidFill>
                  <a:srgbClr val="FF0066"/>
                </a:solidFill>
                <a:latin typeface="Times New Roman" panose="02020603050405020304" pitchFamily="18" charset="0"/>
                <a:cs typeface="Times New Roman" panose="02020603050405020304" pitchFamily="18" charset="0"/>
              </a:rPr>
              <a:t>0</a:t>
            </a:r>
            <a:r>
              <a:rPr lang="en-IN" sz="2000" b="1" dirty="0">
                <a:solidFill>
                  <a:srgbClr val="002060"/>
                </a:solidFill>
                <a:latin typeface="Times New Roman" panose="02020603050405020304" pitchFamily="18" charset="0"/>
                <a:cs typeface="Times New Roman" panose="02020603050405020304" pitchFamily="18" charset="0"/>
              </a:rPr>
              <a:t> and </a:t>
            </a:r>
            <a:r>
              <a:rPr lang="en-IN" sz="2000" b="1" dirty="0">
                <a:solidFill>
                  <a:srgbClr val="FF0066"/>
                </a:solidFill>
                <a:latin typeface="Times New Roman" panose="02020603050405020304" pitchFamily="18" charset="0"/>
                <a:cs typeface="Times New Roman" panose="02020603050405020304" pitchFamily="18" charset="0"/>
              </a:rPr>
              <a:t>90</a:t>
            </a:r>
            <a:r>
              <a:rPr lang="en-IN" sz="2000" b="1" baseline="30000" dirty="0">
                <a:solidFill>
                  <a:srgbClr val="FF0066"/>
                </a:solidFill>
                <a:latin typeface="Times New Roman" panose="02020603050405020304" pitchFamily="18" charset="0"/>
                <a:cs typeface="Times New Roman" panose="02020603050405020304" pitchFamily="18" charset="0"/>
              </a:rPr>
              <a:t>0</a:t>
            </a:r>
            <a:r>
              <a:rPr lang="en-IN" sz="2000" b="1" dirty="0">
                <a:solidFill>
                  <a:srgbClr val="002060"/>
                </a:solidFill>
                <a:latin typeface="Times New Roman" panose="02020603050405020304" pitchFamily="18" charset="0"/>
                <a:cs typeface="Times New Roman" panose="02020603050405020304" pitchFamily="18" charset="0"/>
              </a:rPr>
              <a:t>, and the shape of the molecule is a </a:t>
            </a:r>
            <a:r>
              <a:rPr lang="en-IN" sz="2000" b="1" dirty="0">
                <a:solidFill>
                  <a:srgbClr val="FF0066"/>
                </a:solidFill>
                <a:latin typeface="Times New Roman" panose="02020603050405020304" pitchFamily="18" charset="0"/>
                <a:cs typeface="Times New Roman" panose="02020603050405020304" pitchFamily="18" charset="0"/>
              </a:rPr>
              <a:t>trigonal bipyramidal</a:t>
            </a:r>
            <a:r>
              <a:rPr lang="en-IN" sz="2000" b="1" dirty="0">
                <a:solidFill>
                  <a:srgbClr val="002060"/>
                </a:solidFill>
                <a:latin typeface="Times New Roman" panose="02020603050405020304" pitchFamily="18" charset="0"/>
                <a:cs typeface="Times New Roman" panose="02020603050405020304" pitchFamily="18" charset="0"/>
              </a:rPr>
              <a:t>.</a:t>
            </a:r>
          </a:p>
          <a:p>
            <a:pPr marL="342900" indent="-342900">
              <a:lnSpc>
                <a:spcPct val="20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For </a:t>
            </a:r>
            <a:r>
              <a:rPr lang="en-IN" sz="2000" b="1" dirty="0">
                <a:solidFill>
                  <a:srgbClr val="FF0066"/>
                </a:solidFill>
                <a:latin typeface="Times New Roman" panose="02020603050405020304" pitchFamily="18" charset="0"/>
                <a:cs typeface="Times New Roman" panose="02020603050405020304" pitchFamily="18" charset="0"/>
              </a:rPr>
              <a:t>six electron pairs </a:t>
            </a:r>
            <a:r>
              <a:rPr lang="en-IN" sz="2000" b="1" dirty="0">
                <a:solidFill>
                  <a:srgbClr val="002060"/>
                </a:solidFill>
                <a:latin typeface="Times New Roman" panose="02020603050405020304" pitchFamily="18" charset="0"/>
                <a:cs typeface="Times New Roman" panose="02020603050405020304" pitchFamily="18" charset="0"/>
              </a:rPr>
              <a:t>the angles are </a:t>
            </a:r>
            <a:r>
              <a:rPr lang="en-IN" sz="2000" b="1" dirty="0">
                <a:solidFill>
                  <a:srgbClr val="FF0066"/>
                </a:solidFill>
                <a:latin typeface="Times New Roman" panose="02020603050405020304" pitchFamily="18" charset="0"/>
                <a:cs typeface="Times New Roman" panose="02020603050405020304" pitchFamily="18" charset="0"/>
              </a:rPr>
              <a:t>90° </a:t>
            </a:r>
            <a:r>
              <a:rPr lang="en-IN" sz="2000" b="1" dirty="0">
                <a:solidFill>
                  <a:srgbClr val="002060"/>
                </a:solidFill>
                <a:latin typeface="Times New Roman" panose="02020603050405020304" pitchFamily="18" charset="0"/>
                <a:cs typeface="Times New Roman" panose="02020603050405020304" pitchFamily="18" charset="0"/>
              </a:rPr>
              <a:t>and the shape of the molecule is </a:t>
            </a:r>
            <a:r>
              <a:rPr lang="en-IN" sz="2000" b="1" dirty="0">
                <a:solidFill>
                  <a:srgbClr val="FF0066"/>
                </a:solidFill>
                <a:latin typeface="Times New Roman" panose="02020603050405020304" pitchFamily="18" charset="0"/>
                <a:cs typeface="Times New Roman" panose="02020603050405020304" pitchFamily="18" charset="0"/>
              </a:rPr>
              <a:t>octahedral</a:t>
            </a:r>
            <a:r>
              <a:rPr lang="en-IN" sz="2000" b="1" dirty="0">
                <a:solidFill>
                  <a:srgbClr val="00206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618303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1DC92A-DA81-48F4-B661-47647FB5FA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368" y="914401"/>
            <a:ext cx="10864515" cy="5690936"/>
          </a:xfrm>
          <a:prstGeom prst="rect">
            <a:avLst/>
          </a:prstGeom>
        </p:spPr>
      </p:pic>
      <p:sp>
        <p:nvSpPr>
          <p:cNvPr id="6" name="Rectangle 5">
            <a:extLst>
              <a:ext uri="{FF2B5EF4-FFF2-40B4-BE49-F238E27FC236}">
                <a16:creationId xmlns:a16="http://schemas.microsoft.com/office/drawing/2014/main" id="{71AFC9D5-8646-480B-B55B-1B4E7D2F1EEC}"/>
              </a:ext>
            </a:extLst>
          </p:cNvPr>
          <p:cNvSpPr/>
          <p:nvPr/>
        </p:nvSpPr>
        <p:spPr>
          <a:xfrm>
            <a:off x="2049379" y="252664"/>
            <a:ext cx="8273717" cy="561949"/>
          </a:xfrm>
          <a:prstGeom prst="rect">
            <a:avLst/>
          </a:prstGeom>
        </p:spPr>
        <p:txBody>
          <a:bodyPr wrap="square">
            <a:spAutoFit/>
          </a:bodyPr>
          <a:lstStyle/>
          <a:p>
            <a:pPr>
              <a:lnSpc>
                <a:spcPct val="200000"/>
              </a:lnSpc>
            </a:pPr>
            <a:r>
              <a:rPr lang="en-IN" b="1" dirty="0">
                <a:solidFill>
                  <a:srgbClr val="002060"/>
                </a:solidFill>
                <a:latin typeface="Times New Roman" panose="02020603050405020304" pitchFamily="18" charset="0"/>
                <a:cs typeface="Times New Roman" panose="02020603050405020304" pitchFamily="18" charset="0"/>
              </a:rPr>
              <a:t>Molecular shapes predicted by Sidgwick-Powell theory given in the following Table </a:t>
            </a:r>
          </a:p>
        </p:txBody>
      </p:sp>
    </p:spTree>
    <p:extLst>
      <p:ext uri="{BB962C8B-B14F-4D97-AF65-F5344CB8AC3E}">
        <p14:creationId xmlns:p14="http://schemas.microsoft.com/office/powerpoint/2010/main" val="1186991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EE044D-178E-49A9-BA36-A332848F33CF}"/>
              </a:ext>
            </a:extLst>
          </p:cNvPr>
          <p:cNvSpPr/>
          <p:nvPr/>
        </p:nvSpPr>
        <p:spPr>
          <a:xfrm>
            <a:off x="2766610" y="380819"/>
            <a:ext cx="7771551" cy="461665"/>
          </a:xfrm>
          <a:prstGeom prst="rect">
            <a:avLst/>
          </a:prstGeom>
        </p:spPr>
        <p:txBody>
          <a:bodyPr wrap="none">
            <a:spAutoFit/>
          </a:bodyPr>
          <a:lstStyle/>
          <a:p>
            <a:r>
              <a:rPr lang="en-IN" sz="2400" b="1" dirty="0">
                <a:solidFill>
                  <a:srgbClr val="FF0000"/>
                </a:solidFill>
                <a:latin typeface="Times New Roman" panose="02020603050405020304" pitchFamily="18" charset="0"/>
                <a:cs typeface="Times New Roman" panose="02020603050405020304" pitchFamily="18" charset="0"/>
              </a:rPr>
              <a:t>C) Valence Shell Electron Pair Repulsion (VSEPR) theory</a:t>
            </a:r>
            <a:endParaRPr lang="en-US" sz="2400" b="1" dirty="0">
              <a:solidFill>
                <a:srgbClr val="FF0000"/>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5397E374-7F61-4161-A66A-CA6A00AA9E1E}"/>
              </a:ext>
            </a:extLst>
          </p:cNvPr>
          <p:cNvSpPr/>
          <p:nvPr/>
        </p:nvSpPr>
        <p:spPr>
          <a:xfrm>
            <a:off x="1058779" y="1348406"/>
            <a:ext cx="10515600" cy="3691844"/>
          </a:xfrm>
          <a:prstGeom prst="rect">
            <a:avLst/>
          </a:prstGeom>
        </p:spPr>
        <p:txBody>
          <a:bodyPr wrap="square">
            <a:spAutoFit/>
          </a:bodyPr>
          <a:lstStyle/>
          <a:p>
            <a:pPr marL="342900" indent="-342900">
              <a:lnSpc>
                <a:spcPct val="20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Gillespie (1957) and Nyholm amended, improved and upgraded the Sidgwick-Powell theory to </a:t>
            </a:r>
            <a:r>
              <a:rPr lang="en-IN" sz="2000" b="1" dirty="0">
                <a:solidFill>
                  <a:srgbClr val="FF0000"/>
                </a:solidFill>
                <a:latin typeface="Times New Roman" panose="02020603050405020304" pitchFamily="18" charset="0"/>
                <a:cs typeface="Times New Roman" panose="02020603050405020304" pitchFamily="18" charset="0"/>
              </a:rPr>
              <a:t>predict and explain the shapes, </a:t>
            </a:r>
            <a:r>
              <a:rPr lang="en-IN" sz="2000" b="1" dirty="0">
                <a:solidFill>
                  <a:srgbClr val="003300"/>
                </a:solidFill>
                <a:latin typeface="Times New Roman" panose="02020603050405020304" pitchFamily="18" charset="0"/>
                <a:cs typeface="Times New Roman" panose="02020603050405020304" pitchFamily="18" charset="0"/>
              </a:rPr>
              <a:t>structures and bond angles </a:t>
            </a:r>
            <a:r>
              <a:rPr lang="en-IN" sz="2000" b="1" dirty="0">
                <a:solidFill>
                  <a:srgbClr val="002060"/>
                </a:solidFill>
                <a:latin typeface="Times New Roman" panose="02020603050405020304" pitchFamily="18" charset="0"/>
                <a:cs typeface="Times New Roman" panose="02020603050405020304" pitchFamily="18" charset="0"/>
              </a:rPr>
              <a:t>of molecules and ions. </a:t>
            </a:r>
          </a:p>
          <a:p>
            <a:pPr marL="342900" indent="-342900">
              <a:lnSpc>
                <a:spcPct val="20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The theory was developed extensively by </a:t>
            </a:r>
            <a:r>
              <a:rPr lang="en-IN" sz="2000" b="1" dirty="0">
                <a:solidFill>
                  <a:srgbClr val="FF0066"/>
                </a:solidFill>
                <a:latin typeface="Times New Roman" panose="02020603050405020304" pitchFamily="18" charset="0"/>
                <a:cs typeface="Times New Roman" panose="02020603050405020304" pitchFamily="18" charset="0"/>
              </a:rPr>
              <a:t>Gillespie</a:t>
            </a:r>
            <a:r>
              <a:rPr lang="en-IN" sz="2000" b="1" dirty="0">
                <a:solidFill>
                  <a:srgbClr val="002060"/>
                </a:solidFill>
                <a:latin typeface="Times New Roman" panose="02020603050405020304" pitchFamily="18" charset="0"/>
                <a:cs typeface="Times New Roman" panose="02020603050405020304" pitchFamily="18" charset="0"/>
              </a:rPr>
              <a:t> as the Valence Shell Electron Pair Repulsion (VSEPR) theory.</a:t>
            </a:r>
          </a:p>
          <a:p>
            <a:pPr marL="342900" indent="-342900">
              <a:lnSpc>
                <a:spcPct val="200000"/>
              </a:lnSpc>
              <a:buFont typeface="Arial" panose="020B0604020202020204" pitchFamily="34" charset="0"/>
              <a:buChar char="•"/>
            </a:pPr>
            <a:r>
              <a:rPr lang="en-IN" sz="2000" b="1" dirty="0">
                <a:solidFill>
                  <a:srgbClr val="002060"/>
                </a:solidFill>
                <a:latin typeface="Times New Roman" panose="02020603050405020304" pitchFamily="18" charset="0"/>
                <a:cs typeface="Times New Roman" panose="02020603050405020304" pitchFamily="18" charset="0"/>
              </a:rPr>
              <a:t>This theory is based on </a:t>
            </a:r>
            <a:r>
              <a:rPr lang="en-IN" sz="2000" b="1" dirty="0">
                <a:solidFill>
                  <a:srgbClr val="FF0066"/>
                </a:solidFill>
                <a:latin typeface="Times New Roman" panose="02020603050405020304" pitchFamily="18" charset="0"/>
                <a:cs typeface="Times New Roman" panose="02020603050405020304" pitchFamily="18" charset="0"/>
              </a:rPr>
              <a:t>repulsion of bond pair and lone pair electrons </a:t>
            </a:r>
            <a:r>
              <a:rPr lang="en-IN" sz="2000" b="1" dirty="0">
                <a:solidFill>
                  <a:srgbClr val="002060"/>
                </a:solidFill>
                <a:latin typeface="Times New Roman" panose="02020603050405020304" pitchFamily="18" charset="0"/>
                <a:cs typeface="Times New Roman" panose="02020603050405020304" pitchFamily="18" charset="0"/>
              </a:rPr>
              <a:t>present in the valence shell of central atom of molecule or ion.</a:t>
            </a:r>
            <a:endParaRPr lang="en-US"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3849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CAF794E-AFE6-484D-BBBC-2B39A5D9EF12}"/>
              </a:ext>
            </a:extLst>
          </p:cNvPr>
          <p:cNvSpPr/>
          <p:nvPr/>
        </p:nvSpPr>
        <p:spPr>
          <a:xfrm>
            <a:off x="914401" y="576391"/>
            <a:ext cx="10864516" cy="6154057"/>
          </a:xfrm>
          <a:prstGeom prst="rect">
            <a:avLst/>
          </a:prstGeom>
        </p:spPr>
        <p:txBody>
          <a:bodyPr wrap="square">
            <a:spAutoFit/>
          </a:bodyPr>
          <a:lstStyle/>
          <a:p>
            <a:pPr marL="457200" indent="-457200">
              <a:lnSpc>
                <a:spcPct val="200000"/>
              </a:lnSpc>
              <a:buAutoNum type="arabicPeriod"/>
            </a:pPr>
            <a:r>
              <a:rPr lang="en-IN" sz="2000" b="1" dirty="0">
                <a:solidFill>
                  <a:srgbClr val="002060"/>
                </a:solidFill>
                <a:latin typeface="Times New Roman" panose="02020603050405020304" pitchFamily="18" charset="0"/>
                <a:cs typeface="Times New Roman" panose="02020603050405020304" pitchFamily="18" charset="0"/>
              </a:rPr>
              <a:t>The shape of the molecule is determined on the basis of repulsions between all of the electron pairs (bond pairs and lone pairs) present in the valence shell. (This is the same as the Sidgwick-Powell theory).</a:t>
            </a:r>
          </a:p>
          <a:p>
            <a:pPr marL="457200" indent="-457200">
              <a:lnSpc>
                <a:spcPct val="200000"/>
              </a:lnSpc>
              <a:buAutoNum type="arabicPeriod"/>
            </a:pPr>
            <a:r>
              <a:rPr lang="en-IN" sz="2000" b="1" dirty="0">
                <a:solidFill>
                  <a:srgbClr val="002060"/>
                </a:solidFill>
                <a:latin typeface="Times New Roman" panose="02020603050405020304" pitchFamily="18" charset="0"/>
                <a:cs typeface="Times New Roman" panose="02020603050405020304" pitchFamily="18" charset="0"/>
              </a:rPr>
              <a:t>The lone pair of electrons occupied more space around the central atom than bonded pair of electrons.</a:t>
            </a:r>
          </a:p>
          <a:p>
            <a:pPr marL="457200" indent="-457200">
              <a:lnSpc>
                <a:spcPct val="200000"/>
              </a:lnSpc>
              <a:buAutoNum type="arabicPeriod"/>
            </a:pPr>
            <a:r>
              <a:rPr lang="en-IN" sz="2000" b="1" dirty="0">
                <a:solidFill>
                  <a:srgbClr val="002060"/>
                </a:solidFill>
                <a:latin typeface="Times New Roman" panose="02020603050405020304" pitchFamily="18" charset="0"/>
                <a:cs typeface="Times New Roman" panose="02020603050405020304" pitchFamily="18" charset="0"/>
              </a:rPr>
              <a:t>The lone pair is attracted to one nucleus while the bond pair is shared by two nuclei. Therefore, repulsion between two lone pairs is greater than repulsion between a lone pair and a bond pair, which in turn is greater than the repulsion between two bond pairs. So that the presence of lone pairs on the central atom causes slight distortion in the bond angles with respect to ideal shape.</a:t>
            </a:r>
          </a:p>
        </p:txBody>
      </p:sp>
      <p:sp>
        <p:nvSpPr>
          <p:cNvPr id="3" name="Rectangle 2">
            <a:extLst>
              <a:ext uri="{FF2B5EF4-FFF2-40B4-BE49-F238E27FC236}">
                <a16:creationId xmlns:a16="http://schemas.microsoft.com/office/drawing/2014/main" id="{DC857F26-0EBB-4AC0-9A6C-3D4A49E0AF79}"/>
              </a:ext>
            </a:extLst>
          </p:cNvPr>
          <p:cNvSpPr/>
          <p:nvPr/>
        </p:nvSpPr>
        <p:spPr>
          <a:xfrm>
            <a:off x="1104207" y="176281"/>
            <a:ext cx="5344925" cy="400110"/>
          </a:xfrm>
          <a:prstGeom prst="rect">
            <a:avLst/>
          </a:prstGeom>
        </p:spPr>
        <p:txBody>
          <a:bodyPr wrap="none">
            <a:spAutoFit/>
          </a:bodyPr>
          <a:lstStyle/>
          <a:p>
            <a:r>
              <a:rPr lang="en-IN" sz="2000" b="1" dirty="0">
                <a:solidFill>
                  <a:srgbClr val="FF0000"/>
                </a:solidFill>
                <a:latin typeface="Times New Roman" panose="02020603050405020304" pitchFamily="18" charset="0"/>
                <a:cs typeface="Times New Roman" panose="02020603050405020304" pitchFamily="18" charset="0"/>
              </a:rPr>
              <a:t>The main postulates are summarized as follows</a:t>
            </a:r>
          </a:p>
        </p:txBody>
      </p:sp>
    </p:spTree>
    <p:extLst>
      <p:ext uri="{BB962C8B-B14F-4D97-AF65-F5344CB8AC3E}">
        <p14:creationId xmlns:p14="http://schemas.microsoft.com/office/powerpoint/2010/main" val="1876822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B21F3ED-8445-41BA-A5A3-BB35FD01115F}"/>
              </a:ext>
            </a:extLst>
          </p:cNvPr>
          <p:cNvSpPr/>
          <p:nvPr/>
        </p:nvSpPr>
        <p:spPr>
          <a:xfrm>
            <a:off x="890338" y="267976"/>
            <a:ext cx="10940591" cy="6488636"/>
          </a:xfrm>
          <a:prstGeom prst="rect">
            <a:avLst/>
          </a:prstGeom>
        </p:spPr>
        <p:txBody>
          <a:bodyPr wrap="square">
            <a:spAutoFit/>
          </a:bodyPr>
          <a:lstStyle/>
          <a:p>
            <a:pPr marL="457200" indent="-457200">
              <a:lnSpc>
                <a:spcPct val="150000"/>
              </a:lnSpc>
              <a:spcBef>
                <a:spcPts val="600"/>
              </a:spcBef>
              <a:spcAft>
                <a:spcPts val="600"/>
              </a:spcAft>
              <a:buFont typeface="+mj-lt"/>
              <a:buAutoNum type="arabicPeriod" startAt="4"/>
            </a:pPr>
            <a:r>
              <a:rPr lang="en-IN" sz="2000" b="1" dirty="0">
                <a:solidFill>
                  <a:srgbClr val="002060"/>
                </a:solidFill>
                <a:latin typeface="Times New Roman" panose="02020603050405020304" pitchFamily="18" charset="0"/>
                <a:cs typeface="Times New Roman" panose="02020603050405020304" pitchFamily="18" charset="0"/>
              </a:rPr>
              <a:t>If the angle between a lone pair, the central atom and a bond pair is increased then actual bond angles between the atoms must be decreased.</a:t>
            </a:r>
          </a:p>
          <a:p>
            <a:pPr marL="457200" marR="0" lvl="0" indent="-457200">
              <a:lnSpc>
                <a:spcPct val="150000"/>
              </a:lnSpc>
              <a:spcBef>
                <a:spcPts val="600"/>
              </a:spcBef>
              <a:spcAft>
                <a:spcPts val="600"/>
              </a:spcAft>
              <a:buFont typeface="+mj-lt"/>
              <a:buAutoNum type="arabicPeriod" startAt="4"/>
            </a:pPr>
            <a:r>
              <a:rPr lang="en-IN" sz="2000" b="1" dirty="0">
                <a:solidFill>
                  <a:srgbClr val="002060"/>
                </a:solidFill>
                <a:latin typeface="Times New Roman" panose="02020603050405020304" pitchFamily="18" charset="0"/>
                <a:cs typeface="Times New Roman" panose="02020603050405020304" pitchFamily="18" charset="0"/>
              </a:rPr>
              <a:t>The increasing order of repulsion between electron pairs is given as follows</a:t>
            </a:r>
          </a:p>
          <a:p>
            <a:pPr>
              <a:lnSpc>
                <a:spcPct val="150000"/>
              </a:lnSpc>
            </a:pPr>
            <a:r>
              <a:rPr lang="en-IN" sz="2000" b="1" dirty="0">
                <a:solidFill>
                  <a:srgbClr val="002060"/>
                </a:solidFill>
                <a:latin typeface="Times New Roman" panose="02020603050405020304" pitchFamily="18" charset="0"/>
                <a:cs typeface="Times New Roman" panose="02020603050405020304" pitchFamily="18" charset="0"/>
              </a:rPr>
              <a:t>	(Bond pair – Bond pair) &lt;  (Lone pair – Bond pair) &lt; (Lone pair – Lone pair) </a:t>
            </a:r>
          </a:p>
          <a:p>
            <a:pPr>
              <a:lnSpc>
                <a:spcPct val="150000"/>
              </a:lnSpc>
            </a:pPr>
            <a:r>
              <a:rPr lang="en-IN" sz="2000" b="1" dirty="0">
                <a:solidFill>
                  <a:srgbClr val="002060"/>
                </a:solidFill>
                <a:latin typeface="Times New Roman" panose="02020603050405020304" pitchFamily="18" charset="0"/>
                <a:cs typeface="Times New Roman" panose="02020603050405020304" pitchFamily="18" charset="0"/>
              </a:rPr>
              <a:t>									or </a:t>
            </a:r>
          </a:p>
          <a:p>
            <a:pPr>
              <a:lnSpc>
                <a:spcPct val="150000"/>
              </a:lnSpc>
            </a:pPr>
            <a:r>
              <a:rPr lang="en-IN" sz="2000" b="1" dirty="0">
                <a:solidFill>
                  <a:srgbClr val="002060"/>
                </a:solidFill>
                <a:latin typeface="Times New Roman" panose="02020603050405020304" pitchFamily="18" charset="0"/>
                <a:cs typeface="Times New Roman" panose="02020603050405020304" pitchFamily="18" charset="0"/>
              </a:rPr>
              <a:t>	(Lone pair – Lone pair) &gt; (Lone pair – Bond pair) 	&gt; (Bond pair – Bond pair)</a:t>
            </a:r>
          </a:p>
          <a:p>
            <a:pPr marL="457200" marR="0" lvl="0" indent="-457200">
              <a:lnSpc>
                <a:spcPct val="150000"/>
              </a:lnSpc>
              <a:spcBef>
                <a:spcPts val="600"/>
              </a:spcBef>
              <a:spcAft>
                <a:spcPts val="600"/>
              </a:spcAft>
              <a:buFont typeface="+mj-lt"/>
              <a:buAutoNum type="arabicPeriod" startAt="5"/>
            </a:pPr>
            <a:r>
              <a:rPr lang="en-US" sz="2000" b="1" dirty="0">
                <a:solidFill>
                  <a:srgbClr val="002060"/>
                </a:solidFill>
                <a:latin typeface="Times New Roman" panose="02020603050405020304" pitchFamily="18" charset="0"/>
                <a:cs typeface="Times New Roman" panose="02020603050405020304" pitchFamily="18" charset="0"/>
              </a:rPr>
              <a:t>Total number of electron pairs around the central atom in valence shell is determined by using following relation</a:t>
            </a:r>
            <a:endParaRPr lang="en-US" dirty="0">
              <a:solidFill>
                <a:srgbClr val="030303"/>
              </a:solidFill>
              <a:latin typeface="Times New Roman" panose="02020603050405020304" pitchFamily="18" charset="0"/>
              <a:ea typeface="Calibri" panose="020F0502020204030204" pitchFamily="34" charset="0"/>
              <a:cs typeface="Mangal" panose="02040503050203030202" pitchFamily="18" charset="0"/>
            </a:endParaRPr>
          </a:p>
          <a:p>
            <a:pPr marL="342900" marR="0" lvl="0" indent="-342900" algn="just">
              <a:lnSpc>
                <a:spcPct val="107000"/>
              </a:lnSpc>
              <a:spcBef>
                <a:spcPts val="600"/>
              </a:spcBef>
              <a:spcAft>
                <a:spcPts val="600"/>
              </a:spcAft>
              <a:buFont typeface="+mj-lt"/>
              <a:buAutoNum type="arabicPeriod"/>
            </a:pPr>
            <a:endParaRPr lang="en-IN" sz="1600" dirty="0"/>
          </a:p>
          <a:p>
            <a:pPr marL="342900" marR="0" lvl="0" indent="-342900" algn="just">
              <a:lnSpc>
                <a:spcPct val="107000"/>
              </a:lnSpc>
              <a:spcBef>
                <a:spcPts val="600"/>
              </a:spcBef>
              <a:spcAft>
                <a:spcPts val="600"/>
              </a:spcAft>
              <a:buFont typeface="+mj-lt"/>
              <a:buAutoNum type="arabicPeriod"/>
            </a:pPr>
            <a:endParaRPr lang="en-IN" sz="1600" dirty="0"/>
          </a:p>
          <a:p>
            <a:pPr marL="457200" lvl="0" indent="-457200">
              <a:lnSpc>
                <a:spcPct val="200000"/>
              </a:lnSpc>
              <a:buFont typeface="+mj-lt"/>
              <a:buAutoNum type="arabicPeriod" startAt="6"/>
            </a:pPr>
            <a:endParaRPr lang="en-US" sz="2000" b="1" dirty="0">
              <a:solidFill>
                <a:srgbClr val="002060"/>
              </a:solidFill>
              <a:latin typeface="Times New Roman" panose="02020603050405020304" pitchFamily="18" charset="0"/>
              <a:cs typeface="Times New Roman" panose="02020603050405020304" pitchFamily="18" charset="0"/>
            </a:endParaRPr>
          </a:p>
          <a:p>
            <a:pPr marL="457200" lvl="0" indent="-457200">
              <a:lnSpc>
                <a:spcPct val="150000"/>
              </a:lnSpc>
              <a:buFont typeface="+mj-lt"/>
              <a:buAutoNum type="arabicPeriod" startAt="6"/>
            </a:pPr>
            <a:r>
              <a:rPr lang="en-US" sz="2000" b="1" dirty="0">
                <a:solidFill>
                  <a:srgbClr val="002060"/>
                </a:solidFill>
                <a:latin typeface="Times New Roman" panose="02020603050405020304" pitchFamily="18" charset="0"/>
                <a:cs typeface="Times New Roman" panose="02020603050405020304" pitchFamily="18" charset="0"/>
              </a:rPr>
              <a:t>The magnitude of repulsions between bonding pairs of electrons of </a:t>
            </a:r>
            <a:r>
              <a:rPr lang="en-US" sz="2000" b="1" dirty="0" err="1">
                <a:solidFill>
                  <a:srgbClr val="002060"/>
                </a:solidFill>
                <a:latin typeface="Times New Roman" panose="02020603050405020304" pitchFamily="18" charset="0"/>
                <a:cs typeface="Times New Roman" panose="02020603050405020304" pitchFamily="18" charset="0"/>
              </a:rPr>
              <a:t>ABn</a:t>
            </a:r>
            <a:r>
              <a:rPr lang="en-US" sz="2000" b="1" dirty="0">
                <a:solidFill>
                  <a:srgbClr val="002060"/>
                </a:solidFill>
                <a:latin typeface="Times New Roman" panose="02020603050405020304" pitchFamily="18" charset="0"/>
                <a:cs typeface="Times New Roman" panose="02020603050405020304" pitchFamily="18" charset="0"/>
              </a:rPr>
              <a:t> molecule depends on the electronegativity difference between the central atom (A) and the other atoms (B).</a:t>
            </a:r>
          </a:p>
        </p:txBody>
      </p:sp>
      <p:pic>
        <p:nvPicPr>
          <p:cNvPr id="2" name="Picture 1">
            <a:extLst>
              <a:ext uri="{FF2B5EF4-FFF2-40B4-BE49-F238E27FC236}">
                <a16:creationId xmlns:a16="http://schemas.microsoft.com/office/drawing/2014/main" id="{2A5E2FDE-D4DF-418D-BFCF-E53816BCAA0F}"/>
              </a:ext>
            </a:extLst>
          </p:cNvPr>
          <p:cNvPicPr>
            <a:picLocks noChangeAspect="1"/>
          </p:cNvPicPr>
          <p:nvPr/>
        </p:nvPicPr>
        <p:blipFill>
          <a:blip r:embed="rId2"/>
          <a:stretch>
            <a:fillRect/>
          </a:stretch>
        </p:blipFill>
        <p:spPr>
          <a:xfrm>
            <a:off x="1364491" y="4189359"/>
            <a:ext cx="10466437" cy="1589649"/>
          </a:xfrm>
          <a:prstGeom prst="rect">
            <a:avLst/>
          </a:prstGeom>
          <a:noFill/>
          <a:ln>
            <a:noFill/>
          </a:ln>
        </p:spPr>
      </p:pic>
    </p:spTree>
    <p:extLst>
      <p:ext uri="{BB962C8B-B14F-4D97-AF65-F5344CB8AC3E}">
        <p14:creationId xmlns:p14="http://schemas.microsoft.com/office/powerpoint/2010/main" val="1936084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E40745-7C7C-4A1A-AD7E-57F0BE68E99D}"/>
              </a:ext>
            </a:extLst>
          </p:cNvPr>
          <p:cNvSpPr/>
          <p:nvPr/>
        </p:nvSpPr>
        <p:spPr>
          <a:xfrm>
            <a:off x="886265" y="468804"/>
            <a:ext cx="10761784" cy="6154057"/>
          </a:xfrm>
          <a:prstGeom prst="rect">
            <a:avLst/>
          </a:prstGeom>
        </p:spPr>
        <p:txBody>
          <a:bodyPr wrap="square">
            <a:spAutoFit/>
          </a:bodyPr>
          <a:lstStyle/>
          <a:p>
            <a:pPr marL="457200" indent="-457200">
              <a:lnSpc>
                <a:spcPct val="200000"/>
              </a:lnSpc>
              <a:buFont typeface="+mj-lt"/>
              <a:buAutoNum type="arabicPeriod" startAt="8"/>
            </a:pPr>
            <a:r>
              <a:rPr lang="en-US" sz="2000" b="1" dirty="0">
                <a:solidFill>
                  <a:srgbClr val="002060"/>
                </a:solidFill>
                <a:latin typeface="Times New Roman" panose="02020603050405020304" pitchFamily="18" charset="0"/>
                <a:cs typeface="Times New Roman" panose="02020603050405020304" pitchFamily="18" charset="0"/>
              </a:rPr>
              <a:t>Double bonds cause more repulsion than single bonds, and triple bonds cause more repulsion than a double bond. The order of repulsion is given as follows</a:t>
            </a:r>
          </a:p>
          <a:p>
            <a:pPr lvl="0">
              <a:lnSpc>
                <a:spcPct val="200000"/>
              </a:lnSpc>
            </a:pPr>
            <a:r>
              <a:rPr lang="en-US" sz="2000" b="1" dirty="0">
                <a:solidFill>
                  <a:srgbClr val="002060"/>
                </a:solidFill>
                <a:latin typeface="Times New Roman" panose="02020603050405020304" pitchFamily="18" charset="0"/>
                <a:cs typeface="Times New Roman" panose="02020603050405020304" pitchFamily="18" charset="0"/>
              </a:rPr>
              <a:t>	Triple bonds   &gt;  Double bonds   &gt;  Single bonds       and </a:t>
            </a:r>
          </a:p>
          <a:p>
            <a:pPr lvl="0">
              <a:lnSpc>
                <a:spcPct val="200000"/>
              </a:lnSpc>
            </a:pPr>
            <a:r>
              <a:rPr lang="en-US" sz="2000" b="1" dirty="0">
                <a:solidFill>
                  <a:srgbClr val="002060"/>
                </a:solidFill>
                <a:latin typeface="Times New Roman" panose="02020603050405020304" pitchFamily="18" charset="0"/>
                <a:cs typeface="Times New Roman" panose="02020603050405020304" pitchFamily="18" charset="0"/>
              </a:rPr>
              <a:t>	 Triple bond - Single bond   &gt;  Double bond - Single bond   &gt;  Single bond - Single bond</a:t>
            </a:r>
          </a:p>
          <a:p>
            <a:pPr marL="457200" lvl="0" indent="-457200">
              <a:lnSpc>
                <a:spcPct val="200000"/>
              </a:lnSpc>
              <a:buFont typeface="+mj-lt"/>
              <a:buAutoNum type="arabicPeriod" startAt="8"/>
            </a:pPr>
            <a:r>
              <a:rPr lang="en-US" sz="2000" b="1" dirty="0">
                <a:solidFill>
                  <a:srgbClr val="002060"/>
                </a:solidFill>
                <a:latin typeface="Times New Roman" panose="02020603050405020304" pitchFamily="18" charset="0"/>
                <a:cs typeface="Times New Roman" panose="02020603050405020304" pitchFamily="18" charset="0"/>
              </a:rPr>
              <a:t>The repelling power of electrons in the molecule is given as in following order</a:t>
            </a:r>
          </a:p>
          <a:p>
            <a:pPr lvl="0">
              <a:lnSpc>
                <a:spcPct val="200000"/>
              </a:lnSpc>
            </a:pPr>
            <a:r>
              <a:rPr lang="en-US" sz="2000" b="1" dirty="0">
                <a:solidFill>
                  <a:srgbClr val="002060"/>
                </a:solidFill>
                <a:latin typeface="Times New Roman" panose="02020603050405020304" pitchFamily="18" charset="0"/>
                <a:cs typeface="Times New Roman" panose="02020603050405020304" pitchFamily="18" charset="0"/>
              </a:rPr>
              <a:t>	Lone pair  &gt;   Multiple bonds   &gt;   Bond pair   &gt;   Single electron </a:t>
            </a:r>
          </a:p>
          <a:p>
            <a:pPr marL="457200" lvl="0" indent="-457200">
              <a:lnSpc>
                <a:spcPct val="200000"/>
              </a:lnSpc>
              <a:buFont typeface="+mj-lt"/>
              <a:buAutoNum type="arabicPeriod" startAt="9"/>
            </a:pPr>
            <a:r>
              <a:rPr lang="en-US" sz="2000" b="1" dirty="0">
                <a:solidFill>
                  <a:srgbClr val="002060"/>
                </a:solidFill>
                <a:latin typeface="Times New Roman" panose="02020603050405020304" pitchFamily="18" charset="0"/>
                <a:cs typeface="Times New Roman" panose="02020603050405020304" pitchFamily="18" charset="0"/>
              </a:rPr>
              <a:t>The geometry of the molecule or ion depend on sum of bonding electron pairs (σ-bps) and non-bonding electron pairs or lone pairs </a:t>
            </a:r>
            <a:r>
              <a:rPr lang="en-US" sz="2000" b="1" dirty="0">
                <a:solidFill>
                  <a:srgbClr val="FF0066"/>
                </a:solidFill>
                <a:latin typeface="Times New Roman" panose="02020603050405020304" pitchFamily="18" charset="0"/>
                <a:cs typeface="Times New Roman" panose="02020603050405020304" pitchFamily="18" charset="0"/>
              </a:rPr>
              <a:t>(lps) </a:t>
            </a:r>
            <a:r>
              <a:rPr lang="en-US" sz="2000" b="1" dirty="0">
                <a:solidFill>
                  <a:srgbClr val="002060"/>
                </a:solidFill>
                <a:latin typeface="Times New Roman" panose="02020603050405020304" pitchFamily="18" charset="0"/>
                <a:cs typeface="Times New Roman" panose="02020603050405020304" pitchFamily="18" charset="0"/>
              </a:rPr>
              <a:t>in the central atom. These </a:t>
            </a:r>
            <a:r>
              <a:rPr lang="en-US" sz="2000" b="1" dirty="0">
                <a:solidFill>
                  <a:srgbClr val="FF0066"/>
                </a:solidFill>
                <a:latin typeface="Times New Roman" panose="02020603050405020304" pitchFamily="18" charset="0"/>
                <a:cs typeface="Times New Roman" panose="02020603050405020304" pitchFamily="18" charset="0"/>
              </a:rPr>
              <a:t>σ-bps</a:t>
            </a:r>
            <a:r>
              <a:rPr lang="en-US" sz="2000" b="1" dirty="0">
                <a:solidFill>
                  <a:srgbClr val="002060"/>
                </a:solidFill>
                <a:latin typeface="Times New Roman" panose="02020603050405020304" pitchFamily="18" charset="0"/>
                <a:cs typeface="Times New Roman" panose="02020603050405020304" pitchFamily="18" charset="0"/>
              </a:rPr>
              <a:t> and </a:t>
            </a:r>
            <a:r>
              <a:rPr lang="en-US" sz="2000" b="1" dirty="0">
                <a:solidFill>
                  <a:srgbClr val="FF0066"/>
                </a:solidFill>
                <a:latin typeface="Times New Roman" panose="02020603050405020304" pitchFamily="18" charset="0"/>
                <a:cs typeface="Times New Roman" panose="02020603050405020304" pitchFamily="18" charset="0"/>
              </a:rPr>
              <a:t>lps</a:t>
            </a:r>
            <a:r>
              <a:rPr lang="en-US" sz="2000" b="1" dirty="0">
                <a:solidFill>
                  <a:srgbClr val="002060"/>
                </a:solidFill>
                <a:latin typeface="Times New Roman" panose="02020603050405020304" pitchFamily="18" charset="0"/>
                <a:cs typeface="Times New Roman" panose="02020603050405020304" pitchFamily="18" charset="0"/>
              </a:rPr>
              <a:t> arranges around central atom in such a way that molecule has minimum energy (minimum repulsion) and maximum stability.</a:t>
            </a:r>
          </a:p>
        </p:txBody>
      </p:sp>
    </p:spTree>
    <p:extLst>
      <p:ext uri="{BB962C8B-B14F-4D97-AF65-F5344CB8AC3E}">
        <p14:creationId xmlns:p14="http://schemas.microsoft.com/office/powerpoint/2010/main" val="2101670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B192B7-A92B-468F-BBA4-FBA039CB7AF9}"/>
              </a:ext>
            </a:extLst>
          </p:cNvPr>
          <p:cNvSpPr/>
          <p:nvPr/>
        </p:nvSpPr>
        <p:spPr>
          <a:xfrm>
            <a:off x="914400" y="137505"/>
            <a:ext cx="10924673" cy="524567"/>
          </a:xfrm>
          <a:prstGeom prst="rect">
            <a:avLst/>
          </a:prstGeom>
        </p:spPr>
        <p:txBody>
          <a:bodyPr wrap="square">
            <a:spAutoFit/>
          </a:bodyPr>
          <a:lstStyle/>
          <a:p>
            <a:pPr defTabSz="914400">
              <a:lnSpc>
                <a:spcPct val="130000"/>
              </a:lnSpc>
              <a:spcBef>
                <a:spcPts val="700"/>
              </a:spcBef>
              <a:buClr>
                <a:schemeClr val="tx2"/>
              </a:buClr>
            </a:pPr>
            <a:r>
              <a:rPr lang="en-US" sz="2400" b="1" dirty="0">
                <a:solidFill>
                  <a:srgbClr val="FF0000"/>
                </a:solidFill>
                <a:latin typeface="Times New Roman" panose="02020603050405020304" pitchFamily="18" charset="0"/>
                <a:cs typeface="Times New Roman" panose="02020603050405020304" pitchFamily="18" charset="0"/>
              </a:rPr>
              <a:t>Shapes of simple molecules and ions containing lone and bond pairs of electrons</a:t>
            </a:r>
          </a:p>
        </p:txBody>
      </p:sp>
      <p:sp>
        <p:nvSpPr>
          <p:cNvPr id="4" name="Rectangle 3">
            <a:extLst>
              <a:ext uri="{FF2B5EF4-FFF2-40B4-BE49-F238E27FC236}">
                <a16:creationId xmlns:a16="http://schemas.microsoft.com/office/drawing/2014/main" id="{D4DBB767-D12E-4A59-ACB8-935450A22CB3}"/>
              </a:ext>
            </a:extLst>
          </p:cNvPr>
          <p:cNvSpPr/>
          <p:nvPr/>
        </p:nvSpPr>
        <p:spPr>
          <a:xfrm>
            <a:off x="790334" y="665700"/>
            <a:ext cx="10515601" cy="452496"/>
          </a:xfrm>
          <a:prstGeom prst="rect">
            <a:avLst/>
          </a:prstGeom>
        </p:spPr>
        <p:txBody>
          <a:bodyPr wrap="square">
            <a:spAutoFit/>
          </a:bodyPr>
          <a:lstStyle/>
          <a:p>
            <a:pPr marL="457200" indent="-457200" defTabSz="914400">
              <a:lnSpc>
                <a:spcPct val="130000"/>
              </a:lnSpc>
              <a:spcBef>
                <a:spcPts val="700"/>
              </a:spcBef>
              <a:buClr>
                <a:schemeClr val="tx2"/>
              </a:buClr>
              <a:buAutoNum type="arabicParenR"/>
            </a:pPr>
            <a:r>
              <a:rPr lang="en-US" sz="2000" b="1" dirty="0">
                <a:solidFill>
                  <a:srgbClr val="002060"/>
                </a:solidFill>
                <a:latin typeface="Times New Roman" panose="02020603050405020304" pitchFamily="18" charset="0"/>
                <a:cs typeface="Times New Roman" panose="02020603050405020304" pitchFamily="18" charset="0"/>
              </a:rPr>
              <a:t>Geometry of  molecules containing one lone pair electrons</a:t>
            </a:r>
            <a:r>
              <a:rPr lang="en-US" sz="2000" b="1" dirty="0">
                <a:solidFill>
                  <a:schemeClr val="bg1"/>
                </a:solidFill>
                <a:latin typeface="Times New Roman" panose="02020603050405020304" pitchFamily="18" charset="0"/>
                <a:cs typeface="Times New Roman" panose="02020603050405020304" pitchFamily="18" charset="0"/>
              </a:rPr>
              <a:t>-  e.g. Ammonia molecule </a:t>
            </a:r>
          </a:p>
        </p:txBody>
      </p:sp>
      <p:pic>
        <p:nvPicPr>
          <p:cNvPr id="8" name="Picture 7">
            <a:extLst>
              <a:ext uri="{FF2B5EF4-FFF2-40B4-BE49-F238E27FC236}">
                <a16:creationId xmlns:a16="http://schemas.microsoft.com/office/drawing/2014/main" id="{3551848A-5E32-485B-B515-988F89AE5813}"/>
              </a:ext>
            </a:extLst>
          </p:cNvPr>
          <p:cNvPicPr>
            <a:picLocks noChangeAspect="1"/>
          </p:cNvPicPr>
          <p:nvPr/>
        </p:nvPicPr>
        <p:blipFill>
          <a:blip r:embed="rId2">
            <a:duotone>
              <a:prstClr val="black"/>
              <a:srgbClr val="FF0066">
                <a:tint val="45000"/>
                <a:satMod val="400000"/>
              </a:srgbClr>
            </a:duotone>
          </a:blip>
          <a:stretch>
            <a:fillRect/>
          </a:stretch>
        </p:blipFill>
        <p:spPr>
          <a:xfrm>
            <a:off x="8415602" y="1262886"/>
            <a:ext cx="2257169" cy="2055178"/>
          </a:xfrm>
          <a:prstGeom prst="rect">
            <a:avLst/>
          </a:prstGeom>
        </p:spPr>
      </p:pic>
      <p:sp>
        <p:nvSpPr>
          <p:cNvPr id="11" name="Rectangle 10">
            <a:extLst>
              <a:ext uri="{FF2B5EF4-FFF2-40B4-BE49-F238E27FC236}">
                <a16:creationId xmlns:a16="http://schemas.microsoft.com/office/drawing/2014/main" id="{1AABD093-83FB-40ED-B666-7B8258284537}"/>
              </a:ext>
            </a:extLst>
          </p:cNvPr>
          <p:cNvSpPr/>
          <p:nvPr/>
        </p:nvSpPr>
        <p:spPr>
          <a:xfrm>
            <a:off x="753759" y="1076228"/>
            <a:ext cx="6693788" cy="5531707"/>
          </a:xfrm>
          <a:prstGeom prst="rect">
            <a:avLst/>
          </a:prstGeom>
        </p:spPr>
        <p:txBody>
          <a:bodyPr wrap="square">
            <a:spAutoFit/>
          </a:bodyPr>
          <a:lstStyle/>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ea typeface="Calibri" panose="020F0502020204030204" pitchFamily="34" charset="0"/>
              </a:rPr>
              <a:t>In NH</a:t>
            </a:r>
            <a:r>
              <a:rPr lang="en-US" sz="2000" b="1" baseline="-25000" dirty="0">
                <a:solidFill>
                  <a:srgbClr val="002060"/>
                </a:solidFill>
                <a:latin typeface="Times New Roman" panose="02020603050405020304" pitchFamily="18" charset="0"/>
                <a:ea typeface="Calibri" panose="020F0502020204030204" pitchFamily="34" charset="0"/>
              </a:rPr>
              <a:t>3</a:t>
            </a:r>
            <a:r>
              <a:rPr lang="en-US" sz="2000" b="1" dirty="0">
                <a:solidFill>
                  <a:srgbClr val="002060"/>
                </a:solidFill>
                <a:latin typeface="Times New Roman" panose="02020603050405020304" pitchFamily="18" charset="0"/>
                <a:ea typeface="Calibri" panose="020F0502020204030204" pitchFamily="34" charset="0"/>
              </a:rPr>
              <a:t> molecule, </a:t>
            </a:r>
            <a:r>
              <a:rPr lang="en-US" sz="2000" b="1" dirty="0">
                <a:solidFill>
                  <a:srgbClr val="002060"/>
                </a:solidFill>
                <a:latin typeface="Times New Roman" panose="02020603050405020304" pitchFamily="18" charset="0"/>
                <a:cs typeface="Times New Roman" panose="02020603050405020304" pitchFamily="18" charset="0"/>
              </a:rPr>
              <a:t>Nitrogen atom (Z=7) has electron configuration 1s</a:t>
            </a:r>
            <a:r>
              <a:rPr lang="en-US" sz="2000" b="1" baseline="30000" dirty="0">
                <a:solidFill>
                  <a:srgbClr val="002060"/>
                </a:solidFill>
                <a:latin typeface="Times New Roman" panose="02020603050405020304" pitchFamily="18" charset="0"/>
                <a:cs typeface="Times New Roman" panose="02020603050405020304" pitchFamily="18" charset="0"/>
              </a:rPr>
              <a:t>2</a:t>
            </a:r>
            <a:r>
              <a:rPr lang="en-US" sz="2000" b="1" dirty="0">
                <a:solidFill>
                  <a:srgbClr val="002060"/>
                </a:solidFill>
                <a:latin typeface="Times New Roman" panose="02020603050405020304" pitchFamily="18" charset="0"/>
                <a:cs typeface="Times New Roman" panose="02020603050405020304" pitchFamily="18" charset="0"/>
              </a:rPr>
              <a:t>, 2s</a:t>
            </a:r>
            <a:r>
              <a:rPr lang="en-US" sz="2000" b="1" baseline="30000" dirty="0">
                <a:solidFill>
                  <a:srgbClr val="002060"/>
                </a:solidFill>
                <a:latin typeface="Times New Roman" panose="02020603050405020304" pitchFamily="18" charset="0"/>
                <a:cs typeface="Times New Roman" panose="02020603050405020304" pitchFamily="18" charset="0"/>
              </a:rPr>
              <a:t>2</a:t>
            </a:r>
            <a:r>
              <a:rPr lang="en-US" sz="2000" b="1" dirty="0">
                <a:solidFill>
                  <a:srgbClr val="002060"/>
                </a:solidFill>
                <a:latin typeface="Times New Roman" panose="02020603050405020304" pitchFamily="18" charset="0"/>
                <a:cs typeface="Times New Roman" panose="02020603050405020304" pitchFamily="18" charset="0"/>
              </a:rPr>
              <a:t>, 2p</a:t>
            </a:r>
            <a:r>
              <a:rPr lang="en-US" sz="2000" b="1" baseline="30000" dirty="0">
                <a:solidFill>
                  <a:srgbClr val="00206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 hence </a:t>
            </a:r>
            <a:r>
              <a:rPr lang="en-US" sz="2000" b="1" dirty="0">
                <a:solidFill>
                  <a:srgbClr val="002060"/>
                </a:solidFill>
                <a:latin typeface="Times New Roman" panose="02020603050405020304" pitchFamily="18" charset="0"/>
                <a:ea typeface="Calibri" panose="020F0502020204030204" pitchFamily="34" charset="0"/>
              </a:rPr>
              <a:t>four electron pairs are present in the outer valence shell of the Nitrogen atom i.e. three bond pairs and one lone pair (Nitrogen atom is sp</a:t>
            </a:r>
            <a:r>
              <a:rPr lang="en-US" sz="2000" b="1" baseline="30000" dirty="0">
                <a:solidFill>
                  <a:srgbClr val="002060"/>
                </a:solidFill>
                <a:latin typeface="Times New Roman" panose="02020603050405020304" pitchFamily="18" charset="0"/>
                <a:ea typeface="Calibri" panose="020F0502020204030204" pitchFamily="34" charset="0"/>
              </a:rPr>
              <a:t>3</a:t>
            </a:r>
            <a:r>
              <a:rPr lang="en-US" sz="2000" b="1" dirty="0">
                <a:solidFill>
                  <a:srgbClr val="002060"/>
                </a:solidFill>
                <a:latin typeface="Times New Roman" panose="02020603050405020304" pitchFamily="18" charset="0"/>
                <a:ea typeface="Calibri" panose="020F0502020204030204" pitchFamily="34" charset="0"/>
              </a:rPr>
              <a:t> hybridized). </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ea typeface="Calibri" panose="020F0502020204030204" pitchFamily="34" charset="0"/>
              </a:rPr>
              <a:t>Due to presence of one lone pair, the bond angle H-N-H is reduced from the theoretical (ideal) tetrahedral angle of </a:t>
            </a:r>
            <a:r>
              <a:rPr lang="en-US" sz="2000" b="1" dirty="0">
                <a:solidFill>
                  <a:srgbClr val="FF0066"/>
                </a:solidFill>
                <a:latin typeface="Times New Roman" panose="02020603050405020304" pitchFamily="18" charset="0"/>
                <a:ea typeface="Calibri" panose="020F0502020204030204" pitchFamily="34" charset="0"/>
              </a:rPr>
              <a:t>109</a:t>
            </a:r>
            <a:r>
              <a:rPr lang="en-US" sz="2000" b="1" baseline="30000" dirty="0">
                <a:solidFill>
                  <a:srgbClr val="FF0066"/>
                </a:solidFill>
                <a:latin typeface="Times New Roman" panose="02020603050405020304" pitchFamily="18" charset="0"/>
                <a:ea typeface="Calibri" panose="020F0502020204030204" pitchFamily="34" charset="0"/>
              </a:rPr>
              <a:t>0</a:t>
            </a:r>
            <a:r>
              <a:rPr lang="en-US" sz="2000" b="1" dirty="0">
                <a:solidFill>
                  <a:srgbClr val="FF0066"/>
                </a:solidFill>
                <a:latin typeface="Times New Roman" panose="02020603050405020304" pitchFamily="18" charset="0"/>
                <a:ea typeface="Calibri" panose="020F0502020204030204" pitchFamily="34" charset="0"/>
              </a:rPr>
              <a:t>28’ to 107</a:t>
            </a:r>
            <a:r>
              <a:rPr lang="en-US" sz="2000" b="1" baseline="30000" dirty="0">
                <a:solidFill>
                  <a:srgbClr val="FF0066"/>
                </a:solidFill>
                <a:latin typeface="Times New Roman" panose="02020603050405020304" pitchFamily="18" charset="0"/>
                <a:ea typeface="Calibri" panose="020F0502020204030204" pitchFamily="34" charset="0"/>
              </a:rPr>
              <a:t>0</a:t>
            </a:r>
            <a:r>
              <a:rPr lang="en-US" sz="2000" b="1" dirty="0">
                <a:solidFill>
                  <a:srgbClr val="FF0066"/>
                </a:solidFill>
                <a:latin typeface="Times New Roman" panose="02020603050405020304" pitchFamily="18" charset="0"/>
                <a:ea typeface="Calibri" panose="020F0502020204030204" pitchFamily="34" charset="0"/>
              </a:rPr>
              <a:t>48’. </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ea typeface="Calibri" panose="020F0502020204030204" pitchFamily="34" charset="0"/>
              </a:rPr>
              <a:t>Therefore, in NH</a:t>
            </a:r>
            <a:r>
              <a:rPr lang="en-US" sz="2000" b="1" baseline="-25000" dirty="0">
                <a:solidFill>
                  <a:srgbClr val="002060"/>
                </a:solidFill>
                <a:latin typeface="Times New Roman" panose="02020603050405020304" pitchFamily="18" charset="0"/>
                <a:ea typeface="Calibri" panose="020F0502020204030204" pitchFamily="34" charset="0"/>
              </a:rPr>
              <a:t>3</a:t>
            </a:r>
            <a:r>
              <a:rPr lang="en-US" sz="2000" b="1" dirty="0">
                <a:solidFill>
                  <a:srgbClr val="002060"/>
                </a:solidFill>
                <a:latin typeface="Times New Roman" panose="02020603050405020304" pitchFamily="18" charset="0"/>
                <a:ea typeface="Calibri" panose="020F0502020204030204" pitchFamily="34" charset="0"/>
              </a:rPr>
              <a:t> molecule, three bond pairs and one lone pair causes repulsion of (Lone pair – Bond pair) &gt; (Bond pair – Bond pair) hence gives </a:t>
            </a:r>
            <a:r>
              <a:rPr lang="en-US" sz="2000" b="1" dirty="0">
                <a:solidFill>
                  <a:srgbClr val="FF0066"/>
                </a:solidFill>
                <a:latin typeface="Times New Roman" panose="02020603050405020304" pitchFamily="18" charset="0"/>
                <a:ea typeface="Calibri" panose="020F0502020204030204" pitchFamily="34" charset="0"/>
              </a:rPr>
              <a:t>distorted tetrahedral structure (trigonal pyramidal structure)</a:t>
            </a:r>
            <a:endParaRPr lang="en-US" sz="2000" b="1" dirty="0">
              <a:solidFill>
                <a:srgbClr val="FF0066"/>
              </a:solidFill>
            </a:endParaRPr>
          </a:p>
        </p:txBody>
      </p:sp>
      <p:pic>
        <p:nvPicPr>
          <p:cNvPr id="3" name="Picture 2">
            <a:extLst>
              <a:ext uri="{FF2B5EF4-FFF2-40B4-BE49-F238E27FC236}">
                <a16:creationId xmlns:a16="http://schemas.microsoft.com/office/drawing/2014/main" id="{DCE13D08-7AF6-4A1D-897F-18C70EA08107}"/>
              </a:ext>
            </a:extLst>
          </p:cNvPr>
          <p:cNvPicPr>
            <a:picLocks noChangeAspect="1"/>
          </p:cNvPicPr>
          <p:nvPr/>
        </p:nvPicPr>
        <p:blipFill>
          <a:blip r:embed="rId3"/>
          <a:stretch>
            <a:fillRect/>
          </a:stretch>
        </p:blipFill>
        <p:spPr>
          <a:xfrm rot="-120000">
            <a:off x="8127986" y="3759390"/>
            <a:ext cx="3250692" cy="2249424"/>
          </a:xfrm>
          <a:prstGeom prst="rect">
            <a:avLst/>
          </a:prstGeom>
          <a:solidFill>
            <a:srgbClr val="FF0066"/>
          </a:solidFill>
        </p:spPr>
      </p:pic>
    </p:spTree>
    <p:extLst>
      <p:ext uri="{BB962C8B-B14F-4D97-AF65-F5344CB8AC3E}">
        <p14:creationId xmlns:p14="http://schemas.microsoft.com/office/powerpoint/2010/main" val="544983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B192B7-A92B-468F-BBA4-FBA039CB7AF9}"/>
              </a:ext>
            </a:extLst>
          </p:cNvPr>
          <p:cNvSpPr/>
          <p:nvPr/>
        </p:nvSpPr>
        <p:spPr>
          <a:xfrm>
            <a:off x="1287372" y="-5254"/>
            <a:ext cx="10924673" cy="524567"/>
          </a:xfrm>
          <a:prstGeom prst="rect">
            <a:avLst/>
          </a:prstGeom>
        </p:spPr>
        <p:txBody>
          <a:bodyPr wrap="square">
            <a:spAutoFit/>
          </a:bodyPr>
          <a:lstStyle/>
          <a:p>
            <a:pPr defTabSz="914400">
              <a:lnSpc>
                <a:spcPct val="130000"/>
              </a:lnSpc>
              <a:spcBef>
                <a:spcPts val="700"/>
              </a:spcBef>
              <a:buClr>
                <a:schemeClr val="tx2"/>
              </a:buClr>
            </a:pPr>
            <a:r>
              <a:rPr lang="en-US" sz="2400" b="1" dirty="0">
                <a:solidFill>
                  <a:srgbClr val="FF0000"/>
                </a:solidFill>
                <a:latin typeface="Times New Roman" panose="02020603050405020304" pitchFamily="18" charset="0"/>
                <a:cs typeface="Times New Roman" panose="02020603050405020304" pitchFamily="18" charset="0"/>
              </a:rPr>
              <a:t>Shapes of simple molecules and ions containing </a:t>
            </a:r>
            <a:r>
              <a:rPr lang="en-US" sz="2400" b="1" dirty="0">
                <a:solidFill>
                  <a:schemeClr val="bg1"/>
                </a:solidFill>
                <a:latin typeface="Times New Roman" panose="02020603050405020304" pitchFamily="18" charset="0"/>
                <a:cs typeface="Times New Roman" panose="02020603050405020304" pitchFamily="18" charset="0"/>
              </a:rPr>
              <a:t>lone and bond pairs of electrons</a:t>
            </a:r>
          </a:p>
        </p:txBody>
      </p:sp>
      <p:sp>
        <p:nvSpPr>
          <p:cNvPr id="4" name="Rectangle 3">
            <a:extLst>
              <a:ext uri="{FF2B5EF4-FFF2-40B4-BE49-F238E27FC236}">
                <a16:creationId xmlns:a16="http://schemas.microsoft.com/office/drawing/2014/main" id="{D4DBB767-D12E-4A59-ACB8-935450A22CB3}"/>
              </a:ext>
            </a:extLst>
          </p:cNvPr>
          <p:cNvSpPr/>
          <p:nvPr/>
        </p:nvSpPr>
        <p:spPr>
          <a:xfrm>
            <a:off x="803186" y="419314"/>
            <a:ext cx="10700952" cy="452496"/>
          </a:xfrm>
          <a:prstGeom prst="rect">
            <a:avLst/>
          </a:prstGeom>
        </p:spPr>
        <p:txBody>
          <a:bodyPr wrap="square">
            <a:spAutoFit/>
          </a:bodyPr>
          <a:lstStyle/>
          <a:p>
            <a:pPr defTabSz="914400">
              <a:lnSpc>
                <a:spcPct val="130000"/>
              </a:lnSpc>
              <a:spcBef>
                <a:spcPts val="700"/>
              </a:spcBef>
              <a:buClr>
                <a:schemeClr val="tx2"/>
              </a:buClr>
            </a:pPr>
            <a:r>
              <a:rPr lang="en-US" sz="2000" b="1" dirty="0">
                <a:solidFill>
                  <a:srgbClr val="002060"/>
                </a:solidFill>
                <a:latin typeface="Times New Roman" panose="02020603050405020304" pitchFamily="18" charset="0"/>
                <a:cs typeface="Times New Roman" panose="02020603050405020304" pitchFamily="18" charset="0"/>
              </a:rPr>
              <a:t>2) Geometry of  molecules containing two lone pair electrons-  </a:t>
            </a:r>
            <a:r>
              <a:rPr lang="en-US" sz="2000" b="1" dirty="0">
                <a:solidFill>
                  <a:schemeClr val="bg1"/>
                </a:solidFill>
                <a:latin typeface="Times New Roman" panose="02020603050405020304" pitchFamily="18" charset="0"/>
                <a:cs typeface="Times New Roman" panose="02020603050405020304" pitchFamily="18" charset="0"/>
              </a:rPr>
              <a:t>e.g. Water molecule </a:t>
            </a:r>
          </a:p>
        </p:txBody>
      </p:sp>
      <p:pic>
        <p:nvPicPr>
          <p:cNvPr id="10" name="Picture 9">
            <a:extLst>
              <a:ext uri="{FF2B5EF4-FFF2-40B4-BE49-F238E27FC236}">
                <a16:creationId xmlns:a16="http://schemas.microsoft.com/office/drawing/2014/main" id="{9CF1D418-F2E7-47B7-B63D-49FB70E55FBD}"/>
              </a:ext>
            </a:extLst>
          </p:cNvPr>
          <p:cNvPicPr>
            <a:picLocks noChangeAspect="1"/>
          </p:cNvPicPr>
          <p:nvPr/>
        </p:nvPicPr>
        <p:blipFill>
          <a:blip r:embed="rId2">
            <a:duotone>
              <a:prstClr val="black"/>
              <a:srgbClr val="FF0066">
                <a:tint val="45000"/>
                <a:satMod val="400000"/>
              </a:srgbClr>
            </a:duoton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8554452" y="1061713"/>
            <a:ext cx="2526632" cy="1883431"/>
          </a:xfrm>
          <a:prstGeom prst="rect">
            <a:avLst/>
          </a:prstGeom>
        </p:spPr>
      </p:pic>
      <p:sp>
        <p:nvSpPr>
          <p:cNvPr id="12" name="Rectangle 11">
            <a:extLst>
              <a:ext uri="{FF2B5EF4-FFF2-40B4-BE49-F238E27FC236}">
                <a16:creationId xmlns:a16="http://schemas.microsoft.com/office/drawing/2014/main" id="{C4AD372C-0F06-4DE3-AFD3-B5CA4811DB29}"/>
              </a:ext>
            </a:extLst>
          </p:cNvPr>
          <p:cNvSpPr/>
          <p:nvPr/>
        </p:nvSpPr>
        <p:spPr>
          <a:xfrm>
            <a:off x="803186" y="774133"/>
            <a:ext cx="6802728" cy="5998052"/>
          </a:xfrm>
          <a:prstGeom prst="rect">
            <a:avLst/>
          </a:prstGeom>
        </p:spPr>
        <p:txBody>
          <a:bodyPr wrap="square">
            <a:spAutoFit/>
          </a:bodyPr>
          <a:lstStyle/>
          <a:p>
            <a:pPr marL="342900" indent="-342900">
              <a:lnSpc>
                <a:spcPct val="150000"/>
              </a:lnSpc>
              <a:buFont typeface="Arial" panose="020B0604020202020204" pitchFamily="34" charset="0"/>
              <a:buChar char="•"/>
            </a:pPr>
            <a:r>
              <a:rPr lang="en-IN" sz="2000" b="1" dirty="0">
                <a:solidFill>
                  <a:srgbClr val="002060"/>
                </a:solidFill>
                <a:latin typeface="Times New Roman" panose="02020603050405020304" pitchFamily="18" charset="0"/>
              </a:rPr>
              <a:t>In H</a:t>
            </a:r>
            <a:r>
              <a:rPr lang="en-IN" sz="2000" b="1" baseline="-25000" dirty="0">
                <a:solidFill>
                  <a:srgbClr val="002060"/>
                </a:solidFill>
                <a:latin typeface="Times New Roman" panose="02020603050405020304" pitchFamily="18" charset="0"/>
              </a:rPr>
              <a:t>2</a:t>
            </a:r>
            <a:r>
              <a:rPr lang="en-IN" sz="2000" b="1" dirty="0">
                <a:solidFill>
                  <a:srgbClr val="002060"/>
                </a:solidFill>
                <a:latin typeface="Times New Roman" panose="02020603050405020304" pitchFamily="18" charset="0"/>
              </a:rPr>
              <a:t>O molecule, </a:t>
            </a:r>
            <a:r>
              <a:rPr lang="en-US" sz="2000" b="1" dirty="0">
                <a:solidFill>
                  <a:srgbClr val="002060"/>
                </a:solidFill>
                <a:latin typeface="Times New Roman" panose="02020603050405020304" pitchFamily="18" charset="0"/>
                <a:cs typeface="Times New Roman" panose="02020603050405020304" pitchFamily="18" charset="0"/>
              </a:rPr>
              <a:t>Oxygen atom (Z=8) has electron configuration 1s</a:t>
            </a:r>
            <a:r>
              <a:rPr lang="en-US" sz="2000" b="1" baseline="30000" dirty="0">
                <a:solidFill>
                  <a:srgbClr val="002060"/>
                </a:solidFill>
                <a:latin typeface="Times New Roman" panose="02020603050405020304" pitchFamily="18" charset="0"/>
                <a:cs typeface="Times New Roman" panose="02020603050405020304" pitchFamily="18" charset="0"/>
              </a:rPr>
              <a:t>2</a:t>
            </a:r>
            <a:r>
              <a:rPr lang="en-US" sz="2000" b="1" dirty="0">
                <a:solidFill>
                  <a:srgbClr val="002060"/>
                </a:solidFill>
                <a:latin typeface="Times New Roman" panose="02020603050405020304" pitchFamily="18" charset="0"/>
                <a:cs typeface="Times New Roman" panose="02020603050405020304" pitchFamily="18" charset="0"/>
              </a:rPr>
              <a:t>, 2s</a:t>
            </a:r>
            <a:r>
              <a:rPr lang="en-US" sz="2000" b="1" baseline="30000" dirty="0">
                <a:solidFill>
                  <a:srgbClr val="002060"/>
                </a:solidFill>
                <a:latin typeface="Times New Roman" panose="02020603050405020304" pitchFamily="18" charset="0"/>
                <a:cs typeface="Times New Roman" panose="02020603050405020304" pitchFamily="18" charset="0"/>
              </a:rPr>
              <a:t>2</a:t>
            </a:r>
            <a:r>
              <a:rPr lang="en-US" sz="2000" b="1" dirty="0">
                <a:solidFill>
                  <a:srgbClr val="002060"/>
                </a:solidFill>
                <a:latin typeface="Times New Roman" panose="02020603050405020304" pitchFamily="18" charset="0"/>
                <a:cs typeface="Times New Roman" panose="02020603050405020304" pitchFamily="18" charset="0"/>
              </a:rPr>
              <a:t>, 2p</a:t>
            </a:r>
            <a:r>
              <a:rPr lang="en-US" sz="2000" b="1" baseline="30000" dirty="0">
                <a:solidFill>
                  <a:srgbClr val="002060"/>
                </a:solidFill>
                <a:latin typeface="Times New Roman" panose="02020603050405020304" pitchFamily="18" charset="0"/>
                <a:cs typeface="Times New Roman" panose="02020603050405020304" pitchFamily="18" charset="0"/>
              </a:rPr>
              <a:t>4</a:t>
            </a:r>
            <a:r>
              <a:rPr lang="en-US" sz="2000" b="1" dirty="0">
                <a:solidFill>
                  <a:srgbClr val="002060"/>
                </a:solidFill>
                <a:latin typeface="Times New Roman" panose="02020603050405020304" pitchFamily="18" charset="0"/>
                <a:cs typeface="Times New Roman" panose="02020603050405020304" pitchFamily="18" charset="0"/>
              </a:rPr>
              <a:t> hence </a:t>
            </a:r>
            <a:r>
              <a:rPr lang="en-IN" sz="2000" b="1" dirty="0">
                <a:solidFill>
                  <a:srgbClr val="002060"/>
                </a:solidFill>
                <a:latin typeface="Times New Roman" panose="02020603050405020304" pitchFamily="18" charset="0"/>
              </a:rPr>
              <a:t>four electron pairs are present in the outer valence shell of the Oxygen atom i.e. two bond pairs and two lone pairs. </a:t>
            </a:r>
            <a:r>
              <a:rPr lang="en-US" sz="1200" b="1" dirty="0">
                <a:solidFill>
                  <a:srgbClr val="002060"/>
                </a:solidFill>
                <a:latin typeface="Times New Roman" panose="02020603050405020304" pitchFamily="18" charset="0"/>
                <a:ea typeface="Calibri" panose="020F0502020204030204" pitchFamily="34" charset="0"/>
              </a:rPr>
              <a:t>(Oxygen atom is SP</a:t>
            </a:r>
            <a:r>
              <a:rPr lang="en-US" sz="1200" b="1" baseline="30000" dirty="0">
                <a:solidFill>
                  <a:srgbClr val="002060"/>
                </a:solidFill>
                <a:latin typeface="Times New Roman" panose="02020603050405020304" pitchFamily="18" charset="0"/>
                <a:ea typeface="Calibri" panose="020F0502020204030204" pitchFamily="34" charset="0"/>
              </a:rPr>
              <a:t>3</a:t>
            </a:r>
            <a:r>
              <a:rPr lang="en-US" sz="1200" b="1" dirty="0">
                <a:solidFill>
                  <a:srgbClr val="002060"/>
                </a:solidFill>
                <a:latin typeface="Times New Roman" panose="02020603050405020304" pitchFamily="18" charset="0"/>
                <a:ea typeface="Calibri" panose="020F0502020204030204" pitchFamily="34" charset="0"/>
              </a:rPr>
              <a:t> hybridized).</a:t>
            </a:r>
            <a:r>
              <a:rPr lang="en-IN" sz="1200" b="1" dirty="0">
                <a:solidFill>
                  <a:srgbClr val="002060"/>
                </a:solidFill>
                <a:latin typeface="Times New Roman" panose="02020603050405020304" pitchFamily="18" charset="0"/>
              </a:rPr>
              <a:t> </a:t>
            </a:r>
            <a:endParaRPr lang="en-IN" sz="4000" b="1" dirty="0">
              <a:solidFill>
                <a:srgbClr val="002060"/>
              </a:solidFill>
              <a:latin typeface="Times New Roman" panose="02020603050405020304" pitchFamily="18" charset="0"/>
            </a:endParaRPr>
          </a:p>
          <a:p>
            <a:pPr marL="342900" indent="-342900">
              <a:lnSpc>
                <a:spcPct val="150000"/>
              </a:lnSpc>
              <a:buFont typeface="Arial" panose="020B0604020202020204" pitchFamily="34" charset="0"/>
              <a:buChar char="•"/>
            </a:pPr>
            <a:r>
              <a:rPr lang="en-IN" sz="2000" b="1" dirty="0">
                <a:solidFill>
                  <a:srgbClr val="002060"/>
                </a:solidFill>
                <a:latin typeface="Times New Roman" panose="02020603050405020304" pitchFamily="18" charset="0"/>
              </a:rPr>
              <a:t>Due to presence of two lone pairs, the bond angle</a:t>
            </a:r>
          </a:p>
          <a:p>
            <a:pPr>
              <a:lnSpc>
                <a:spcPct val="150000"/>
              </a:lnSpc>
            </a:pPr>
            <a:r>
              <a:rPr lang="en-IN" sz="2000" b="1" dirty="0">
                <a:solidFill>
                  <a:srgbClr val="002060"/>
                </a:solidFill>
                <a:latin typeface="Times New Roman" panose="02020603050405020304" pitchFamily="18" charset="0"/>
              </a:rPr>
              <a:t>      H-O-H is reduced from the theoretical (ideal)      </a:t>
            </a:r>
          </a:p>
          <a:p>
            <a:pPr>
              <a:lnSpc>
                <a:spcPct val="150000"/>
              </a:lnSpc>
            </a:pPr>
            <a:r>
              <a:rPr lang="en-IN" sz="2000" b="1" dirty="0">
                <a:solidFill>
                  <a:srgbClr val="002060"/>
                </a:solidFill>
                <a:latin typeface="Times New Roman" panose="02020603050405020304" pitchFamily="18" charset="0"/>
              </a:rPr>
              <a:t>      tetrahedral angle of </a:t>
            </a:r>
            <a:r>
              <a:rPr lang="en-IN" sz="2000" b="1" dirty="0">
                <a:solidFill>
                  <a:srgbClr val="FF0066"/>
                </a:solidFill>
                <a:latin typeface="Times New Roman" panose="02020603050405020304" pitchFamily="18" charset="0"/>
              </a:rPr>
              <a:t>109</a:t>
            </a:r>
            <a:r>
              <a:rPr lang="en-IN" sz="2000" b="1" baseline="30000" dirty="0">
                <a:solidFill>
                  <a:srgbClr val="FF0066"/>
                </a:solidFill>
                <a:latin typeface="Times New Roman" panose="02020603050405020304" pitchFamily="18" charset="0"/>
              </a:rPr>
              <a:t>0</a:t>
            </a:r>
            <a:r>
              <a:rPr lang="en-IN" sz="2000" b="1" dirty="0">
                <a:solidFill>
                  <a:srgbClr val="FF0066"/>
                </a:solidFill>
                <a:latin typeface="Times New Roman" panose="02020603050405020304" pitchFamily="18" charset="0"/>
              </a:rPr>
              <a:t>28’ to 104</a:t>
            </a:r>
            <a:r>
              <a:rPr lang="en-IN" sz="2000" b="1" baseline="30000" dirty="0">
                <a:solidFill>
                  <a:srgbClr val="FF0066"/>
                </a:solidFill>
                <a:latin typeface="Times New Roman" panose="02020603050405020304" pitchFamily="18" charset="0"/>
              </a:rPr>
              <a:t>0</a:t>
            </a:r>
            <a:r>
              <a:rPr lang="en-IN" sz="2000" b="1" dirty="0">
                <a:solidFill>
                  <a:srgbClr val="FF0066"/>
                </a:solidFill>
                <a:latin typeface="Times New Roman" panose="02020603050405020304" pitchFamily="18" charset="0"/>
              </a:rPr>
              <a:t>27’</a:t>
            </a:r>
            <a:r>
              <a:rPr lang="en-IN" sz="2000" b="1" dirty="0">
                <a:solidFill>
                  <a:srgbClr val="002060"/>
                </a:solidFill>
                <a:latin typeface="Times New Roman" panose="02020603050405020304" pitchFamily="18" charset="0"/>
              </a:rPr>
              <a:t>. </a:t>
            </a:r>
          </a:p>
          <a:p>
            <a:pPr marL="342900" indent="-342900">
              <a:lnSpc>
                <a:spcPct val="150000"/>
              </a:lnSpc>
              <a:buFont typeface="Arial" panose="020B0604020202020204" pitchFamily="34" charset="0"/>
              <a:buChar char="•"/>
            </a:pPr>
            <a:r>
              <a:rPr lang="en-IN" sz="2000" b="1" dirty="0">
                <a:solidFill>
                  <a:srgbClr val="002060"/>
                </a:solidFill>
                <a:latin typeface="Times New Roman" panose="02020603050405020304" pitchFamily="18" charset="0"/>
              </a:rPr>
              <a:t>Therefore, H</a:t>
            </a:r>
            <a:r>
              <a:rPr lang="en-IN" sz="2000" b="1" baseline="-25000" dirty="0">
                <a:solidFill>
                  <a:srgbClr val="002060"/>
                </a:solidFill>
                <a:latin typeface="Times New Roman" panose="02020603050405020304" pitchFamily="18" charset="0"/>
              </a:rPr>
              <a:t>2</a:t>
            </a:r>
            <a:r>
              <a:rPr lang="en-IN" sz="2000" b="1" dirty="0">
                <a:solidFill>
                  <a:srgbClr val="002060"/>
                </a:solidFill>
                <a:latin typeface="Times New Roman" panose="02020603050405020304" pitchFamily="18" charset="0"/>
              </a:rPr>
              <a:t>O molecule has distorted tetrahedral structure called as </a:t>
            </a:r>
            <a:r>
              <a:rPr lang="en-IN" sz="2000" b="1" dirty="0">
                <a:solidFill>
                  <a:srgbClr val="FF0066"/>
                </a:solidFill>
                <a:latin typeface="Times New Roman" panose="02020603050405020304" pitchFamily="18" charset="0"/>
              </a:rPr>
              <a:t>bend or V shaped structure</a:t>
            </a:r>
            <a:r>
              <a:rPr lang="en-IN" sz="2000" b="1" dirty="0">
                <a:solidFill>
                  <a:srgbClr val="002060"/>
                </a:solidFill>
                <a:latin typeface="Times New Roman" panose="02020603050405020304" pitchFamily="18" charset="0"/>
              </a:rPr>
              <a:t>.  </a:t>
            </a:r>
          </a:p>
          <a:p>
            <a:pPr marL="342900" indent="-342900">
              <a:lnSpc>
                <a:spcPct val="150000"/>
              </a:lnSpc>
              <a:buFont typeface="Arial" panose="020B0604020202020204" pitchFamily="34" charset="0"/>
              <a:buChar char="•"/>
            </a:pPr>
            <a:r>
              <a:rPr lang="en-IN" sz="2000" b="1" dirty="0">
                <a:solidFill>
                  <a:srgbClr val="002060"/>
                </a:solidFill>
                <a:latin typeface="Times New Roman" panose="02020603050405020304" pitchFamily="18" charset="0"/>
              </a:rPr>
              <a:t>So that in H</a:t>
            </a:r>
            <a:r>
              <a:rPr lang="en-IN" sz="2000" b="1" baseline="-25000" dirty="0">
                <a:solidFill>
                  <a:srgbClr val="002060"/>
                </a:solidFill>
                <a:latin typeface="Times New Roman" panose="02020603050405020304" pitchFamily="18" charset="0"/>
              </a:rPr>
              <a:t>2</a:t>
            </a:r>
            <a:r>
              <a:rPr lang="en-IN" sz="2000" b="1" dirty="0">
                <a:solidFill>
                  <a:srgbClr val="002060"/>
                </a:solidFill>
                <a:latin typeface="Times New Roman" panose="02020603050405020304" pitchFamily="18" charset="0"/>
              </a:rPr>
              <a:t>O molecule, two bond pairs and two lone pair causes (Lone pair – Bond pair)  &gt; (Lone pair – Bond pair) &gt; (Bond pair – Bond pair) repulsion hence gives </a:t>
            </a:r>
            <a:r>
              <a:rPr lang="en-IN" b="1" dirty="0">
                <a:solidFill>
                  <a:srgbClr val="FF0066"/>
                </a:solidFill>
                <a:latin typeface="Times New Roman" panose="02020603050405020304" pitchFamily="18" charset="0"/>
              </a:rPr>
              <a:t>distorted tetrahedral structure (bend/V shaped structure)</a:t>
            </a:r>
            <a:endParaRPr lang="en-US" sz="2000" b="1" dirty="0">
              <a:solidFill>
                <a:srgbClr val="FF0066"/>
              </a:solidFill>
              <a:latin typeface="Times New Roman" panose="02020603050405020304" pitchFamily="18" charset="0"/>
            </a:endParaRPr>
          </a:p>
        </p:txBody>
      </p:sp>
      <p:pic>
        <p:nvPicPr>
          <p:cNvPr id="3" name="Picture 2">
            <a:extLst>
              <a:ext uri="{FF2B5EF4-FFF2-40B4-BE49-F238E27FC236}">
                <a16:creationId xmlns:a16="http://schemas.microsoft.com/office/drawing/2014/main" id="{ADCB6733-3C04-45B2-9DCA-AD48A852255D}"/>
              </a:ext>
            </a:extLst>
          </p:cNvPr>
          <p:cNvPicPr>
            <a:picLocks noChangeAspect="1"/>
          </p:cNvPicPr>
          <p:nvPr/>
        </p:nvPicPr>
        <p:blipFill>
          <a:blip r:embed="rId4"/>
          <a:stretch>
            <a:fillRect/>
          </a:stretch>
        </p:blipFill>
        <p:spPr>
          <a:xfrm>
            <a:off x="7928812" y="4102758"/>
            <a:ext cx="3958388" cy="2335927"/>
          </a:xfrm>
          <a:prstGeom prst="rect">
            <a:avLst/>
          </a:prstGeom>
        </p:spPr>
      </p:pic>
    </p:spTree>
    <p:extLst>
      <p:ext uri="{BB962C8B-B14F-4D97-AF65-F5344CB8AC3E}">
        <p14:creationId xmlns:p14="http://schemas.microsoft.com/office/powerpoint/2010/main" val="2314578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B192B7-A92B-468F-BBA4-FBA039CB7AF9}"/>
              </a:ext>
            </a:extLst>
          </p:cNvPr>
          <p:cNvSpPr/>
          <p:nvPr/>
        </p:nvSpPr>
        <p:spPr>
          <a:xfrm>
            <a:off x="2550550" y="13447"/>
            <a:ext cx="7090832" cy="524567"/>
          </a:xfrm>
          <a:prstGeom prst="rect">
            <a:avLst/>
          </a:prstGeom>
        </p:spPr>
        <p:txBody>
          <a:bodyPr wrap="square">
            <a:spAutoFit/>
          </a:bodyPr>
          <a:lstStyle/>
          <a:p>
            <a:pPr defTabSz="914400">
              <a:lnSpc>
                <a:spcPct val="130000"/>
              </a:lnSpc>
              <a:spcBef>
                <a:spcPts val="700"/>
              </a:spcBef>
              <a:buClr>
                <a:schemeClr val="tx2"/>
              </a:buClr>
            </a:pPr>
            <a:r>
              <a:rPr lang="en-US" sz="2400" b="1" dirty="0">
                <a:solidFill>
                  <a:srgbClr val="FF0000"/>
                </a:solidFill>
                <a:latin typeface="Times New Roman" panose="02020603050405020304" pitchFamily="18" charset="0"/>
                <a:cs typeface="Times New Roman" panose="02020603050405020304" pitchFamily="18" charset="0"/>
              </a:rPr>
              <a:t>Prediction of Shapes of irregular molecules and ions</a:t>
            </a:r>
          </a:p>
        </p:txBody>
      </p:sp>
      <p:sp>
        <p:nvSpPr>
          <p:cNvPr id="4" name="Rectangle 3">
            <a:extLst>
              <a:ext uri="{FF2B5EF4-FFF2-40B4-BE49-F238E27FC236}">
                <a16:creationId xmlns:a16="http://schemas.microsoft.com/office/drawing/2014/main" id="{D4DBB767-D12E-4A59-ACB8-935450A22CB3}"/>
              </a:ext>
            </a:extLst>
          </p:cNvPr>
          <p:cNvSpPr/>
          <p:nvPr/>
        </p:nvSpPr>
        <p:spPr>
          <a:xfrm>
            <a:off x="838166" y="414177"/>
            <a:ext cx="10515601" cy="524567"/>
          </a:xfrm>
          <a:prstGeom prst="rect">
            <a:avLst/>
          </a:prstGeom>
        </p:spPr>
        <p:txBody>
          <a:bodyPr wrap="square">
            <a:spAutoFit/>
          </a:bodyPr>
          <a:lstStyle/>
          <a:p>
            <a:pPr marL="457200" indent="-457200" algn="ctr" defTabSz="914400">
              <a:lnSpc>
                <a:spcPct val="130000"/>
              </a:lnSpc>
              <a:spcBef>
                <a:spcPts val="700"/>
              </a:spcBef>
              <a:buClr>
                <a:schemeClr val="tx2"/>
              </a:buClr>
              <a:buAutoNum type="arabicParenR"/>
            </a:pPr>
            <a:r>
              <a:rPr lang="en-US" sz="2400" b="1" dirty="0">
                <a:solidFill>
                  <a:srgbClr val="660066"/>
                </a:solidFill>
                <a:latin typeface="Times New Roman" panose="02020603050405020304" pitchFamily="18" charset="0"/>
                <a:cs typeface="Times New Roman" panose="02020603050405020304" pitchFamily="18" charset="0"/>
              </a:rPr>
              <a:t>Geometry of  molecules containing one lone pair electrons:  </a:t>
            </a:r>
            <a:r>
              <a:rPr lang="en-US" sz="2400" b="1" dirty="0">
                <a:solidFill>
                  <a:schemeClr val="bg1"/>
                </a:solidFill>
                <a:latin typeface="Times New Roman" panose="02020603050405020304" pitchFamily="18" charset="0"/>
                <a:cs typeface="Times New Roman" panose="02020603050405020304" pitchFamily="18" charset="0"/>
              </a:rPr>
              <a:t>e</a:t>
            </a:r>
            <a:r>
              <a:rPr lang="en-US" sz="2000" b="1" dirty="0">
                <a:solidFill>
                  <a:schemeClr val="bg1"/>
                </a:solidFill>
                <a:latin typeface="Times New Roman" panose="02020603050405020304" pitchFamily="18" charset="0"/>
                <a:cs typeface="Times New Roman" panose="02020603050405020304" pitchFamily="18" charset="0"/>
              </a:rPr>
              <a:t>.g. SF</a:t>
            </a:r>
            <a:r>
              <a:rPr lang="en-US" sz="2000" b="1" baseline="-25000" dirty="0">
                <a:solidFill>
                  <a:schemeClr val="bg1"/>
                </a:solidFill>
                <a:latin typeface="Times New Roman" panose="02020603050405020304" pitchFamily="18" charset="0"/>
                <a:cs typeface="Times New Roman" panose="02020603050405020304" pitchFamily="18" charset="0"/>
              </a:rPr>
              <a:t>4</a:t>
            </a:r>
            <a:r>
              <a:rPr lang="en-US" sz="2000" b="1" dirty="0">
                <a:solidFill>
                  <a:schemeClr val="bg1"/>
                </a:solidFill>
                <a:latin typeface="Times New Roman" panose="02020603050405020304" pitchFamily="18" charset="0"/>
                <a:cs typeface="Times New Roman" panose="02020603050405020304" pitchFamily="18" charset="0"/>
              </a:rPr>
              <a:t> molecule </a:t>
            </a:r>
          </a:p>
        </p:txBody>
      </p:sp>
      <p:sp>
        <p:nvSpPr>
          <p:cNvPr id="11" name="Rectangle 10">
            <a:extLst>
              <a:ext uri="{FF2B5EF4-FFF2-40B4-BE49-F238E27FC236}">
                <a16:creationId xmlns:a16="http://schemas.microsoft.com/office/drawing/2014/main" id="{1AABD093-83FB-40ED-B666-7B8258284537}"/>
              </a:ext>
            </a:extLst>
          </p:cNvPr>
          <p:cNvSpPr/>
          <p:nvPr/>
        </p:nvSpPr>
        <p:spPr>
          <a:xfrm>
            <a:off x="838166" y="745430"/>
            <a:ext cx="10992763" cy="6592639"/>
          </a:xfrm>
          <a:prstGeom prst="rect">
            <a:avLst/>
          </a:prstGeom>
        </p:spPr>
        <p:txBody>
          <a:bodyPr wrap="square">
            <a:spAutoFit/>
          </a:bodyPr>
          <a:lstStyle/>
          <a:p>
            <a:pPr algn="ctr">
              <a:lnSpc>
                <a:spcPct val="150000"/>
              </a:lnSpc>
            </a:pPr>
            <a:r>
              <a:rPr lang="en-US" sz="2400" b="1" dirty="0">
                <a:solidFill>
                  <a:srgbClr val="FF0066"/>
                </a:solidFill>
                <a:latin typeface="Times New Roman" panose="02020603050405020304" pitchFamily="18" charset="0"/>
                <a:ea typeface="Calibri" panose="020F0502020204030204" pitchFamily="34" charset="0"/>
              </a:rPr>
              <a:t>A) SF</a:t>
            </a:r>
            <a:r>
              <a:rPr lang="en-US" sz="2400" b="1" baseline="-25000" dirty="0">
                <a:solidFill>
                  <a:srgbClr val="FF0066"/>
                </a:solidFill>
                <a:latin typeface="Times New Roman" panose="02020603050405020304" pitchFamily="18" charset="0"/>
                <a:ea typeface="Calibri" panose="020F0502020204030204" pitchFamily="34" charset="0"/>
              </a:rPr>
              <a:t>4</a:t>
            </a:r>
            <a:r>
              <a:rPr lang="en-US" sz="2400" b="1" dirty="0">
                <a:solidFill>
                  <a:srgbClr val="FF0066"/>
                </a:solidFill>
                <a:latin typeface="Times New Roman" panose="02020603050405020304" pitchFamily="18" charset="0"/>
                <a:ea typeface="Calibri" panose="020F0502020204030204" pitchFamily="34" charset="0"/>
              </a:rPr>
              <a:t> molecule</a:t>
            </a:r>
          </a:p>
          <a:p>
            <a:pPr>
              <a:lnSpc>
                <a:spcPct val="150000"/>
              </a:lnSpc>
            </a:pPr>
            <a:r>
              <a:rPr lang="en-US" sz="2000" b="1" dirty="0">
                <a:solidFill>
                  <a:srgbClr val="002060"/>
                </a:solidFill>
                <a:latin typeface="Times New Roman" panose="02020603050405020304" pitchFamily="18" charset="0"/>
                <a:ea typeface="Calibri" panose="020F0502020204030204" pitchFamily="34" charset="0"/>
              </a:rPr>
              <a:t>In SF</a:t>
            </a:r>
            <a:r>
              <a:rPr lang="en-US" sz="2000" b="1" baseline="-25000" dirty="0">
                <a:solidFill>
                  <a:srgbClr val="002060"/>
                </a:solidFill>
                <a:latin typeface="Times New Roman" panose="02020603050405020304" pitchFamily="18" charset="0"/>
                <a:ea typeface="Calibri" panose="020F0502020204030204" pitchFamily="34" charset="0"/>
              </a:rPr>
              <a:t>4</a:t>
            </a:r>
            <a:r>
              <a:rPr lang="en-US" sz="2000" b="1" dirty="0">
                <a:solidFill>
                  <a:srgbClr val="002060"/>
                </a:solidFill>
                <a:latin typeface="Times New Roman" panose="02020603050405020304" pitchFamily="18" charset="0"/>
                <a:ea typeface="Calibri" panose="020F0502020204030204" pitchFamily="34" charset="0"/>
              </a:rPr>
              <a:t> molecule,</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Sulphur atom (Z=16) electron configuration </a:t>
            </a:r>
            <a:r>
              <a:rPr lang="en-US" sz="2000" b="1" dirty="0">
                <a:solidFill>
                  <a:srgbClr val="FF0066"/>
                </a:solidFill>
                <a:latin typeface="Times New Roman" panose="02020603050405020304" pitchFamily="18" charset="0"/>
                <a:cs typeface="Times New Roman" panose="02020603050405020304" pitchFamily="18" charset="0"/>
              </a:rPr>
              <a:t>[Ne] 3s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3p</a:t>
            </a:r>
            <a:r>
              <a:rPr lang="en-US" sz="2000" b="1" baseline="30000" dirty="0">
                <a:solidFill>
                  <a:srgbClr val="FF0066"/>
                </a:solidFill>
                <a:latin typeface="Times New Roman" panose="02020603050405020304" pitchFamily="18" charset="0"/>
                <a:cs typeface="Times New Roman" panose="02020603050405020304" pitchFamily="18" charset="0"/>
              </a:rPr>
              <a:t>4 </a:t>
            </a:r>
            <a:r>
              <a:rPr lang="en-US" sz="2000" b="1" dirty="0">
                <a:solidFill>
                  <a:srgbClr val="002060"/>
                </a:solidFill>
                <a:latin typeface="Times New Roman" panose="02020603050405020304" pitchFamily="18" charset="0"/>
                <a:cs typeface="Times New Roman" panose="02020603050405020304" pitchFamily="18" charset="0"/>
              </a:rPr>
              <a:t>. </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Sulphur atom has 6 valence electrons (sp</a:t>
            </a:r>
            <a:r>
              <a:rPr lang="en-US" sz="2000" b="1" baseline="30000" dirty="0">
                <a:solidFill>
                  <a:srgbClr val="00206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d hybridization) </a:t>
            </a:r>
            <a:endParaRPr lang="en-US" sz="2000" b="1" dirty="0">
              <a:solidFill>
                <a:srgbClr val="FF0066"/>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Fluorine atom (Z=9) electron configuration </a:t>
            </a:r>
            <a:r>
              <a:rPr lang="en-US" sz="2000" b="1" dirty="0">
                <a:solidFill>
                  <a:srgbClr val="FF0066"/>
                </a:solidFill>
                <a:latin typeface="Times New Roman" panose="02020603050405020304" pitchFamily="18" charset="0"/>
                <a:cs typeface="Times New Roman" panose="02020603050405020304" pitchFamily="18" charset="0"/>
              </a:rPr>
              <a:t>1s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2s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2p</a:t>
            </a:r>
            <a:r>
              <a:rPr lang="en-US" sz="2000" b="1" baseline="30000" dirty="0">
                <a:solidFill>
                  <a:srgbClr val="FF0066"/>
                </a:solidFill>
                <a:latin typeface="Times New Roman" panose="02020603050405020304" pitchFamily="18" charset="0"/>
                <a:cs typeface="Times New Roman" panose="02020603050405020304" pitchFamily="18" charset="0"/>
              </a:rPr>
              <a:t>5</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Each Fluorine atom has one unpaired valence electron in 2p atomic orbital. </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Each Fluorine atom forms 4 sigma covalent bonds with central Sulphur atom.</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Total number of electron pairs in valence shell of Sulphur atom in SF</a:t>
            </a:r>
            <a:r>
              <a:rPr lang="en-US" sz="2000" b="1" baseline="-25000" dirty="0">
                <a:solidFill>
                  <a:srgbClr val="002060"/>
                </a:solidFill>
                <a:latin typeface="Times New Roman" panose="02020603050405020304" pitchFamily="18" charset="0"/>
                <a:ea typeface="Calibri" panose="020F0502020204030204" pitchFamily="34" charset="0"/>
              </a:rPr>
              <a:t>4</a:t>
            </a:r>
            <a:r>
              <a:rPr lang="en-US" sz="2000" b="1" dirty="0">
                <a:solidFill>
                  <a:srgbClr val="002060"/>
                </a:solidFill>
                <a:latin typeface="Times New Roman" panose="02020603050405020304" pitchFamily="18" charset="0"/>
                <a:cs typeface="Times New Roman" panose="02020603050405020304" pitchFamily="18" charset="0"/>
              </a:rPr>
              <a:t> molecule is determined by following relation</a:t>
            </a: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966AF428-A7C3-483E-8F16-357ABB3A1E8C}"/>
                  </a:ext>
                </a:extLst>
              </p:cNvPr>
              <p:cNvGraphicFramePr>
                <a:graphicFrameLocks noGrp="1"/>
              </p:cNvGraphicFramePr>
              <p:nvPr>
                <p:extLst>
                  <p:ext uri="{D42A27DB-BD31-4B8C-83A1-F6EECF244321}">
                    <p14:modId xmlns:p14="http://schemas.microsoft.com/office/powerpoint/2010/main" val="380830675"/>
                  </p:ext>
                </p:extLst>
              </p:nvPr>
            </p:nvGraphicFramePr>
            <p:xfrm>
              <a:off x="1146683" y="4578787"/>
              <a:ext cx="10684246" cy="2157668"/>
            </p:xfrm>
            <a:graphic>
              <a:graphicData uri="http://schemas.openxmlformats.org/drawingml/2006/table">
                <a:tbl>
                  <a:tblPr firstRow="1" firstCol="1" bandRow="1">
                    <a:tableStyleId>{5C22544A-7EE6-4342-B048-85BDC9FD1C3A}</a:tableStyleId>
                  </a:tblPr>
                  <a:tblGrid>
                    <a:gridCol w="3622265">
                      <a:extLst>
                        <a:ext uri="{9D8B030D-6E8A-4147-A177-3AD203B41FA5}">
                          <a16:colId xmlns:a16="http://schemas.microsoft.com/office/drawing/2014/main" val="2932274671"/>
                        </a:ext>
                      </a:extLst>
                    </a:gridCol>
                    <a:gridCol w="506437">
                      <a:extLst>
                        <a:ext uri="{9D8B030D-6E8A-4147-A177-3AD203B41FA5}">
                          <a16:colId xmlns:a16="http://schemas.microsoft.com/office/drawing/2014/main" val="2029217260"/>
                        </a:ext>
                      </a:extLst>
                    </a:gridCol>
                    <a:gridCol w="6555544">
                      <a:extLst>
                        <a:ext uri="{9D8B030D-6E8A-4147-A177-3AD203B41FA5}">
                          <a16:colId xmlns:a16="http://schemas.microsoft.com/office/drawing/2014/main" val="2676431477"/>
                        </a:ext>
                      </a:extLst>
                    </a:gridCol>
                  </a:tblGrid>
                  <a:tr h="986291">
                    <a:tc>
                      <a:txBody>
                        <a:bodyPr/>
                        <a:lstStyle/>
                        <a:p>
                          <a:pPr marL="0" marR="0">
                            <a:lnSpc>
                              <a:spcPct val="107000"/>
                            </a:lnSpc>
                            <a:spcBef>
                              <a:spcPts val="0"/>
                            </a:spcBef>
                            <a:spcAft>
                              <a:spcPts val="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Total number of electron pairs in valence shell of Sulphur atom in SF</a:t>
                          </a:r>
                          <a:r>
                            <a:rPr lang="en-US" sz="1600" b="1" baseline="-25000" dirty="0">
                              <a:solidFill>
                                <a:schemeClr val="bg1"/>
                              </a:solidFill>
                              <a:effectLst/>
                              <a:latin typeface="Times New Roman" panose="02020603050405020304" pitchFamily="18" charset="0"/>
                              <a:cs typeface="Times New Roman" panose="02020603050405020304" pitchFamily="18" charset="0"/>
                            </a:rPr>
                            <a:t>4 </a:t>
                          </a:r>
                          <a:r>
                            <a:rPr lang="en-US" sz="1600" b="1" dirty="0">
                              <a:solidFill>
                                <a:schemeClr val="bg1"/>
                              </a:solidFill>
                              <a:effectLst/>
                              <a:latin typeface="Times New Roman" panose="02020603050405020304" pitchFamily="18" charset="0"/>
                              <a:cs typeface="Times New Roman" panose="02020603050405020304" pitchFamily="18" charset="0"/>
                            </a:rPr>
                            <a:t>molecule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endParaRPr lang="en-US" sz="4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300"/>
                            </a:spcBef>
                            <a:spcAft>
                              <a:spcPts val="300"/>
                            </a:spcAft>
                          </a:pPr>
                          <a14:m>
                            <m:oMath xmlns:m="http://schemas.openxmlformats.org/officeDocument/2006/math">
                              <m:f>
                                <m:fPr>
                                  <m:ctrlPr>
                                    <a:rPr lang="en-US" sz="1600" b="0" i="1" dirty="0" smtClean="0">
                                      <a:solidFill>
                                        <a:schemeClr val="bg1"/>
                                      </a:solidFill>
                                      <a:effectLst/>
                                      <a:latin typeface="Cambria Math" panose="02040503050406030204" pitchFamily="18" charset="0"/>
                                    </a:rPr>
                                  </m:ctrlPr>
                                </m:fPr>
                                <m:num>
                                  <m:r>
                                    <a:rPr lang="en-US" sz="1600" b="0" dirty="0">
                                      <a:solidFill>
                                        <a:schemeClr val="bg1"/>
                                      </a:solidFill>
                                      <a:effectLst/>
                                      <a:latin typeface="Cambria Math" panose="02040503050406030204" pitchFamily="18" charset="0"/>
                                    </a:rPr>
                                    <m:t>1</m:t>
                                  </m:r>
                                </m:num>
                                <m:den>
                                  <m:r>
                                    <a:rPr lang="en-US" sz="1600" b="0" i="0" dirty="0">
                                      <a:solidFill>
                                        <a:schemeClr val="bg1"/>
                                      </a:solidFill>
                                      <a:effectLst/>
                                      <a:latin typeface="Cambria Math" panose="02040503050406030204" pitchFamily="18" charset="0"/>
                                    </a:rPr>
                                    <m:t>2</m:t>
                                  </m:r>
                                </m:den>
                              </m:f>
                            </m:oMath>
                          </a14:m>
                          <a:r>
                            <a:rPr lang="en-US" sz="1600" b="0" dirty="0">
                              <a:solidFill>
                                <a:schemeClr val="bg1"/>
                              </a:solidFill>
                              <a:effectLst/>
                              <a:latin typeface="Times New Roman" panose="02020603050405020304" pitchFamily="18" charset="0"/>
                              <a:cs typeface="Times New Roman" panose="02020603050405020304" pitchFamily="18" charset="0"/>
                            </a:rPr>
                            <a:t> </a:t>
                          </a:r>
                          <a:r>
                            <a:rPr lang="en-US" sz="1600" b="1" dirty="0">
                              <a:solidFill>
                                <a:schemeClr val="bg1"/>
                              </a:solidFill>
                              <a:effectLst/>
                              <a:latin typeface="Times New Roman" panose="02020603050405020304" pitchFamily="18" charset="0"/>
                              <a:cs typeface="Times New Roman" panose="02020603050405020304" pitchFamily="18" charset="0"/>
                            </a:rPr>
                            <a:t> [Total number of electrons in valence shell of central Sulphur atom + Total number of valence electrons contributed by combining four Fluorine atoms to form the covalent bond + Ionic charge] </a:t>
                          </a: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9769510"/>
                      </a:ext>
                    </a:extLst>
                  </a:tr>
                  <a:tr h="529737">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14:m>
                            <m:oMath xmlns:m="http://schemas.openxmlformats.org/officeDocument/2006/math">
                              <m:f>
                                <m:fPr>
                                  <m:ctrlPr>
                                    <a:rPr lang="en-US" sz="1600" b="0" i="1" dirty="0" smtClean="0">
                                      <a:solidFill>
                                        <a:schemeClr val="bg1"/>
                                      </a:solidFill>
                                      <a:effectLst/>
                                      <a:latin typeface="Cambria Math" panose="02040503050406030204" pitchFamily="18" charset="0"/>
                                    </a:rPr>
                                  </m:ctrlPr>
                                </m:fPr>
                                <m:num>
                                  <m:r>
                                    <a:rPr lang="en-US" sz="1600" b="0" dirty="0">
                                      <a:solidFill>
                                        <a:schemeClr val="bg1"/>
                                      </a:solidFill>
                                      <a:effectLst/>
                                      <a:latin typeface="Cambria Math" panose="02040503050406030204" pitchFamily="18" charset="0"/>
                                    </a:rPr>
                                    <m:t>1</m:t>
                                  </m:r>
                                </m:num>
                                <m:den>
                                  <m:r>
                                    <a:rPr lang="en-US" sz="1600" b="0" i="0" dirty="0">
                                      <a:solidFill>
                                        <a:schemeClr val="bg1"/>
                                      </a:solidFill>
                                      <a:effectLst/>
                                      <a:latin typeface="Cambria Math" panose="02040503050406030204" pitchFamily="18" charset="0"/>
                                    </a:rPr>
                                    <m:t>2</m:t>
                                  </m:r>
                                </m:den>
                              </m:f>
                            </m:oMath>
                          </a14:m>
                          <a:r>
                            <a:rPr lang="en-US" sz="1600" b="0" dirty="0">
                              <a:solidFill>
                                <a:schemeClr val="bg1"/>
                              </a:solidFill>
                              <a:effectLst/>
                              <a:latin typeface="Times New Roman" panose="02020603050405020304" pitchFamily="18" charset="0"/>
                              <a:cs typeface="Times New Roman" panose="02020603050405020304" pitchFamily="18" charset="0"/>
                            </a:rPr>
                            <a:t> </a:t>
                          </a:r>
                          <a:r>
                            <a:rPr lang="en-US" sz="1600" b="1" dirty="0">
                              <a:solidFill>
                                <a:schemeClr val="bg1"/>
                              </a:solidFill>
                              <a:effectLst/>
                              <a:latin typeface="Times New Roman" panose="02020603050405020304" pitchFamily="18" charset="0"/>
                              <a:cs typeface="Times New Roman" panose="02020603050405020304" pitchFamily="18" charset="0"/>
                            </a:rPr>
                            <a:t>[6 + 4] = 5 electron pairs</a:t>
                          </a:r>
                        </a:p>
                        <a:p>
                          <a:pPr marL="0" marR="0">
                            <a:lnSpc>
                              <a:spcPct val="107000"/>
                            </a:lnSpc>
                            <a:spcBef>
                              <a:spcPts val="300"/>
                            </a:spcBef>
                            <a:spcAft>
                              <a:spcPts val="300"/>
                            </a:spcAft>
                          </a:pPr>
                          <a:endParaRPr lang="en-US" sz="700" b="1" dirty="0">
                            <a:solidFill>
                              <a:schemeClr val="bg1"/>
                            </a:solidFill>
                            <a:effectLst/>
                            <a:latin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1028773781"/>
                      </a:ext>
                    </a:extLst>
                  </a:tr>
                  <a:tr h="557936">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r>
                            <a:rPr lang="en-US" sz="1600" b="1" dirty="0">
                              <a:solidFill>
                                <a:schemeClr val="bg1"/>
                              </a:solidFill>
                              <a:effectLst/>
                              <a:latin typeface="Times New Roman" panose="02020603050405020304" pitchFamily="18" charset="0"/>
                              <a:cs typeface="Times New Roman" panose="02020603050405020304" pitchFamily="18" charset="0"/>
                            </a:rPr>
                            <a:t>4 bonding pairs and 1 lone pair (non-bonding pair)</a:t>
                          </a:r>
                        </a:p>
                        <a:p>
                          <a:pPr marL="0" marR="0">
                            <a:lnSpc>
                              <a:spcPct val="107000"/>
                            </a:lnSpc>
                            <a:spcBef>
                              <a:spcPts val="300"/>
                            </a:spcBef>
                            <a:spcAft>
                              <a:spcPts val="300"/>
                            </a:spcAft>
                          </a:pP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1919784329"/>
                      </a:ext>
                    </a:extLst>
                  </a:tr>
                </a:tbl>
              </a:graphicData>
            </a:graphic>
          </p:graphicFrame>
        </mc:Choice>
        <mc:Fallback xmlns="">
          <p:graphicFrame>
            <p:nvGraphicFramePr>
              <p:cNvPr id="7" name="Table 6">
                <a:extLst>
                  <a:ext uri="{FF2B5EF4-FFF2-40B4-BE49-F238E27FC236}">
                    <a16:creationId xmlns:a16="http://schemas.microsoft.com/office/drawing/2014/main" id="{966AF428-A7C3-483E-8F16-357ABB3A1E8C}"/>
                  </a:ext>
                </a:extLst>
              </p:cNvPr>
              <p:cNvGraphicFramePr>
                <a:graphicFrameLocks noGrp="1"/>
              </p:cNvGraphicFramePr>
              <p:nvPr>
                <p:extLst>
                  <p:ext uri="{D42A27DB-BD31-4B8C-83A1-F6EECF244321}">
                    <p14:modId xmlns:p14="http://schemas.microsoft.com/office/powerpoint/2010/main" val="380830675"/>
                  </p:ext>
                </p:extLst>
              </p:nvPr>
            </p:nvGraphicFramePr>
            <p:xfrm>
              <a:off x="1146683" y="4578787"/>
              <a:ext cx="10684246" cy="2157668"/>
            </p:xfrm>
            <a:graphic>
              <a:graphicData uri="http://schemas.openxmlformats.org/drawingml/2006/table">
                <a:tbl>
                  <a:tblPr firstRow="1" firstCol="1" bandRow="1">
                    <a:tableStyleId>{5C22544A-7EE6-4342-B048-85BDC9FD1C3A}</a:tableStyleId>
                  </a:tblPr>
                  <a:tblGrid>
                    <a:gridCol w="3622265">
                      <a:extLst>
                        <a:ext uri="{9D8B030D-6E8A-4147-A177-3AD203B41FA5}">
                          <a16:colId xmlns:a16="http://schemas.microsoft.com/office/drawing/2014/main" val="2932274671"/>
                        </a:ext>
                      </a:extLst>
                    </a:gridCol>
                    <a:gridCol w="506437">
                      <a:extLst>
                        <a:ext uri="{9D8B030D-6E8A-4147-A177-3AD203B41FA5}">
                          <a16:colId xmlns:a16="http://schemas.microsoft.com/office/drawing/2014/main" val="2029217260"/>
                        </a:ext>
                      </a:extLst>
                    </a:gridCol>
                    <a:gridCol w="6555544">
                      <a:extLst>
                        <a:ext uri="{9D8B030D-6E8A-4147-A177-3AD203B41FA5}">
                          <a16:colId xmlns:a16="http://schemas.microsoft.com/office/drawing/2014/main" val="2676431477"/>
                        </a:ext>
                      </a:extLst>
                    </a:gridCol>
                  </a:tblGrid>
                  <a:tr h="1026097">
                    <a:tc>
                      <a:txBody>
                        <a:bodyPr/>
                        <a:lstStyle/>
                        <a:p>
                          <a:pPr marL="0" marR="0">
                            <a:lnSpc>
                              <a:spcPct val="107000"/>
                            </a:lnSpc>
                            <a:spcBef>
                              <a:spcPts val="0"/>
                            </a:spcBef>
                            <a:spcAft>
                              <a:spcPts val="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Total number of electron pairs in valence shell of Sulphur atom in SF</a:t>
                          </a:r>
                          <a:r>
                            <a:rPr lang="en-US" sz="1600" b="1" baseline="-25000" dirty="0">
                              <a:solidFill>
                                <a:schemeClr val="bg1"/>
                              </a:solidFill>
                              <a:effectLst/>
                              <a:latin typeface="Times New Roman" panose="02020603050405020304" pitchFamily="18" charset="0"/>
                              <a:cs typeface="Times New Roman" panose="02020603050405020304" pitchFamily="18" charset="0"/>
                            </a:rPr>
                            <a:t>4 </a:t>
                          </a:r>
                          <a:r>
                            <a:rPr lang="en-US" sz="1600" b="1" dirty="0">
                              <a:solidFill>
                                <a:schemeClr val="bg1"/>
                              </a:solidFill>
                              <a:effectLst/>
                              <a:latin typeface="Times New Roman" panose="02020603050405020304" pitchFamily="18" charset="0"/>
                              <a:cs typeface="Times New Roman" panose="02020603050405020304" pitchFamily="18" charset="0"/>
                            </a:rPr>
                            <a:t>molecule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endParaRPr lang="en-US"/>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3"/>
                          <a:stretch>
                            <a:fillRect l="-62918" b="-110059"/>
                          </a:stretch>
                        </a:blipFill>
                      </a:tcPr>
                    </a:tc>
                    <a:extLst>
                      <a:ext uri="{0D108BD9-81ED-4DB2-BD59-A6C34878D82A}">
                        <a16:rowId xmlns:a16="http://schemas.microsoft.com/office/drawing/2014/main" val="9769510"/>
                      </a:ext>
                    </a:extLst>
                  </a:tr>
                  <a:tr h="551117">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endParaRPr lang="en-US"/>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blipFill>
                          <a:blip r:embed="rId3"/>
                          <a:stretch>
                            <a:fillRect l="-62918" t="-187778" b="-106667"/>
                          </a:stretch>
                        </a:blipFill>
                      </a:tcPr>
                    </a:tc>
                    <a:extLst>
                      <a:ext uri="{0D108BD9-81ED-4DB2-BD59-A6C34878D82A}">
                        <a16:rowId xmlns:a16="http://schemas.microsoft.com/office/drawing/2014/main" val="1028773781"/>
                      </a:ext>
                    </a:extLst>
                  </a:tr>
                  <a:tr h="580454">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r>
                            <a:rPr lang="en-US" sz="1600" b="1" dirty="0">
                              <a:solidFill>
                                <a:schemeClr val="bg1"/>
                              </a:solidFill>
                              <a:effectLst/>
                              <a:latin typeface="Times New Roman" panose="02020603050405020304" pitchFamily="18" charset="0"/>
                              <a:cs typeface="Times New Roman" panose="02020603050405020304" pitchFamily="18" charset="0"/>
                            </a:rPr>
                            <a:t>4 bonding pairs and 1 lone pair (non-bonding pair)</a:t>
                          </a:r>
                        </a:p>
                        <a:p>
                          <a:pPr marL="0" marR="0">
                            <a:lnSpc>
                              <a:spcPct val="107000"/>
                            </a:lnSpc>
                            <a:spcBef>
                              <a:spcPts val="300"/>
                            </a:spcBef>
                            <a:spcAft>
                              <a:spcPts val="300"/>
                            </a:spcAft>
                          </a:pP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1919784329"/>
                      </a:ext>
                    </a:extLst>
                  </a:tr>
                </a:tbl>
              </a:graphicData>
            </a:graphic>
          </p:graphicFrame>
        </mc:Fallback>
      </mc:AlternateContent>
      <p:pic>
        <p:nvPicPr>
          <p:cNvPr id="5" name="Picture 4">
            <a:extLst>
              <a:ext uri="{FF2B5EF4-FFF2-40B4-BE49-F238E27FC236}">
                <a16:creationId xmlns:a16="http://schemas.microsoft.com/office/drawing/2014/main" id="{71B36D47-73BD-45F9-B1EA-395C2B967E8C}"/>
              </a:ext>
            </a:extLst>
          </p:cNvPr>
          <p:cNvPicPr>
            <a:picLocks noChangeAspect="1"/>
          </p:cNvPicPr>
          <p:nvPr/>
        </p:nvPicPr>
        <p:blipFill>
          <a:blip r:embed="rId4">
            <a:duotone>
              <a:prstClr val="black"/>
              <a:srgbClr val="10CA10">
                <a:tint val="45000"/>
                <a:satMod val="400000"/>
              </a:srgbClr>
            </a:duotone>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7736305" y="1339474"/>
            <a:ext cx="3994483" cy="1872958"/>
          </a:xfrm>
          <a:prstGeom prst="rect">
            <a:avLst/>
          </a:prstGeom>
        </p:spPr>
      </p:pic>
    </p:spTree>
    <p:extLst>
      <p:ext uri="{BB962C8B-B14F-4D97-AF65-F5344CB8AC3E}">
        <p14:creationId xmlns:p14="http://schemas.microsoft.com/office/powerpoint/2010/main" val="3221125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AABD093-83FB-40ED-B666-7B8258284537}"/>
              </a:ext>
            </a:extLst>
          </p:cNvPr>
          <p:cNvSpPr/>
          <p:nvPr/>
        </p:nvSpPr>
        <p:spPr>
          <a:xfrm>
            <a:off x="553453" y="70559"/>
            <a:ext cx="6942221" cy="6577698"/>
          </a:xfrm>
          <a:prstGeom prst="rect">
            <a:avLst/>
          </a:prstGeom>
        </p:spPr>
        <p:txBody>
          <a:bodyPr wrap="square">
            <a:spAutoFit/>
          </a:bodyPr>
          <a:lstStyle/>
          <a:p>
            <a:pPr marL="342900" lvl="0" indent="-342900">
              <a:lnSpc>
                <a:spcPts val="3360"/>
              </a:lnSpc>
              <a:buFont typeface="Arial" panose="020B0604020202020204" pitchFamily="34" charset="0"/>
              <a:buChar char="•"/>
            </a:pPr>
            <a:r>
              <a:rPr lang="en-US" b="1" dirty="0">
                <a:solidFill>
                  <a:srgbClr val="002060"/>
                </a:solidFill>
                <a:latin typeface="Times New Roman" panose="02020603050405020304" pitchFamily="18" charset="0"/>
                <a:cs typeface="Times New Roman" panose="02020603050405020304" pitchFamily="18" charset="0"/>
              </a:rPr>
              <a:t>The lone pair at equatorial position is in contact with only two 90</a:t>
            </a:r>
            <a:r>
              <a:rPr lang="en-US" b="1" baseline="30000" dirty="0">
                <a:solidFill>
                  <a:srgbClr val="002060"/>
                </a:solidFill>
                <a:latin typeface="Times New Roman" panose="02020603050405020304" pitchFamily="18" charset="0"/>
                <a:cs typeface="Times New Roman" panose="02020603050405020304" pitchFamily="18" charset="0"/>
              </a:rPr>
              <a:t>0</a:t>
            </a:r>
            <a:r>
              <a:rPr lang="en-US" b="1" dirty="0">
                <a:solidFill>
                  <a:srgbClr val="002060"/>
                </a:solidFill>
                <a:latin typeface="Times New Roman" panose="02020603050405020304" pitchFamily="18" charset="0"/>
                <a:cs typeface="Times New Roman" panose="02020603050405020304" pitchFamily="18" charset="0"/>
              </a:rPr>
              <a:t> interactions i.e. with two axial bonding pairs cause minimum repulsion (Lone pair – Bond pair) and bond angle  </a:t>
            </a:r>
            <a:r>
              <a:rPr lang="en-US" b="1" dirty="0">
                <a:solidFill>
                  <a:srgbClr val="FF0066"/>
                </a:solidFill>
                <a:latin typeface="Times New Roman" panose="02020603050405020304" pitchFamily="18" charset="0"/>
                <a:cs typeface="Times New Roman" panose="02020603050405020304" pitchFamily="18" charset="0"/>
              </a:rPr>
              <a:t>F-S-F reduced from 180</a:t>
            </a:r>
            <a:r>
              <a:rPr lang="en-US" b="1" baseline="30000" dirty="0">
                <a:solidFill>
                  <a:srgbClr val="FF0066"/>
                </a:solidFill>
                <a:latin typeface="Times New Roman" panose="02020603050405020304" pitchFamily="18" charset="0"/>
                <a:cs typeface="Times New Roman" panose="02020603050405020304" pitchFamily="18" charset="0"/>
              </a:rPr>
              <a:t>0</a:t>
            </a:r>
            <a:r>
              <a:rPr lang="en-US" b="1" dirty="0">
                <a:solidFill>
                  <a:srgbClr val="FF0066"/>
                </a:solidFill>
                <a:latin typeface="Times New Roman" panose="02020603050405020304" pitchFamily="18" charset="0"/>
                <a:cs typeface="Times New Roman" panose="02020603050405020304" pitchFamily="18" charset="0"/>
              </a:rPr>
              <a:t> to 179</a:t>
            </a:r>
            <a:r>
              <a:rPr lang="en-US" b="1" baseline="30000" dirty="0">
                <a:solidFill>
                  <a:srgbClr val="FF0066"/>
                </a:solidFill>
                <a:latin typeface="Times New Roman" panose="02020603050405020304" pitchFamily="18" charset="0"/>
                <a:cs typeface="Times New Roman" panose="02020603050405020304" pitchFamily="18" charset="0"/>
              </a:rPr>
              <a:t>0</a:t>
            </a:r>
            <a:r>
              <a:rPr lang="en-US" b="1" dirty="0">
                <a:solidFill>
                  <a:srgbClr val="002060"/>
                </a:solidFill>
                <a:latin typeface="Times New Roman" panose="02020603050405020304" pitchFamily="18" charset="0"/>
                <a:cs typeface="Times New Roman" panose="02020603050405020304" pitchFamily="18" charset="0"/>
              </a:rPr>
              <a:t> and </a:t>
            </a:r>
            <a:r>
              <a:rPr lang="en-US" b="1" dirty="0">
                <a:solidFill>
                  <a:srgbClr val="FF0066"/>
                </a:solidFill>
                <a:latin typeface="Times New Roman" panose="02020603050405020304" pitchFamily="18" charset="0"/>
                <a:cs typeface="Times New Roman" panose="02020603050405020304" pitchFamily="18" charset="0"/>
              </a:rPr>
              <a:t>equatorial F-S-F bond angle becomes 103</a:t>
            </a:r>
            <a:r>
              <a:rPr lang="en-US" b="1" baseline="30000" dirty="0">
                <a:solidFill>
                  <a:srgbClr val="FF0066"/>
                </a:solidFill>
                <a:latin typeface="Times New Roman" panose="02020603050405020304" pitchFamily="18" charset="0"/>
                <a:cs typeface="Times New Roman" panose="02020603050405020304" pitchFamily="18" charset="0"/>
              </a:rPr>
              <a:t>0</a:t>
            </a:r>
            <a:r>
              <a:rPr lang="en-US" b="1" dirty="0">
                <a:solidFill>
                  <a:srgbClr val="002060"/>
                </a:solidFill>
                <a:latin typeface="Times New Roman" panose="02020603050405020304" pitchFamily="18" charset="0"/>
                <a:cs typeface="Times New Roman" panose="02020603050405020304" pitchFamily="18" charset="0"/>
              </a:rPr>
              <a:t>.</a:t>
            </a:r>
          </a:p>
          <a:p>
            <a:pPr marL="342900" lvl="0" indent="-342900">
              <a:lnSpc>
                <a:spcPts val="3360"/>
              </a:lnSpc>
              <a:buFont typeface="Arial" panose="020B0604020202020204" pitchFamily="34" charset="0"/>
              <a:buChar char="•"/>
            </a:pPr>
            <a:r>
              <a:rPr lang="en-US" b="1" dirty="0">
                <a:solidFill>
                  <a:srgbClr val="002060"/>
                </a:solidFill>
                <a:latin typeface="Times New Roman" panose="02020603050405020304" pitchFamily="18" charset="0"/>
                <a:cs typeface="Times New Roman" panose="02020603050405020304" pitchFamily="18" charset="0"/>
              </a:rPr>
              <a:t>The equatorial position of the lone pair is suitable due to         </a:t>
            </a:r>
          </a:p>
          <a:p>
            <a:pPr marL="342900" lvl="0" indent="-342900">
              <a:lnSpc>
                <a:spcPts val="3360"/>
              </a:lnSpc>
              <a:buFont typeface="Arial" panose="020B0604020202020204" pitchFamily="34" charset="0"/>
              <a:buChar char="•"/>
            </a:pPr>
            <a:r>
              <a:rPr lang="en-US" b="1" dirty="0">
                <a:solidFill>
                  <a:srgbClr val="FF0066"/>
                </a:solidFill>
                <a:latin typeface="Times New Roman" panose="02020603050405020304" pitchFamily="18" charset="0"/>
                <a:cs typeface="Times New Roman" panose="02020603050405020304" pitchFamily="18" charset="0"/>
              </a:rPr>
              <a:t>a)</a:t>
            </a:r>
            <a:r>
              <a:rPr lang="en-US" b="1" dirty="0">
                <a:solidFill>
                  <a:srgbClr val="002060"/>
                </a:solidFill>
                <a:latin typeface="Times New Roman" panose="02020603050405020304" pitchFamily="18" charset="0"/>
                <a:cs typeface="Times New Roman" panose="02020603050405020304" pitchFamily="18" charset="0"/>
              </a:rPr>
              <a:t> The lone pair in the equatorial position is in contact with only two 90</a:t>
            </a:r>
            <a:r>
              <a:rPr lang="en-US" b="1" baseline="30000" dirty="0">
                <a:solidFill>
                  <a:srgbClr val="002060"/>
                </a:solidFill>
                <a:latin typeface="Times New Roman" panose="02020603050405020304" pitchFamily="18" charset="0"/>
                <a:cs typeface="Times New Roman" panose="02020603050405020304" pitchFamily="18" charset="0"/>
              </a:rPr>
              <a:t>0</a:t>
            </a:r>
            <a:r>
              <a:rPr lang="en-US" b="1" dirty="0">
                <a:solidFill>
                  <a:srgbClr val="002060"/>
                </a:solidFill>
                <a:latin typeface="Times New Roman" panose="02020603050405020304" pitchFamily="18" charset="0"/>
                <a:cs typeface="Times New Roman" panose="02020603050405020304" pitchFamily="18" charset="0"/>
              </a:rPr>
              <a:t> interactions (with the axial bonding pairs). </a:t>
            </a:r>
          </a:p>
          <a:p>
            <a:pPr marL="342900" lvl="0" indent="-342900">
              <a:lnSpc>
                <a:spcPts val="3360"/>
              </a:lnSpc>
              <a:buFont typeface="Arial" panose="020B0604020202020204" pitchFamily="34" charset="0"/>
              <a:buChar char="•"/>
            </a:pPr>
            <a:r>
              <a:rPr lang="en-US" b="1" dirty="0">
                <a:solidFill>
                  <a:srgbClr val="FF0066"/>
                </a:solidFill>
                <a:latin typeface="Times New Roman" panose="02020603050405020304" pitchFamily="18" charset="0"/>
                <a:cs typeface="Times New Roman" panose="02020603050405020304" pitchFamily="18" charset="0"/>
              </a:rPr>
              <a:t>b)</a:t>
            </a:r>
            <a:r>
              <a:rPr lang="en-US" b="1" dirty="0">
                <a:solidFill>
                  <a:srgbClr val="002060"/>
                </a:solidFill>
                <a:latin typeface="Times New Roman" panose="02020603050405020304" pitchFamily="18" charset="0"/>
                <a:cs typeface="Times New Roman" panose="02020603050405020304" pitchFamily="18" charset="0"/>
              </a:rPr>
              <a:t> The lone pair in the axial position is in contact with the three 90</a:t>
            </a:r>
            <a:r>
              <a:rPr lang="en-US" b="1" baseline="30000" dirty="0">
                <a:solidFill>
                  <a:srgbClr val="002060"/>
                </a:solidFill>
                <a:latin typeface="Times New Roman" panose="02020603050405020304" pitchFamily="18" charset="0"/>
                <a:cs typeface="Times New Roman" panose="02020603050405020304" pitchFamily="18" charset="0"/>
              </a:rPr>
              <a:t>0</a:t>
            </a:r>
            <a:r>
              <a:rPr lang="en-US" b="1" dirty="0">
                <a:solidFill>
                  <a:srgbClr val="002060"/>
                </a:solidFill>
                <a:latin typeface="Times New Roman" panose="02020603050405020304" pitchFamily="18" charset="0"/>
                <a:cs typeface="Times New Roman" panose="02020603050405020304" pitchFamily="18" charset="0"/>
              </a:rPr>
              <a:t> interactions (with the equatorial bonding pairs).</a:t>
            </a:r>
          </a:p>
          <a:p>
            <a:pPr marL="285750" lvl="0" indent="-285750">
              <a:lnSpc>
                <a:spcPts val="3360"/>
              </a:lnSpc>
              <a:buFont typeface="Arial" panose="020B0604020202020204" pitchFamily="34" charset="0"/>
              <a:buChar char="•"/>
            </a:pPr>
            <a:r>
              <a:rPr lang="en-US" b="1" dirty="0">
                <a:solidFill>
                  <a:srgbClr val="002060"/>
                </a:solidFill>
                <a:latin typeface="Times New Roman" panose="02020603050405020304" pitchFamily="18" charset="0"/>
                <a:cs typeface="Times New Roman" panose="02020603050405020304" pitchFamily="18" charset="0"/>
              </a:rPr>
              <a:t>The electron pairs at 90</a:t>
            </a:r>
            <a:r>
              <a:rPr lang="en-US" b="1" baseline="30000" dirty="0">
                <a:solidFill>
                  <a:srgbClr val="002060"/>
                </a:solidFill>
                <a:latin typeface="Times New Roman" panose="02020603050405020304" pitchFamily="18" charset="0"/>
                <a:cs typeface="Times New Roman" panose="02020603050405020304" pitchFamily="18" charset="0"/>
              </a:rPr>
              <a:t>0</a:t>
            </a:r>
            <a:r>
              <a:rPr lang="en-US" b="1" dirty="0">
                <a:solidFill>
                  <a:srgbClr val="002060"/>
                </a:solidFill>
                <a:latin typeface="Times New Roman" panose="02020603050405020304" pitchFamily="18" charset="0"/>
                <a:cs typeface="Times New Roman" panose="02020603050405020304" pitchFamily="18" charset="0"/>
              </a:rPr>
              <a:t> shows more repulsion to each other while electron pairs at 120</a:t>
            </a:r>
            <a:r>
              <a:rPr lang="en-US" b="1" baseline="30000" dirty="0">
                <a:solidFill>
                  <a:srgbClr val="002060"/>
                </a:solidFill>
                <a:latin typeface="Times New Roman" panose="02020603050405020304" pitchFamily="18" charset="0"/>
                <a:cs typeface="Times New Roman" panose="02020603050405020304" pitchFamily="18" charset="0"/>
              </a:rPr>
              <a:t>0</a:t>
            </a:r>
            <a:r>
              <a:rPr lang="en-US" b="1" dirty="0">
                <a:solidFill>
                  <a:srgbClr val="002060"/>
                </a:solidFill>
                <a:latin typeface="Times New Roman" panose="02020603050405020304" pitchFamily="18" charset="0"/>
                <a:cs typeface="Times New Roman" panose="02020603050405020304" pitchFamily="18" charset="0"/>
              </a:rPr>
              <a:t> shows minimum repulsion to each other. Hence in trigonal bipyramidal structure lone pair always occupy equatorial position and minimum repulsion (Lone pair – Bond pair) is observed. Therefore, SF</a:t>
            </a:r>
            <a:r>
              <a:rPr lang="en-US" b="1" baseline="-25000" dirty="0">
                <a:solidFill>
                  <a:srgbClr val="002060"/>
                </a:solidFill>
                <a:latin typeface="Times New Roman" panose="02020603050405020304" pitchFamily="18" charset="0"/>
                <a:cs typeface="Times New Roman" panose="02020603050405020304" pitchFamily="18" charset="0"/>
              </a:rPr>
              <a:t>4</a:t>
            </a:r>
            <a:r>
              <a:rPr lang="en-US" b="1" dirty="0">
                <a:solidFill>
                  <a:srgbClr val="002060"/>
                </a:solidFill>
                <a:latin typeface="Times New Roman" panose="02020603050405020304" pitchFamily="18" charset="0"/>
                <a:cs typeface="Times New Roman" panose="02020603050405020304" pitchFamily="18" charset="0"/>
              </a:rPr>
              <a:t> molecule shows distorted trigonal bipyramidal structure called as See-saw type structure.</a:t>
            </a:r>
          </a:p>
        </p:txBody>
      </p:sp>
      <p:pic>
        <p:nvPicPr>
          <p:cNvPr id="6" name="Picture 5">
            <a:extLst>
              <a:ext uri="{FF2B5EF4-FFF2-40B4-BE49-F238E27FC236}">
                <a16:creationId xmlns:a16="http://schemas.microsoft.com/office/drawing/2014/main" id="{E4CBB048-DE13-4BD6-AB96-5DFF9021A87D}"/>
              </a:ext>
            </a:extLst>
          </p:cNvPr>
          <p:cNvPicPr/>
          <p:nvPr/>
        </p:nvPicPr>
        <p:blipFill rotWithShape="1">
          <a:blip r:embed="rId2">
            <a:duotone>
              <a:prstClr val="black"/>
              <a:schemeClr val="accent5">
                <a:tint val="45000"/>
                <a:satMod val="400000"/>
              </a:schemeClr>
            </a:duotone>
            <a:extLst>
              <a:ext uri="{BEBA8EAE-BF5A-486C-A8C5-ECC9F3942E4B}">
                <a14:imgProps xmlns:a14="http://schemas.microsoft.com/office/drawing/2010/main">
                  <a14:imgLayer r:embed="rId3">
                    <a14:imgEffect>
                      <a14:sharpenSoften amount="50000"/>
                    </a14:imgEffect>
                    <a14:imgEffect>
                      <a14:saturation sat="400000"/>
                    </a14:imgEffect>
                    <a14:imgEffect>
                      <a14:brightnessContrast contrast="-40000"/>
                    </a14:imgEffect>
                  </a14:imgLayer>
                </a14:imgProps>
              </a:ext>
            </a:extLst>
          </a:blip>
          <a:srcRect l="16848" t="6789" r="11413" b="8662"/>
          <a:stretch/>
        </p:blipFill>
        <p:spPr>
          <a:xfrm>
            <a:off x="7844933" y="199257"/>
            <a:ext cx="1900646" cy="1920240"/>
          </a:xfrm>
          <a:prstGeom prst="rect">
            <a:avLst/>
          </a:prstGeom>
        </p:spPr>
      </p:pic>
      <p:pic>
        <p:nvPicPr>
          <p:cNvPr id="7" name="Picture 6">
            <a:extLst>
              <a:ext uri="{FF2B5EF4-FFF2-40B4-BE49-F238E27FC236}">
                <a16:creationId xmlns:a16="http://schemas.microsoft.com/office/drawing/2014/main" id="{D595102C-3972-4530-9E2D-E1847B92DE82}"/>
              </a:ext>
            </a:extLst>
          </p:cNvPr>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10215154" y="199257"/>
            <a:ext cx="1900646" cy="1920240"/>
          </a:xfrm>
          <a:prstGeom prst="rect">
            <a:avLst/>
          </a:prstGeom>
        </p:spPr>
      </p:pic>
      <p:pic>
        <p:nvPicPr>
          <p:cNvPr id="9" name="Picture 8">
            <a:extLst>
              <a:ext uri="{FF2B5EF4-FFF2-40B4-BE49-F238E27FC236}">
                <a16:creationId xmlns:a16="http://schemas.microsoft.com/office/drawing/2014/main" id="{C38B0422-EEDE-4CB0-8358-09C5730D4A3A}"/>
              </a:ext>
            </a:extLst>
          </p:cNvPr>
          <p:cNvPicPr/>
          <p:nvPr/>
        </p:nvPicPr>
        <p:blipFill rotWithShape="1">
          <a:blip r:embed="rId6">
            <a:duotone>
              <a:prstClr val="black"/>
              <a:schemeClr val="accent5">
                <a:tint val="45000"/>
                <a:satMod val="400000"/>
              </a:schemeClr>
            </a:duotone>
            <a:extLst>
              <a:ext uri="{BEBA8EAE-BF5A-486C-A8C5-ECC9F3942E4B}">
                <a14:imgProps xmlns:a14="http://schemas.microsoft.com/office/drawing/2010/main">
                  <a14:imgLayer r:embed="rId7">
                    <a14:imgEffect>
                      <a14:sharpenSoften amount="50000"/>
                    </a14:imgEffect>
                  </a14:imgLayer>
                </a14:imgProps>
              </a:ext>
            </a:extLst>
          </a:blip>
          <a:srcRect l="7839" r="15067" b="5648"/>
          <a:stretch/>
        </p:blipFill>
        <p:spPr>
          <a:xfrm>
            <a:off x="10215154" y="2490245"/>
            <a:ext cx="1900646" cy="1920240"/>
          </a:xfrm>
          <a:prstGeom prst="rect">
            <a:avLst/>
          </a:prstGeom>
        </p:spPr>
      </p:pic>
      <p:pic>
        <p:nvPicPr>
          <p:cNvPr id="10" name="Picture 9">
            <a:extLst>
              <a:ext uri="{FF2B5EF4-FFF2-40B4-BE49-F238E27FC236}">
                <a16:creationId xmlns:a16="http://schemas.microsoft.com/office/drawing/2014/main" id="{B65E60F3-C70C-48D4-96A2-46CE48B1D8AC}"/>
              </a:ext>
            </a:extLst>
          </p:cNvPr>
          <p:cNvPicPr/>
          <p:nvPr/>
        </p:nvPicPr>
        <p:blipFill rotWithShape="1">
          <a:blip r:embed="rId8">
            <a:duotone>
              <a:prstClr val="black"/>
              <a:schemeClr val="accent1">
                <a:tint val="45000"/>
                <a:satMod val="400000"/>
              </a:schemeClr>
            </a:duotone>
            <a:extLst>
              <a:ext uri="{BEBA8EAE-BF5A-486C-A8C5-ECC9F3942E4B}">
                <a14:imgProps xmlns:a14="http://schemas.microsoft.com/office/drawing/2010/main">
                  <a14:imgLayer r:embed="rId9">
                    <a14:imgEffect>
                      <a14:brightnessContrast bright="-20000" contrast="20000"/>
                    </a14:imgEffect>
                  </a14:imgLayer>
                </a14:imgProps>
              </a:ext>
            </a:extLst>
          </a:blip>
          <a:srcRect l="69542" t="4447" r="1697" b="9500"/>
          <a:stretch/>
        </p:blipFill>
        <p:spPr>
          <a:xfrm>
            <a:off x="7858431" y="2490245"/>
            <a:ext cx="1900646" cy="1920240"/>
          </a:xfrm>
          <a:prstGeom prst="rect">
            <a:avLst/>
          </a:prstGeom>
        </p:spPr>
      </p:pic>
      <p:pic>
        <p:nvPicPr>
          <p:cNvPr id="12" name="Picture 11">
            <a:extLst>
              <a:ext uri="{FF2B5EF4-FFF2-40B4-BE49-F238E27FC236}">
                <a16:creationId xmlns:a16="http://schemas.microsoft.com/office/drawing/2014/main" id="{7028690F-B443-43DD-A92C-0DD974BC4E24}"/>
              </a:ext>
            </a:extLst>
          </p:cNvPr>
          <p:cNvPicPr/>
          <p:nvPr/>
        </p:nvPicPr>
        <p:blipFill rotWithShape="1">
          <a:blip r:embed="rId10">
            <a:duotone>
              <a:prstClr val="black"/>
              <a:srgbClr val="7030A0">
                <a:tint val="45000"/>
                <a:satMod val="400000"/>
              </a:srgbClr>
            </a:duotone>
            <a:extLst>
              <a:ext uri="{BEBA8EAE-BF5A-486C-A8C5-ECC9F3942E4B}">
                <a14:imgProps xmlns:a14="http://schemas.microsoft.com/office/drawing/2010/main">
                  <a14:imgLayer r:embed="rId11">
                    <a14:imgEffect>
                      <a14:sharpenSoften amount="-25000"/>
                    </a14:imgEffect>
                  </a14:imgLayer>
                </a14:imgProps>
              </a:ext>
            </a:extLst>
          </a:blip>
          <a:srcRect r="13486"/>
          <a:stretch/>
        </p:blipFill>
        <p:spPr>
          <a:xfrm>
            <a:off x="7928124" y="4705786"/>
            <a:ext cx="1900646" cy="1920239"/>
          </a:xfrm>
          <a:prstGeom prst="rect">
            <a:avLst/>
          </a:prstGeom>
        </p:spPr>
      </p:pic>
      <p:sp>
        <p:nvSpPr>
          <p:cNvPr id="5" name="Rectangle 4">
            <a:extLst>
              <a:ext uri="{FF2B5EF4-FFF2-40B4-BE49-F238E27FC236}">
                <a16:creationId xmlns:a16="http://schemas.microsoft.com/office/drawing/2014/main" id="{E40A8517-CCC2-476D-98BE-A2DE5926B55F}"/>
              </a:ext>
            </a:extLst>
          </p:cNvPr>
          <p:cNvSpPr/>
          <p:nvPr/>
        </p:nvSpPr>
        <p:spPr>
          <a:xfrm>
            <a:off x="9928552" y="5447649"/>
            <a:ext cx="2066932" cy="369332"/>
          </a:xfrm>
          <a:prstGeom prst="rect">
            <a:avLst/>
          </a:prstGeom>
        </p:spPr>
        <p:txBody>
          <a:bodyPr wrap="square">
            <a:spAutoFit/>
          </a:bodyPr>
          <a:lstStyle/>
          <a:p>
            <a:r>
              <a:rPr lang="en-US" b="1" dirty="0">
                <a:solidFill>
                  <a:schemeClr val="bg1"/>
                </a:solidFill>
                <a:latin typeface="Times New Roman" panose="02020603050405020304" pitchFamily="18" charset="0"/>
                <a:cs typeface="Times New Roman" panose="02020603050405020304" pitchFamily="18" charset="0"/>
              </a:rPr>
              <a:t>Incorrect structure</a:t>
            </a:r>
          </a:p>
        </p:txBody>
      </p:sp>
      <p:sp>
        <p:nvSpPr>
          <p:cNvPr id="13" name="Rectangle 12">
            <a:extLst>
              <a:ext uri="{FF2B5EF4-FFF2-40B4-BE49-F238E27FC236}">
                <a16:creationId xmlns:a16="http://schemas.microsoft.com/office/drawing/2014/main" id="{99A62288-C2F2-4FAF-9B63-024BCE890436}"/>
              </a:ext>
            </a:extLst>
          </p:cNvPr>
          <p:cNvSpPr/>
          <p:nvPr/>
        </p:nvSpPr>
        <p:spPr>
          <a:xfrm>
            <a:off x="9759077" y="1087185"/>
            <a:ext cx="359394" cy="461665"/>
          </a:xfrm>
          <a:prstGeom prst="rect">
            <a:avLst/>
          </a:prstGeom>
        </p:spPr>
        <p:txBody>
          <a:bodyPr wrap="none">
            <a:spAutoFit/>
          </a:bodyPr>
          <a:lstStyle/>
          <a:p>
            <a:r>
              <a:rPr lang="en-US" sz="2400" b="1" dirty="0">
                <a:solidFill>
                  <a:schemeClr val="bg1"/>
                </a:solidFill>
                <a:latin typeface="Times New Roman" panose="02020603050405020304" pitchFamily="18" charset="0"/>
                <a:cs typeface="Times New Roman" panose="02020603050405020304" pitchFamily="18" charset="0"/>
              </a:rPr>
              <a:t>=</a:t>
            </a:r>
            <a:endParaRPr lang="en-US" sz="2400" dirty="0">
              <a:solidFill>
                <a:schemeClr val="bg1"/>
              </a:solidFill>
            </a:endParaRPr>
          </a:p>
        </p:txBody>
      </p:sp>
      <p:sp>
        <p:nvSpPr>
          <p:cNvPr id="14" name="Rectangle 13">
            <a:extLst>
              <a:ext uri="{FF2B5EF4-FFF2-40B4-BE49-F238E27FC236}">
                <a16:creationId xmlns:a16="http://schemas.microsoft.com/office/drawing/2014/main" id="{A0CED296-F592-4E96-861F-6AFBCB3EEEEE}"/>
              </a:ext>
            </a:extLst>
          </p:cNvPr>
          <p:cNvSpPr/>
          <p:nvPr/>
        </p:nvSpPr>
        <p:spPr>
          <a:xfrm>
            <a:off x="9822310" y="3265699"/>
            <a:ext cx="359394" cy="461665"/>
          </a:xfrm>
          <a:prstGeom prst="rect">
            <a:avLst/>
          </a:prstGeom>
        </p:spPr>
        <p:txBody>
          <a:bodyPr wrap="none">
            <a:spAutoFit/>
          </a:bodyPr>
          <a:lstStyle/>
          <a:p>
            <a:r>
              <a:rPr lang="en-US" sz="2400" b="1" dirty="0">
                <a:solidFill>
                  <a:schemeClr val="bg1"/>
                </a:solidFill>
                <a:latin typeface="Times New Roman" panose="02020603050405020304" pitchFamily="18" charset="0"/>
                <a:cs typeface="Times New Roman" panose="02020603050405020304" pitchFamily="18" charset="0"/>
              </a:rPr>
              <a:t>=</a:t>
            </a:r>
            <a:endParaRPr lang="en-US" dirty="0">
              <a:solidFill>
                <a:schemeClr val="bg1"/>
              </a:solidFill>
            </a:endParaRPr>
          </a:p>
        </p:txBody>
      </p:sp>
    </p:spTree>
    <p:extLst>
      <p:ext uri="{BB962C8B-B14F-4D97-AF65-F5344CB8AC3E}">
        <p14:creationId xmlns:p14="http://schemas.microsoft.com/office/powerpoint/2010/main" val="1880158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B192B7-A92B-468F-BBA4-FBA039CB7AF9}"/>
              </a:ext>
            </a:extLst>
          </p:cNvPr>
          <p:cNvSpPr/>
          <p:nvPr/>
        </p:nvSpPr>
        <p:spPr>
          <a:xfrm>
            <a:off x="2550550" y="13447"/>
            <a:ext cx="7090832" cy="524567"/>
          </a:xfrm>
          <a:prstGeom prst="rect">
            <a:avLst/>
          </a:prstGeom>
        </p:spPr>
        <p:txBody>
          <a:bodyPr wrap="square">
            <a:spAutoFit/>
          </a:bodyPr>
          <a:lstStyle/>
          <a:p>
            <a:pPr defTabSz="914400">
              <a:lnSpc>
                <a:spcPct val="130000"/>
              </a:lnSpc>
              <a:spcBef>
                <a:spcPts val="700"/>
              </a:spcBef>
              <a:buClr>
                <a:schemeClr val="tx2"/>
              </a:buClr>
            </a:pPr>
            <a:r>
              <a:rPr lang="en-US" sz="2400" b="1" dirty="0">
                <a:solidFill>
                  <a:srgbClr val="FF0000"/>
                </a:solidFill>
                <a:latin typeface="Times New Roman" panose="02020603050405020304" pitchFamily="18" charset="0"/>
                <a:cs typeface="Times New Roman" panose="02020603050405020304" pitchFamily="18" charset="0"/>
              </a:rPr>
              <a:t>Prediction of Shapes of irregular molecules and ions</a:t>
            </a:r>
          </a:p>
        </p:txBody>
      </p:sp>
      <p:sp>
        <p:nvSpPr>
          <p:cNvPr id="4" name="Rectangle 3">
            <a:extLst>
              <a:ext uri="{FF2B5EF4-FFF2-40B4-BE49-F238E27FC236}">
                <a16:creationId xmlns:a16="http://schemas.microsoft.com/office/drawing/2014/main" id="{D4DBB767-D12E-4A59-ACB8-935450A22CB3}"/>
              </a:ext>
            </a:extLst>
          </p:cNvPr>
          <p:cNvSpPr/>
          <p:nvPr/>
        </p:nvSpPr>
        <p:spPr>
          <a:xfrm>
            <a:off x="838166" y="414177"/>
            <a:ext cx="10515601" cy="524567"/>
          </a:xfrm>
          <a:prstGeom prst="rect">
            <a:avLst/>
          </a:prstGeom>
        </p:spPr>
        <p:txBody>
          <a:bodyPr wrap="square">
            <a:spAutoFit/>
          </a:bodyPr>
          <a:lstStyle/>
          <a:p>
            <a:pPr marL="457200" indent="-457200" algn="ctr" defTabSz="914400">
              <a:lnSpc>
                <a:spcPct val="130000"/>
              </a:lnSpc>
              <a:spcBef>
                <a:spcPts val="700"/>
              </a:spcBef>
              <a:buClr>
                <a:schemeClr val="tx2"/>
              </a:buClr>
              <a:buAutoNum type="arabicParenR"/>
            </a:pPr>
            <a:r>
              <a:rPr lang="en-US" sz="2400" b="1" dirty="0">
                <a:solidFill>
                  <a:srgbClr val="660066"/>
                </a:solidFill>
                <a:latin typeface="Times New Roman" panose="02020603050405020304" pitchFamily="18" charset="0"/>
                <a:cs typeface="Times New Roman" panose="02020603050405020304" pitchFamily="18" charset="0"/>
              </a:rPr>
              <a:t>Geometry of  molecules containing two lone pair electrons:  </a:t>
            </a:r>
            <a:r>
              <a:rPr lang="en-US" sz="2400" b="1" dirty="0">
                <a:solidFill>
                  <a:schemeClr val="bg1"/>
                </a:solidFill>
                <a:latin typeface="Times New Roman" panose="02020603050405020304" pitchFamily="18" charset="0"/>
                <a:cs typeface="Times New Roman" panose="02020603050405020304" pitchFamily="18" charset="0"/>
              </a:rPr>
              <a:t>e</a:t>
            </a:r>
            <a:r>
              <a:rPr lang="en-US" sz="2000" b="1" dirty="0">
                <a:solidFill>
                  <a:schemeClr val="bg1"/>
                </a:solidFill>
                <a:latin typeface="Times New Roman" panose="02020603050405020304" pitchFamily="18" charset="0"/>
                <a:cs typeface="Times New Roman" panose="02020603050405020304" pitchFamily="18" charset="0"/>
              </a:rPr>
              <a:t>.g. SF</a:t>
            </a:r>
            <a:r>
              <a:rPr lang="en-US" sz="2000" b="1" baseline="-25000" dirty="0">
                <a:solidFill>
                  <a:schemeClr val="bg1"/>
                </a:solidFill>
                <a:latin typeface="Times New Roman" panose="02020603050405020304" pitchFamily="18" charset="0"/>
                <a:cs typeface="Times New Roman" panose="02020603050405020304" pitchFamily="18" charset="0"/>
              </a:rPr>
              <a:t>4</a:t>
            </a:r>
            <a:r>
              <a:rPr lang="en-US" sz="2000" b="1" dirty="0">
                <a:solidFill>
                  <a:schemeClr val="bg1"/>
                </a:solidFill>
                <a:latin typeface="Times New Roman" panose="02020603050405020304" pitchFamily="18" charset="0"/>
                <a:cs typeface="Times New Roman" panose="02020603050405020304" pitchFamily="18" charset="0"/>
              </a:rPr>
              <a:t> molecule </a:t>
            </a:r>
          </a:p>
        </p:txBody>
      </p:sp>
      <p:sp>
        <p:nvSpPr>
          <p:cNvPr id="11" name="Rectangle 10">
            <a:extLst>
              <a:ext uri="{FF2B5EF4-FFF2-40B4-BE49-F238E27FC236}">
                <a16:creationId xmlns:a16="http://schemas.microsoft.com/office/drawing/2014/main" id="{1AABD093-83FB-40ED-B666-7B8258284537}"/>
              </a:ext>
            </a:extLst>
          </p:cNvPr>
          <p:cNvSpPr/>
          <p:nvPr/>
        </p:nvSpPr>
        <p:spPr>
          <a:xfrm>
            <a:off x="838166" y="745430"/>
            <a:ext cx="10992763" cy="6592639"/>
          </a:xfrm>
          <a:prstGeom prst="rect">
            <a:avLst/>
          </a:prstGeom>
        </p:spPr>
        <p:txBody>
          <a:bodyPr wrap="square">
            <a:spAutoFit/>
          </a:bodyPr>
          <a:lstStyle/>
          <a:p>
            <a:pPr algn="ctr">
              <a:lnSpc>
                <a:spcPct val="150000"/>
              </a:lnSpc>
            </a:pPr>
            <a:r>
              <a:rPr lang="en-US" sz="2400" b="1" dirty="0">
                <a:solidFill>
                  <a:srgbClr val="FF0066"/>
                </a:solidFill>
                <a:latin typeface="Times New Roman" panose="02020603050405020304" pitchFamily="18" charset="0"/>
                <a:ea typeface="Calibri" panose="020F0502020204030204" pitchFamily="34" charset="0"/>
              </a:rPr>
              <a:t>B) BrF</a:t>
            </a:r>
            <a:r>
              <a:rPr lang="en-US" sz="2400" b="1" baseline="-25000" dirty="0">
                <a:solidFill>
                  <a:srgbClr val="FF0066"/>
                </a:solidFill>
                <a:latin typeface="Times New Roman" panose="02020603050405020304" pitchFamily="18" charset="0"/>
                <a:ea typeface="Calibri" panose="020F0502020204030204" pitchFamily="34" charset="0"/>
              </a:rPr>
              <a:t>3</a:t>
            </a:r>
            <a:r>
              <a:rPr lang="en-US" sz="2400" b="1" dirty="0">
                <a:solidFill>
                  <a:srgbClr val="FF0066"/>
                </a:solidFill>
                <a:latin typeface="Times New Roman" panose="02020603050405020304" pitchFamily="18" charset="0"/>
                <a:ea typeface="Calibri" panose="020F0502020204030204" pitchFamily="34" charset="0"/>
              </a:rPr>
              <a:t> molecule</a:t>
            </a:r>
          </a:p>
          <a:p>
            <a:pPr>
              <a:lnSpc>
                <a:spcPct val="150000"/>
              </a:lnSpc>
            </a:pPr>
            <a:r>
              <a:rPr lang="en-US" sz="2000" b="1" dirty="0">
                <a:solidFill>
                  <a:srgbClr val="002060"/>
                </a:solidFill>
                <a:latin typeface="Times New Roman" panose="02020603050405020304" pitchFamily="18" charset="0"/>
                <a:ea typeface="Calibri" panose="020F0502020204030204" pitchFamily="34" charset="0"/>
              </a:rPr>
              <a:t>In BrF</a:t>
            </a:r>
            <a:r>
              <a:rPr lang="en-US" sz="2000" b="1" baseline="-25000" dirty="0">
                <a:solidFill>
                  <a:srgbClr val="002060"/>
                </a:solidFill>
                <a:latin typeface="Times New Roman" panose="02020603050405020304" pitchFamily="18" charset="0"/>
                <a:ea typeface="Calibri" panose="020F0502020204030204" pitchFamily="34" charset="0"/>
              </a:rPr>
              <a:t>3</a:t>
            </a:r>
            <a:r>
              <a:rPr lang="en-US" sz="2000" b="1" dirty="0">
                <a:solidFill>
                  <a:srgbClr val="002060"/>
                </a:solidFill>
                <a:latin typeface="Times New Roman" panose="02020603050405020304" pitchFamily="18" charset="0"/>
                <a:ea typeface="Calibri" panose="020F0502020204030204" pitchFamily="34" charset="0"/>
              </a:rPr>
              <a:t> molecule,</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Bromine atom (Z=35) electron configuration </a:t>
            </a:r>
            <a:r>
              <a:rPr lang="en-US" sz="2000" b="1" dirty="0">
                <a:solidFill>
                  <a:srgbClr val="FF0066"/>
                </a:solidFill>
                <a:latin typeface="Times New Roman" panose="02020603050405020304" pitchFamily="18" charset="0"/>
                <a:cs typeface="Times New Roman" panose="02020603050405020304" pitchFamily="18" charset="0"/>
              </a:rPr>
              <a:t>[</a:t>
            </a:r>
            <a:r>
              <a:rPr lang="en-US" sz="2000" b="1" dirty="0" err="1">
                <a:solidFill>
                  <a:srgbClr val="FF0066"/>
                </a:solidFill>
                <a:latin typeface="Times New Roman" panose="02020603050405020304" pitchFamily="18" charset="0"/>
                <a:cs typeface="Times New Roman" panose="02020603050405020304" pitchFamily="18" charset="0"/>
              </a:rPr>
              <a:t>Ar</a:t>
            </a:r>
            <a:r>
              <a:rPr lang="en-US" sz="2000" b="1" dirty="0">
                <a:solidFill>
                  <a:srgbClr val="FF0066"/>
                </a:solidFill>
                <a:latin typeface="Times New Roman" panose="02020603050405020304" pitchFamily="18" charset="0"/>
                <a:cs typeface="Times New Roman" panose="02020603050405020304" pitchFamily="18" charset="0"/>
              </a:rPr>
              <a:t>] 3d</a:t>
            </a:r>
            <a:r>
              <a:rPr lang="en-US" sz="2000" b="1" baseline="30000" dirty="0">
                <a:solidFill>
                  <a:srgbClr val="FF0066"/>
                </a:solidFill>
                <a:latin typeface="Times New Roman" panose="02020603050405020304" pitchFamily="18" charset="0"/>
                <a:cs typeface="Times New Roman" panose="02020603050405020304" pitchFamily="18" charset="0"/>
              </a:rPr>
              <a:t>10</a:t>
            </a:r>
            <a:r>
              <a:rPr lang="en-US" sz="2000" b="1" dirty="0">
                <a:solidFill>
                  <a:srgbClr val="FF0066"/>
                </a:solidFill>
                <a:latin typeface="Times New Roman" panose="02020603050405020304" pitchFamily="18" charset="0"/>
                <a:cs typeface="Times New Roman" panose="02020603050405020304" pitchFamily="18" charset="0"/>
              </a:rPr>
              <a:t>, 4s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4p</a:t>
            </a:r>
            <a:r>
              <a:rPr lang="en-US" sz="2000" b="1" baseline="30000" dirty="0">
                <a:solidFill>
                  <a:srgbClr val="FF0066"/>
                </a:solidFill>
                <a:latin typeface="Times New Roman" panose="02020603050405020304" pitchFamily="18" charset="0"/>
                <a:cs typeface="Times New Roman" panose="02020603050405020304" pitchFamily="18" charset="0"/>
              </a:rPr>
              <a:t>5 </a:t>
            </a:r>
            <a:r>
              <a:rPr lang="en-US" sz="2000" b="1" dirty="0">
                <a:solidFill>
                  <a:srgbClr val="002060"/>
                </a:solidFill>
                <a:latin typeface="Times New Roman" panose="02020603050405020304" pitchFamily="18" charset="0"/>
                <a:cs typeface="Times New Roman" panose="02020603050405020304" pitchFamily="18" charset="0"/>
              </a:rPr>
              <a:t>. </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Bromine atom has 7 valence electrons </a:t>
            </a:r>
            <a:r>
              <a:rPr lang="en-US" sz="2000" b="1" dirty="0">
                <a:solidFill>
                  <a:srgbClr val="FF0000"/>
                </a:solidFill>
                <a:latin typeface="Times New Roman" panose="02020603050405020304" pitchFamily="18" charset="0"/>
                <a:cs typeface="Times New Roman" panose="02020603050405020304" pitchFamily="18" charset="0"/>
              </a:rPr>
              <a:t>(sp</a:t>
            </a:r>
            <a:r>
              <a:rPr lang="en-US" sz="2000" b="1" baseline="30000" dirty="0">
                <a:solidFill>
                  <a:srgbClr val="FF0000"/>
                </a:solidFill>
                <a:latin typeface="Times New Roman" panose="02020603050405020304" pitchFamily="18" charset="0"/>
                <a:cs typeface="Times New Roman" panose="02020603050405020304" pitchFamily="18" charset="0"/>
              </a:rPr>
              <a:t>3</a:t>
            </a:r>
            <a:r>
              <a:rPr lang="en-US" sz="2000" b="1" dirty="0">
                <a:solidFill>
                  <a:srgbClr val="FF0000"/>
                </a:solidFill>
                <a:latin typeface="Times New Roman" panose="02020603050405020304" pitchFamily="18" charset="0"/>
                <a:cs typeface="Times New Roman" panose="02020603050405020304" pitchFamily="18" charset="0"/>
              </a:rPr>
              <a:t>d hybridization)</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Fluorine atom (Z=9) electron configuration </a:t>
            </a:r>
            <a:r>
              <a:rPr lang="en-US" sz="2000" b="1" dirty="0">
                <a:solidFill>
                  <a:srgbClr val="FF0066"/>
                </a:solidFill>
                <a:latin typeface="Times New Roman" panose="02020603050405020304" pitchFamily="18" charset="0"/>
                <a:cs typeface="Times New Roman" panose="02020603050405020304" pitchFamily="18" charset="0"/>
              </a:rPr>
              <a:t>1s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2s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2p</a:t>
            </a:r>
            <a:r>
              <a:rPr lang="en-US" sz="2000" b="1" baseline="30000" dirty="0">
                <a:solidFill>
                  <a:srgbClr val="FF0066"/>
                </a:solidFill>
                <a:latin typeface="Times New Roman" panose="02020603050405020304" pitchFamily="18" charset="0"/>
                <a:cs typeface="Times New Roman" panose="02020603050405020304" pitchFamily="18" charset="0"/>
              </a:rPr>
              <a:t>5</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Each Fluorine atom has one unpaired valence electron in 2p atomic orbital. </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Each Fluorine atom forms 3 sigma covalent bonds with central Bromine atom.</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Total number of electron pairs in valence shell of Bromine atom in BrF</a:t>
            </a:r>
            <a:r>
              <a:rPr lang="en-US" sz="2000" b="1" baseline="-25000" dirty="0">
                <a:solidFill>
                  <a:srgbClr val="00206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 molecule is determined by following relation</a:t>
            </a: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966AF428-A7C3-483E-8F16-357ABB3A1E8C}"/>
                  </a:ext>
                </a:extLst>
              </p:cNvPr>
              <p:cNvGraphicFramePr>
                <a:graphicFrameLocks noGrp="1"/>
              </p:cNvGraphicFramePr>
              <p:nvPr>
                <p:extLst>
                  <p:ext uri="{D42A27DB-BD31-4B8C-83A1-F6EECF244321}">
                    <p14:modId xmlns:p14="http://schemas.microsoft.com/office/powerpoint/2010/main" val="1992528093"/>
                  </p:ext>
                </p:extLst>
              </p:nvPr>
            </p:nvGraphicFramePr>
            <p:xfrm>
              <a:off x="1146683" y="4578787"/>
              <a:ext cx="10684246" cy="2157668"/>
            </p:xfrm>
            <a:graphic>
              <a:graphicData uri="http://schemas.openxmlformats.org/drawingml/2006/table">
                <a:tbl>
                  <a:tblPr firstRow="1" firstCol="1" bandRow="1">
                    <a:tableStyleId>{5C22544A-7EE6-4342-B048-85BDC9FD1C3A}</a:tableStyleId>
                  </a:tblPr>
                  <a:tblGrid>
                    <a:gridCol w="3622265">
                      <a:extLst>
                        <a:ext uri="{9D8B030D-6E8A-4147-A177-3AD203B41FA5}">
                          <a16:colId xmlns:a16="http://schemas.microsoft.com/office/drawing/2014/main" val="2932274671"/>
                        </a:ext>
                      </a:extLst>
                    </a:gridCol>
                    <a:gridCol w="506437">
                      <a:extLst>
                        <a:ext uri="{9D8B030D-6E8A-4147-A177-3AD203B41FA5}">
                          <a16:colId xmlns:a16="http://schemas.microsoft.com/office/drawing/2014/main" val="2029217260"/>
                        </a:ext>
                      </a:extLst>
                    </a:gridCol>
                    <a:gridCol w="6555544">
                      <a:extLst>
                        <a:ext uri="{9D8B030D-6E8A-4147-A177-3AD203B41FA5}">
                          <a16:colId xmlns:a16="http://schemas.microsoft.com/office/drawing/2014/main" val="2676431477"/>
                        </a:ext>
                      </a:extLst>
                    </a:gridCol>
                  </a:tblGrid>
                  <a:tr h="986291">
                    <a:tc>
                      <a:txBody>
                        <a:bodyPr/>
                        <a:lstStyle/>
                        <a:p>
                          <a:pPr marL="0" marR="0">
                            <a:lnSpc>
                              <a:spcPct val="107000"/>
                            </a:lnSpc>
                            <a:spcBef>
                              <a:spcPts val="0"/>
                            </a:spcBef>
                            <a:spcAft>
                              <a:spcPts val="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Total number of electron pairs in valence shell of Bromine atom in BrF</a:t>
                          </a:r>
                          <a:r>
                            <a:rPr lang="en-US" sz="1600" b="1" baseline="-25000" dirty="0">
                              <a:solidFill>
                                <a:schemeClr val="bg1"/>
                              </a:solidFill>
                              <a:effectLst/>
                              <a:latin typeface="Times New Roman" panose="02020603050405020304" pitchFamily="18" charset="0"/>
                              <a:cs typeface="Times New Roman" panose="02020603050405020304" pitchFamily="18" charset="0"/>
                            </a:rPr>
                            <a:t>3 </a:t>
                          </a:r>
                          <a:r>
                            <a:rPr lang="en-US" sz="1600" b="1" dirty="0">
                              <a:solidFill>
                                <a:schemeClr val="bg1"/>
                              </a:solidFill>
                              <a:effectLst/>
                              <a:latin typeface="Times New Roman" panose="02020603050405020304" pitchFamily="18" charset="0"/>
                              <a:cs typeface="Times New Roman" panose="02020603050405020304" pitchFamily="18" charset="0"/>
                            </a:rPr>
                            <a:t>molecule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endParaRPr lang="en-US" sz="4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300"/>
                            </a:spcBef>
                            <a:spcAft>
                              <a:spcPts val="300"/>
                            </a:spcAft>
                          </a:pPr>
                          <a14:m>
                            <m:oMath xmlns:m="http://schemas.openxmlformats.org/officeDocument/2006/math">
                              <m:f>
                                <m:fPr>
                                  <m:ctrlPr>
                                    <a:rPr lang="en-US" sz="1600" b="0" i="1" dirty="0" smtClean="0">
                                      <a:solidFill>
                                        <a:schemeClr val="bg1"/>
                                      </a:solidFill>
                                      <a:effectLst/>
                                      <a:latin typeface="Cambria Math" panose="02040503050406030204" pitchFamily="18" charset="0"/>
                                    </a:rPr>
                                  </m:ctrlPr>
                                </m:fPr>
                                <m:num>
                                  <m:r>
                                    <a:rPr lang="en-US" sz="1600" b="0" dirty="0">
                                      <a:solidFill>
                                        <a:schemeClr val="bg1"/>
                                      </a:solidFill>
                                      <a:effectLst/>
                                      <a:latin typeface="Cambria Math" panose="02040503050406030204" pitchFamily="18" charset="0"/>
                                    </a:rPr>
                                    <m:t>1</m:t>
                                  </m:r>
                                </m:num>
                                <m:den>
                                  <m:r>
                                    <a:rPr lang="en-US" sz="1600" b="0" i="0" dirty="0">
                                      <a:solidFill>
                                        <a:schemeClr val="bg1"/>
                                      </a:solidFill>
                                      <a:effectLst/>
                                      <a:latin typeface="Cambria Math" panose="02040503050406030204" pitchFamily="18" charset="0"/>
                                    </a:rPr>
                                    <m:t>2</m:t>
                                  </m:r>
                                </m:den>
                              </m:f>
                            </m:oMath>
                          </a14:m>
                          <a:r>
                            <a:rPr lang="en-US" sz="1600" b="0" dirty="0">
                              <a:solidFill>
                                <a:schemeClr val="bg1"/>
                              </a:solidFill>
                              <a:effectLst/>
                              <a:latin typeface="Times New Roman" panose="02020603050405020304" pitchFamily="18" charset="0"/>
                              <a:cs typeface="Times New Roman" panose="02020603050405020304" pitchFamily="18" charset="0"/>
                            </a:rPr>
                            <a:t> </a:t>
                          </a:r>
                          <a:r>
                            <a:rPr lang="en-US" sz="1600" b="1" dirty="0">
                              <a:solidFill>
                                <a:schemeClr val="bg1"/>
                              </a:solidFill>
                              <a:effectLst/>
                              <a:latin typeface="Times New Roman" panose="02020603050405020304" pitchFamily="18" charset="0"/>
                              <a:cs typeface="Times New Roman" panose="02020603050405020304" pitchFamily="18" charset="0"/>
                            </a:rPr>
                            <a:t> [Total number of electrons in valence shell of central Bromine atom + Total number of valence electrons contributed by combining three Fluorine atoms to form the covalent bond + Ionic charge] </a:t>
                          </a: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9769510"/>
                      </a:ext>
                    </a:extLst>
                  </a:tr>
                  <a:tr h="529737">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14:m>
                            <m:oMath xmlns:m="http://schemas.openxmlformats.org/officeDocument/2006/math">
                              <m:f>
                                <m:fPr>
                                  <m:ctrlPr>
                                    <a:rPr lang="en-US" sz="1600" b="0" i="1" dirty="0" smtClean="0">
                                      <a:solidFill>
                                        <a:schemeClr val="bg1"/>
                                      </a:solidFill>
                                      <a:effectLst/>
                                      <a:latin typeface="Cambria Math" panose="02040503050406030204" pitchFamily="18" charset="0"/>
                                    </a:rPr>
                                  </m:ctrlPr>
                                </m:fPr>
                                <m:num>
                                  <m:r>
                                    <a:rPr lang="en-US" sz="1600" b="0" dirty="0">
                                      <a:solidFill>
                                        <a:schemeClr val="bg1"/>
                                      </a:solidFill>
                                      <a:effectLst/>
                                      <a:latin typeface="Cambria Math" panose="02040503050406030204" pitchFamily="18" charset="0"/>
                                    </a:rPr>
                                    <m:t>1</m:t>
                                  </m:r>
                                </m:num>
                                <m:den>
                                  <m:r>
                                    <a:rPr lang="en-US" sz="1600" b="0" i="0" dirty="0">
                                      <a:solidFill>
                                        <a:schemeClr val="bg1"/>
                                      </a:solidFill>
                                      <a:effectLst/>
                                      <a:latin typeface="Cambria Math" panose="02040503050406030204" pitchFamily="18" charset="0"/>
                                    </a:rPr>
                                    <m:t>2</m:t>
                                  </m:r>
                                </m:den>
                              </m:f>
                            </m:oMath>
                          </a14:m>
                          <a:r>
                            <a:rPr lang="en-US" sz="1600" b="0" dirty="0">
                              <a:solidFill>
                                <a:schemeClr val="bg1"/>
                              </a:solidFill>
                              <a:effectLst/>
                              <a:latin typeface="Times New Roman" panose="02020603050405020304" pitchFamily="18" charset="0"/>
                              <a:cs typeface="Times New Roman" panose="02020603050405020304" pitchFamily="18" charset="0"/>
                            </a:rPr>
                            <a:t> </a:t>
                          </a:r>
                          <a:r>
                            <a:rPr lang="en-US" sz="1600" b="1" dirty="0">
                              <a:solidFill>
                                <a:schemeClr val="bg1"/>
                              </a:solidFill>
                              <a:effectLst/>
                              <a:latin typeface="Times New Roman" panose="02020603050405020304" pitchFamily="18" charset="0"/>
                              <a:cs typeface="Times New Roman" panose="02020603050405020304" pitchFamily="18" charset="0"/>
                            </a:rPr>
                            <a:t>[7 + 3+0] = 5 electron pairs</a:t>
                          </a:r>
                        </a:p>
                        <a:p>
                          <a:pPr marL="0" marR="0">
                            <a:lnSpc>
                              <a:spcPct val="107000"/>
                            </a:lnSpc>
                            <a:spcBef>
                              <a:spcPts val="300"/>
                            </a:spcBef>
                            <a:spcAft>
                              <a:spcPts val="300"/>
                            </a:spcAft>
                          </a:pPr>
                          <a:endParaRPr lang="en-US" sz="700" b="1" dirty="0">
                            <a:solidFill>
                              <a:schemeClr val="bg1"/>
                            </a:solidFill>
                            <a:effectLst/>
                            <a:latin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1028773781"/>
                      </a:ext>
                    </a:extLst>
                  </a:tr>
                  <a:tr h="557936">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r>
                            <a:rPr lang="en-US" sz="1600" b="1" dirty="0">
                              <a:solidFill>
                                <a:schemeClr val="bg1"/>
                              </a:solidFill>
                              <a:effectLst/>
                              <a:latin typeface="Times New Roman" panose="02020603050405020304" pitchFamily="18" charset="0"/>
                              <a:cs typeface="Times New Roman" panose="02020603050405020304" pitchFamily="18" charset="0"/>
                            </a:rPr>
                            <a:t>3 bonding pairs and 2 lone pair (non-bonding pair)</a:t>
                          </a:r>
                        </a:p>
                        <a:p>
                          <a:pPr marL="0" marR="0">
                            <a:lnSpc>
                              <a:spcPct val="107000"/>
                            </a:lnSpc>
                            <a:spcBef>
                              <a:spcPts val="300"/>
                            </a:spcBef>
                            <a:spcAft>
                              <a:spcPts val="300"/>
                            </a:spcAft>
                          </a:pP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1919784329"/>
                      </a:ext>
                    </a:extLst>
                  </a:tr>
                </a:tbl>
              </a:graphicData>
            </a:graphic>
          </p:graphicFrame>
        </mc:Choice>
        <mc:Fallback xmlns="">
          <p:graphicFrame>
            <p:nvGraphicFramePr>
              <p:cNvPr id="7" name="Table 6">
                <a:extLst>
                  <a:ext uri="{FF2B5EF4-FFF2-40B4-BE49-F238E27FC236}">
                    <a16:creationId xmlns:a16="http://schemas.microsoft.com/office/drawing/2014/main" id="{966AF428-A7C3-483E-8F16-357ABB3A1E8C}"/>
                  </a:ext>
                </a:extLst>
              </p:cNvPr>
              <p:cNvGraphicFramePr>
                <a:graphicFrameLocks noGrp="1"/>
              </p:cNvGraphicFramePr>
              <p:nvPr>
                <p:extLst>
                  <p:ext uri="{D42A27DB-BD31-4B8C-83A1-F6EECF244321}">
                    <p14:modId xmlns:p14="http://schemas.microsoft.com/office/powerpoint/2010/main" val="1992528093"/>
                  </p:ext>
                </p:extLst>
              </p:nvPr>
            </p:nvGraphicFramePr>
            <p:xfrm>
              <a:off x="1146683" y="4578787"/>
              <a:ext cx="10684246" cy="2157668"/>
            </p:xfrm>
            <a:graphic>
              <a:graphicData uri="http://schemas.openxmlformats.org/drawingml/2006/table">
                <a:tbl>
                  <a:tblPr firstRow="1" firstCol="1" bandRow="1">
                    <a:tableStyleId>{5C22544A-7EE6-4342-B048-85BDC9FD1C3A}</a:tableStyleId>
                  </a:tblPr>
                  <a:tblGrid>
                    <a:gridCol w="3622265">
                      <a:extLst>
                        <a:ext uri="{9D8B030D-6E8A-4147-A177-3AD203B41FA5}">
                          <a16:colId xmlns:a16="http://schemas.microsoft.com/office/drawing/2014/main" val="2932274671"/>
                        </a:ext>
                      </a:extLst>
                    </a:gridCol>
                    <a:gridCol w="506437">
                      <a:extLst>
                        <a:ext uri="{9D8B030D-6E8A-4147-A177-3AD203B41FA5}">
                          <a16:colId xmlns:a16="http://schemas.microsoft.com/office/drawing/2014/main" val="2029217260"/>
                        </a:ext>
                      </a:extLst>
                    </a:gridCol>
                    <a:gridCol w="6555544">
                      <a:extLst>
                        <a:ext uri="{9D8B030D-6E8A-4147-A177-3AD203B41FA5}">
                          <a16:colId xmlns:a16="http://schemas.microsoft.com/office/drawing/2014/main" val="2676431477"/>
                        </a:ext>
                      </a:extLst>
                    </a:gridCol>
                  </a:tblGrid>
                  <a:tr h="1026097">
                    <a:tc>
                      <a:txBody>
                        <a:bodyPr/>
                        <a:lstStyle/>
                        <a:p>
                          <a:pPr marL="0" marR="0">
                            <a:lnSpc>
                              <a:spcPct val="107000"/>
                            </a:lnSpc>
                            <a:spcBef>
                              <a:spcPts val="0"/>
                            </a:spcBef>
                            <a:spcAft>
                              <a:spcPts val="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Total number of electron pairs in valence shell of Bromine atom in BrF</a:t>
                          </a:r>
                          <a:r>
                            <a:rPr lang="en-US" sz="1600" b="1" baseline="-25000" dirty="0">
                              <a:solidFill>
                                <a:schemeClr val="bg1"/>
                              </a:solidFill>
                              <a:effectLst/>
                              <a:latin typeface="Times New Roman" panose="02020603050405020304" pitchFamily="18" charset="0"/>
                              <a:cs typeface="Times New Roman" panose="02020603050405020304" pitchFamily="18" charset="0"/>
                            </a:rPr>
                            <a:t>3 </a:t>
                          </a:r>
                          <a:r>
                            <a:rPr lang="en-US" sz="1600" b="1" dirty="0">
                              <a:solidFill>
                                <a:schemeClr val="bg1"/>
                              </a:solidFill>
                              <a:effectLst/>
                              <a:latin typeface="Times New Roman" panose="02020603050405020304" pitchFamily="18" charset="0"/>
                              <a:cs typeface="Times New Roman" panose="02020603050405020304" pitchFamily="18" charset="0"/>
                            </a:rPr>
                            <a:t>molecule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endParaRPr lang="en-US"/>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3"/>
                          <a:stretch>
                            <a:fillRect l="-62918" b="-110059"/>
                          </a:stretch>
                        </a:blipFill>
                      </a:tcPr>
                    </a:tc>
                    <a:extLst>
                      <a:ext uri="{0D108BD9-81ED-4DB2-BD59-A6C34878D82A}">
                        <a16:rowId xmlns:a16="http://schemas.microsoft.com/office/drawing/2014/main" val="9769510"/>
                      </a:ext>
                    </a:extLst>
                  </a:tr>
                  <a:tr h="551117">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endParaRPr lang="en-US"/>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blipFill>
                          <a:blip r:embed="rId3"/>
                          <a:stretch>
                            <a:fillRect l="-62918" t="-187778" b="-106667"/>
                          </a:stretch>
                        </a:blipFill>
                      </a:tcPr>
                    </a:tc>
                    <a:extLst>
                      <a:ext uri="{0D108BD9-81ED-4DB2-BD59-A6C34878D82A}">
                        <a16:rowId xmlns:a16="http://schemas.microsoft.com/office/drawing/2014/main" val="1028773781"/>
                      </a:ext>
                    </a:extLst>
                  </a:tr>
                  <a:tr h="580454">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r>
                            <a:rPr lang="en-US" sz="1600" b="1" dirty="0">
                              <a:solidFill>
                                <a:schemeClr val="bg1"/>
                              </a:solidFill>
                              <a:effectLst/>
                              <a:latin typeface="Times New Roman" panose="02020603050405020304" pitchFamily="18" charset="0"/>
                              <a:cs typeface="Times New Roman" panose="02020603050405020304" pitchFamily="18" charset="0"/>
                            </a:rPr>
                            <a:t>3 bonding pairs and 2 lone pair (non-bonding pair)</a:t>
                          </a:r>
                        </a:p>
                        <a:p>
                          <a:pPr marL="0" marR="0">
                            <a:lnSpc>
                              <a:spcPct val="107000"/>
                            </a:lnSpc>
                            <a:spcBef>
                              <a:spcPts val="300"/>
                            </a:spcBef>
                            <a:spcAft>
                              <a:spcPts val="300"/>
                            </a:spcAft>
                          </a:pP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1919784329"/>
                      </a:ext>
                    </a:extLst>
                  </a:tr>
                </a:tbl>
              </a:graphicData>
            </a:graphic>
          </p:graphicFrame>
        </mc:Fallback>
      </mc:AlternateContent>
    </p:spTree>
    <p:extLst>
      <p:ext uri="{BB962C8B-B14F-4D97-AF65-F5344CB8AC3E}">
        <p14:creationId xmlns:p14="http://schemas.microsoft.com/office/powerpoint/2010/main" val="511057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AABD093-83FB-40ED-B666-7B8258284537}"/>
              </a:ext>
            </a:extLst>
          </p:cNvPr>
          <p:cNvSpPr/>
          <p:nvPr/>
        </p:nvSpPr>
        <p:spPr>
          <a:xfrm>
            <a:off x="794084" y="-85857"/>
            <a:ext cx="6701590" cy="6961970"/>
          </a:xfrm>
          <a:prstGeom prst="rect">
            <a:avLst/>
          </a:prstGeom>
        </p:spPr>
        <p:txBody>
          <a:bodyPr wrap="square">
            <a:spAutoFit/>
          </a:bodyPr>
          <a:lstStyle/>
          <a:p>
            <a:pPr marL="285750" indent="-28575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In trigonal bipyramidal structure lone pairs always occupy equatorial position and minimum repulsion (Lone pair – Bond pair) is observed.</a:t>
            </a:r>
          </a:p>
          <a:p>
            <a:pPr marL="285750" lvl="0" indent="-28575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The two lone pairs at equatorial position is in contact with two axial bonding pairs cause minimum repulsion (Lone pair – Bond pair) and </a:t>
            </a:r>
            <a:r>
              <a:rPr lang="en-US" sz="2000" b="1" dirty="0">
                <a:solidFill>
                  <a:srgbClr val="FF0066"/>
                </a:solidFill>
                <a:latin typeface="Times New Roman" panose="02020603050405020304" pitchFamily="18" charset="0"/>
                <a:cs typeface="Times New Roman" panose="02020603050405020304" pitchFamily="18" charset="0"/>
              </a:rPr>
              <a:t>equatorial bond angle          F-Br-F reduced from 90</a:t>
            </a:r>
            <a:r>
              <a:rPr lang="en-US" sz="2000" b="1" baseline="30000" dirty="0">
                <a:solidFill>
                  <a:srgbClr val="FF0066"/>
                </a:solidFill>
                <a:latin typeface="Times New Roman" panose="02020603050405020304" pitchFamily="18" charset="0"/>
                <a:cs typeface="Times New Roman" panose="02020603050405020304" pitchFamily="18" charset="0"/>
              </a:rPr>
              <a:t>0</a:t>
            </a:r>
            <a:r>
              <a:rPr lang="en-US" sz="2000" b="1" dirty="0">
                <a:solidFill>
                  <a:srgbClr val="FF0066"/>
                </a:solidFill>
                <a:latin typeface="Times New Roman" panose="02020603050405020304" pitchFamily="18" charset="0"/>
                <a:cs typeface="Times New Roman" panose="02020603050405020304" pitchFamily="18" charset="0"/>
              </a:rPr>
              <a:t> to 86</a:t>
            </a:r>
            <a:r>
              <a:rPr lang="en-US" sz="2000" b="1" baseline="30000" dirty="0">
                <a:solidFill>
                  <a:srgbClr val="FF0066"/>
                </a:solidFill>
                <a:latin typeface="Times New Roman" panose="02020603050405020304" pitchFamily="18" charset="0"/>
                <a:cs typeface="Times New Roman" panose="02020603050405020304" pitchFamily="18" charset="0"/>
              </a:rPr>
              <a:t>0</a:t>
            </a:r>
            <a:r>
              <a:rPr lang="en-US" sz="2000" b="1" dirty="0">
                <a:solidFill>
                  <a:srgbClr val="FF0066"/>
                </a:solidFill>
                <a:latin typeface="Times New Roman" panose="02020603050405020304" pitchFamily="18" charset="0"/>
                <a:cs typeface="Times New Roman" panose="02020603050405020304" pitchFamily="18" charset="0"/>
              </a:rPr>
              <a:t> </a:t>
            </a:r>
            <a:r>
              <a:rPr lang="en-US" sz="2000" b="1" dirty="0">
                <a:solidFill>
                  <a:srgbClr val="002060"/>
                </a:solidFill>
                <a:latin typeface="Times New Roman" panose="02020603050405020304" pitchFamily="18" charset="0"/>
                <a:cs typeface="Times New Roman" panose="02020603050405020304" pitchFamily="18" charset="0"/>
              </a:rPr>
              <a:t>and </a:t>
            </a:r>
            <a:r>
              <a:rPr lang="en-US" sz="2000" b="1" dirty="0">
                <a:solidFill>
                  <a:srgbClr val="FF0066"/>
                </a:solidFill>
                <a:latin typeface="Times New Roman" panose="02020603050405020304" pitchFamily="18" charset="0"/>
                <a:cs typeface="Times New Roman" panose="02020603050405020304" pitchFamily="18" charset="0"/>
              </a:rPr>
              <a:t>axial bond angle      F-Br-F slightly increased from 180</a:t>
            </a:r>
            <a:r>
              <a:rPr lang="en-US" sz="2000" b="1" baseline="30000" dirty="0">
                <a:solidFill>
                  <a:srgbClr val="FF0066"/>
                </a:solidFill>
                <a:latin typeface="Times New Roman" panose="02020603050405020304" pitchFamily="18" charset="0"/>
                <a:cs typeface="Times New Roman" panose="02020603050405020304" pitchFamily="18" charset="0"/>
              </a:rPr>
              <a:t>0</a:t>
            </a:r>
            <a:r>
              <a:rPr lang="en-US" sz="2000" b="1" dirty="0">
                <a:solidFill>
                  <a:srgbClr val="FF0066"/>
                </a:solidFill>
                <a:latin typeface="Times New Roman" panose="02020603050405020304" pitchFamily="18" charset="0"/>
                <a:cs typeface="Times New Roman" panose="02020603050405020304" pitchFamily="18" charset="0"/>
              </a:rPr>
              <a:t> to 181</a:t>
            </a:r>
            <a:r>
              <a:rPr lang="en-US" sz="2000" b="1" baseline="30000" dirty="0">
                <a:solidFill>
                  <a:srgbClr val="FF0066"/>
                </a:solidFill>
                <a:latin typeface="Times New Roman" panose="02020603050405020304" pitchFamily="18" charset="0"/>
                <a:cs typeface="Times New Roman" panose="02020603050405020304" pitchFamily="18" charset="0"/>
              </a:rPr>
              <a:t>0</a:t>
            </a:r>
            <a:r>
              <a:rPr lang="en-US" sz="2000" b="1" dirty="0">
                <a:solidFill>
                  <a:srgbClr val="002060"/>
                </a:solidFill>
                <a:latin typeface="Times New Roman" panose="02020603050405020304" pitchFamily="18" charset="0"/>
                <a:cs typeface="Times New Roman" panose="02020603050405020304" pitchFamily="18" charset="0"/>
              </a:rPr>
              <a:t>. This structure is the most symmetrical, but has </a:t>
            </a:r>
            <a:r>
              <a:rPr lang="en-US" sz="2000" b="1" dirty="0">
                <a:solidFill>
                  <a:srgbClr val="FF0066"/>
                </a:solidFill>
                <a:latin typeface="Times New Roman" panose="02020603050405020304" pitchFamily="18" charset="0"/>
                <a:cs typeface="Times New Roman" panose="02020603050405020304" pitchFamily="18" charset="0"/>
              </a:rPr>
              <a:t>six 90</a:t>
            </a:r>
            <a:r>
              <a:rPr lang="en-US" sz="2000" b="1" baseline="30000" dirty="0">
                <a:solidFill>
                  <a:srgbClr val="FF0066"/>
                </a:solidFill>
                <a:latin typeface="Times New Roman" panose="02020603050405020304" pitchFamily="18" charset="0"/>
                <a:cs typeface="Times New Roman" panose="02020603050405020304" pitchFamily="18" charset="0"/>
              </a:rPr>
              <a:t>0</a:t>
            </a:r>
            <a:r>
              <a:rPr lang="en-US" sz="2000" b="1" dirty="0">
                <a:solidFill>
                  <a:srgbClr val="FF0066"/>
                </a:solidFill>
                <a:latin typeface="Times New Roman" panose="02020603050405020304" pitchFamily="18" charset="0"/>
                <a:cs typeface="Times New Roman" panose="02020603050405020304" pitchFamily="18" charset="0"/>
              </a:rPr>
              <a:t> repulsions </a:t>
            </a:r>
            <a:r>
              <a:rPr lang="en-US" sz="2000" b="1" dirty="0">
                <a:solidFill>
                  <a:srgbClr val="002060"/>
                </a:solidFill>
                <a:latin typeface="Times New Roman" panose="02020603050405020304" pitchFamily="18" charset="0"/>
                <a:cs typeface="Times New Roman" panose="02020603050405020304" pitchFamily="18" charset="0"/>
              </a:rPr>
              <a:t>between lone pairs and Fluorine atoms.</a:t>
            </a:r>
          </a:p>
          <a:p>
            <a:pPr marL="342900" lvl="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The lone pairs repel each other and distort the structure which causes the axial fluorine atoms to bent away from a linear (straight) arrangement. Therefore, BrF</a:t>
            </a:r>
            <a:r>
              <a:rPr lang="en-US" sz="2000" b="1" baseline="-25000" dirty="0">
                <a:solidFill>
                  <a:srgbClr val="00206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 molecule shows distorted trigonal bipyramidal structure called as </a:t>
            </a:r>
            <a:r>
              <a:rPr lang="en-US" sz="2000" b="1" dirty="0">
                <a:solidFill>
                  <a:srgbClr val="FF0066"/>
                </a:solidFill>
                <a:latin typeface="Times New Roman" panose="02020603050405020304" pitchFamily="18" charset="0"/>
                <a:cs typeface="Times New Roman" panose="02020603050405020304" pitchFamily="18" charset="0"/>
              </a:rPr>
              <a:t>T shaped structure</a:t>
            </a:r>
            <a:r>
              <a:rPr lang="en-US" sz="2000" b="1" dirty="0">
                <a:solidFill>
                  <a:srgbClr val="002060"/>
                </a:solidFill>
                <a:latin typeface="Times New Roman" panose="02020603050405020304" pitchFamily="18" charset="0"/>
                <a:cs typeface="Times New Roman" panose="02020603050405020304" pitchFamily="18" charset="0"/>
              </a:rPr>
              <a:t>.</a:t>
            </a:r>
          </a:p>
        </p:txBody>
      </p:sp>
      <p:sp>
        <p:nvSpPr>
          <p:cNvPr id="5" name="Rectangle 4">
            <a:extLst>
              <a:ext uri="{FF2B5EF4-FFF2-40B4-BE49-F238E27FC236}">
                <a16:creationId xmlns:a16="http://schemas.microsoft.com/office/drawing/2014/main" id="{E40A8517-CCC2-476D-98BE-A2DE5926B55F}"/>
              </a:ext>
            </a:extLst>
          </p:cNvPr>
          <p:cNvSpPr/>
          <p:nvPr/>
        </p:nvSpPr>
        <p:spPr>
          <a:xfrm>
            <a:off x="8994206" y="4642137"/>
            <a:ext cx="2067874" cy="369332"/>
          </a:xfrm>
          <a:prstGeom prst="rect">
            <a:avLst/>
          </a:prstGeom>
        </p:spPr>
        <p:txBody>
          <a:bodyPr wrap="none">
            <a:spAutoFit/>
          </a:bodyPr>
          <a:lstStyle/>
          <a:p>
            <a:r>
              <a:rPr lang="en-US" b="1" dirty="0">
                <a:solidFill>
                  <a:schemeClr val="bg1"/>
                </a:solidFill>
                <a:latin typeface="Times New Roman" panose="02020603050405020304" pitchFamily="18" charset="0"/>
                <a:cs typeface="Times New Roman" panose="02020603050405020304" pitchFamily="18" charset="0"/>
              </a:rPr>
              <a:t>Incorrect structure</a:t>
            </a:r>
          </a:p>
        </p:txBody>
      </p:sp>
      <p:pic>
        <p:nvPicPr>
          <p:cNvPr id="13" name="Picture 12">
            <a:extLst>
              <a:ext uri="{FF2B5EF4-FFF2-40B4-BE49-F238E27FC236}">
                <a16:creationId xmlns:a16="http://schemas.microsoft.com/office/drawing/2014/main" id="{A26F5A10-C915-40C9-AC5D-0E3934BA010E}"/>
              </a:ext>
            </a:extLst>
          </p:cNvPr>
          <p:cNvPicPr/>
          <p:nvPr/>
        </p:nvPicPr>
        <p:blipFill rotWithShape="1">
          <a:blip r:embed="rId2">
            <a:duotone>
              <a:prstClr val="black"/>
              <a:schemeClr val="accent3">
                <a:tint val="45000"/>
                <a:satMod val="400000"/>
              </a:schemeClr>
            </a:duotone>
            <a:extLst>
              <a:ext uri="{BEBA8EAE-BF5A-486C-A8C5-ECC9F3942E4B}">
                <a14:imgProps xmlns:a14="http://schemas.microsoft.com/office/drawing/2010/main">
                  <a14:imgLayer r:embed="rId3">
                    <a14:imgEffect>
                      <a14:sharpenSoften amount="25000"/>
                    </a14:imgEffect>
                  </a14:imgLayer>
                </a14:imgProps>
              </a:ext>
            </a:extLst>
          </a:blip>
          <a:srcRect l="36067" t="13988" r="33552" b="13742"/>
          <a:stretch/>
        </p:blipFill>
        <p:spPr>
          <a:xfrm rot="10800000">
            <a:off x="7844932" y="2441266"/>
            <a:ext cx="1900644" cy="1907724"/>
          </a:xfrm>
          <a:prstGeom prst="rect">
            <a:avLst/>
          </a:prstGeom>
        </p:spPr>
      </p:pic>
      <p:pic>
        <p:nvPicPr>
          <p:cNvPr id="14" name="Picture 13">
            <a:extLst>
              <a:ext uri="{FF2B5EF4-FFF2-40B4-BE49-F238E27FC236}">
                <a16:creationId xmlns:a16="http://schemas.microsoft.com/office/drawing/2014/main" id="{7646701B-A5E9-4D10-A8F8-5560AB86FFD5}"/>
              </a:ext>
            </a:extLst>
          </p:cNvPr>
          <p:cNvPicPr/>
          <p:nvPr/>
        </p:nvPicPr>
        <p:blipFill>
          <a:blip r:embed="rId4">
            <a:duotone>
              <a:prstClr val="black"/>
              <a:schemeClr val="accent5">
                <a:tint val="45000"/>
                <a:satMod val="400000"/>
              </a:schemeClr>
            </a:duotone>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7844932" y="254503"/>
            <a:ext cx="1900645" cy="1907724"/>
          </a:xfrm>
          <a:prstGeom prst="rect">
            <a:avLst/>
          </a:prstGeom>
        </p:spPr>
      </p:pic>
      <p:pic>
        <p:nvPicPr>
          <p:cNvPr id="15" name="Picture 14">
            <a:extLst>
              <a:ext uri="{FF2B5EF4-FFF2-40B4-BE49-F238E27FC236}">
                <a16:creationId xmlns:a16="http://schemas.microsoft.com/office/drawing/2014/main" id="{0BEA26EA-24A4-492C-AE92-61312FA3F764}"/>
              </a:ext>
            </a:extLst>
          </p:cNvPr>
          <p:cNvPicPr/>
          <p:nvPr/>
        </p:nvPicPr>
        <p:blipFill>
          <a:blip r:embed="rId6">
            <a:duotone>
              <a:prstClr val="black"/>
              <a:schemeClr val="accent1">
                <a:tint val="45000"/>
                <a:satMod val="400000"/>
              </a:schemeClr>
            </a:duotone>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10178638" y="254502"/>
            <a:ext cx="1900645" cy="1907725"/>
          </a:xfrm>
          <a:prstGeom prst="rect">
            <a:avLst/>
          </a:prstGeom>
        </p:spPr>
      </p:pic>
      <p:pic>
        <p:nvPicPr>
          <p:cNvPr id="16" name="Picture 15">
            <a:extLst>
              <a:ext uri="{FF2B5EF4-FFF2-40B4-BE49-F238E27FC236}">
                <a16:creationId xmlns:a16="http://schemas.microsoft.com/office/drawing/2014/main" id="{3E624753-8A7D-4669-9191-D6D3A6EC1974}"/>
              </a:ext>
            </a:extLst>
          </p:cNvPr>
          <p:cNvPicPr/>
          <p:nvPr/>
        </p:nvPicPr>
        <p:blipFill rotWithShape="1">
          <a:blip r:embed="rId2">
            <a:duotone>
              <a:prstClr val="black"/>
              <a:srgbClr val="FF0066">
                <a:tint val="45000"/>
                <a:satMod val="400000"/>
              </a:srgbClr>
            </a:duotone>
            <a:extLst>
              <a:ext uri="{BEBA8EAE-BF5A-486C-A8C5-ECC9F3942E4B}">
                <a14:imgProps xmlns:a14="http://schemas.microsoft.com/office/drawing/2010/main">
                  <a14:imgLayer r:embed="rId3">
                    <a14:imgEffect>
                      <a14:sharpenSoften amount="25000"/>
                    </a14:imgEffect>
                  </a14:imgLayer>
                </a14:imgProps>
              </a:ext>
            </a:extLst>
          </a:blip>
          <a:srcRect l="67028" t="9564" r="3752" b="2435"/>
          <a:stretch/>
        </p:blipFill>
        <p:spPr>
          <a:xfrm rot="10800000">
            <a:off x="7894995" y="4955224"/>
            <a:ext cx="1453534" cy="1327336"/>
          </a:xfrm>
          <a:prstGeom prst="rect">
            <a:avLst/>
          </a:prstGeom>
        </p:spPr>
      </p:pic>
      <p:pic>
        <p:nvPicPr>
          <p:cNvPr id="17" name="Picture 16">
            <a:extLst>
              <a:ext uri="{FF2B5EF4-FFF2-40B4-BE49-F238E27FC236}">
                <a16:creationId xmlns:a16="http://schemas.microsoft.com/office/drawing/2014/main" id="{62712E25-B2A1-4834-9D82-967F45F7AFA1}"/>
              </a:ext>
            </a:extLst>
          </p:cNvPr>
          <p:cNvPicPr/>
          <p:nvPr/>
        </p:nvPicPr>
        <p:blipFill rotWithShape="1">
          <a:blip r:embed="rId8">
            <a:duotone>
              <a:prstClr val="black"/>
              <a:schemeClr val="accent1">
                <a:tint val="45000"/>
                <a:satMod val="400000"/>
              </a:schemeClr>
            </a:duotone>
            <a:extLst>
              <a:ext uri="{BEBA8EAE-BF5A-486C-A8C5-ECC9F3942E4B}">
                <a14:imgProps xmlns:a14="http://schemas.microsoft.com/office/drawing/2010/main">
                  <a14:imgLayer r:embed="rId9">
                    <a14:imgEffect>
                      <a14:sharpenSoften amount="50000"/>
                    </a14:imgEffect>
                  </a14:imgLayer>
                </a14:imgProps>
              </a:ext>
            </a:extLst>
          </a:blip>
          <a:srcRect t="5942"/>
          <a:stretch/>
        </p:blipFill>
        <p:spPr>
          <a:xfrm>
            <a:off x="10239408" y="4955224"/>
            <a:ext cx="1453533" cy="1327336"/>
          </a:xfrm>
          <a:prstGeom prst="rect">
            <a:avLst/>
          </a:prstGeom>
        </p:spPr>
      </p:pic>
      <p:sp>
        <p:nvSpPr>
          <p:cNvPr id="2" name="Rectangle 1">
            <a:extLst>
              <a:ext uri="{FF2B5EF4-FFF2-40B4-BE49-F238E27FC236}">
                <a16:creationId xmlns:a16="http://schemas.microsoft.com/office/drawing/2014/main" id="{46C707BF-DAB5-4C0A-A921-3052640D29D1}"/>
              </a:ext>
            </a:extLst>
          </p:cNvPr>
          <p:cNvSpPr/>
          <p:nvPr/>
        </p:nvSpPr>
        <p:spPr>
          <a:xfrm>
            <a:off x="9806154" y="1023699"/>
            <a:ext cx="417102" cy="461665"/>
          </a:xfrm>
          <a:prstGeom prst="rect">
            <a:avLst/>
          </a:prstGeom>
        </p:spPr>
        <p:txBody>
          <a:bodyPr wrap="none">
            <a:spAutoFit/>
          </a:bodyPr>
          <a:lstStyle/>
          <a:p>
            <a:r>
              <a:rPr lang="en-US" sz="2400" b="1" dirty="0">
                <a:solidFill>
                  <a:schemeClr val="bg1"/>
                </a:solidFill>
                <a:latin typeface="Times New Roman" panose="02020603050405020304" pitchFamily="18" charset="0"/>
                <a:cs typeface="Times New Roman" panose="02020603050405020304" pitchFamily="18" charset="0"/>
              </a:rPr>
              <a:t>=</a:t>
            </a:r>
            <a:r>
              <a:rPr lang="en-US" b="1" dirty="0">
                <a:solidFill>
                  <a:schemeClr val="bg1"/>
                </a:solidFill>
                <a:latin typeface="Times New Roman" panose="02020603050405020304" pitchFamily="18" charset="0"/>
                <a:cs typeface="Times New Roman" panose="02020603050405020304" pitchFamily="18" charset="0"/>
              </a:rPr>
              <a:t> </a:t>
            </a:r>
            <a:endParaRPr lang="en-US" dirty="0">
              <a:solidFill>
                <a:schemeClr val="bg1"/>
              </a:solidFill>
            </a:endParaRPr>
          </a:p>
        </p:txBody>
      </p:sp>
      <p:sp>
        <p:nvSpPr>
          <p:cNvPr id="4" name="Rectangle 3">
            <a:extLst>
              <a:ext uri="{FF2B5EF4-FFF2-40B4-BE49-F238E27FC236}">
                <a16:creationId xmlns:a16="http://schemas.microsoft.com/office/drawing/2014/main" id="{B40CA11E-359A-4C93-8898-768CC5391FB3}"/>
              </a:ext>
            </a:extLst>
          </p:cNvPr>
          <p:cNvSpPr/>
          <p:nvPr/>
        </p:nvSpPr>
        <p:spPr>
          <a:xfrm>
            <a:off x="7738281" y="6297524"/>
            <a:ext cx="1754635" cy="553998"/>
          </a:xfrm>
          <a:prstGeom prst="rect">
            <a:avLst/>
          </a:prstGeom>
        </p:spPr>
        <p:txBody>
          <a:bodyPr wrap="square">
            <a:spAutoFit/>
          </a:bodyPr>
          <a:lstStyle/>
          <a:p>
            <a:r>
              <a:rPr lang="en-IN" sz="1000" dirty="0">
                <a:solidFill>
                  <a:schemeClr val="bg1"/>
                </a:solidFill>
              </a:rPr>
              <a:t>One lone pair at equatorial position and one lone pair at axial position</a:t>
            </a:r>
            <a:endParaRPr lang="en-US" sz="1000" dirty="0">
              <a:solidFill>
                <a:schemeClr val="bg1"/>
              </a:solidFill>
            </a:endParaRPr>
          </a:p>
        </p:txBody>
      </p:sp>
      <p:sp>
        <p:nvSpPr>
          <p:cNvPr id="6" name="Rectangle 5">
            <a:extLst>
              <a:ext uri="{FF2B5EF4-FFF2-40B4-BE49-F238E27FC236}">
                <a16:creationId xmlns:a16="http://schemas.microsoft.com/office/drawing/2014/main" id="{94AF361F-2992-4822-A49A-64F5A53C7535}"/>
              </a:ext>
            </a:extLst>
          </p:cNvPr>
          <p:cNvSpPr/>
          <p:nvPr/>
        </p:nvSpPr>
        <p:spPr>
          <a:xfrm>
            <a:off x="10104672" y="6285492"/>
            <a:ext cx="1900645" cy="246221"/>
          </a:xfrm>
          <a:prstGeom prst="rect">
            <a:avLst/>
          </a:prstGeom>
        </p:spPr>
        <p:txBody>
          <a:bodyPr wrap="square">
            <a:spAutoFit/>
          </a:bodyPr>
          <a:lstStyle/>
          <a:p>
            <a:r>
              <a:rPr lang="en-IN" sz="1000" dirty="0">
                <a:solidFill>
                  <a:schemeClr val="bg1"/>
                </a:solidFill>
              </a:rPr>
              <a:t>Two lone pair at axial position</a:t>
            </a:r>
            <a:endParaRPr lang="en-US" sz="1000" dirty="0">
              <a:solidFill>
                <a:schemeClr val="bg1"/>
              </a:solidFill>
            </a:endParaRPr>
          </a:p>
        </p:txBody>
      </p:sp>
      <p:sp>
        <p:nvSpPr>
          <p:cNvPr id="7" name="Rectangle 6">
            <a:extLst>
              <a:ext uri="{FF2B5EF4-FFF2-40B4-BE49-F238E27FC236}">
                <a16:creationId xmlns:a16="http://schemas.microsoft.com/office/drawing/2014/main" id="{84CD1E4C-3571-4712-A6C9-FD3EADBBD528}"/>
              </a:ext>
            </a:extLst>
          </p:cNvPr>
          <p:cNvSpPr/>
          <p:nvPr/>
        </p:nvSpPr>
        <p:spPr>
          <a:xfrm>
            <a:off x="7750312" y="4318002"/>
            <a:ext cx="2067874" cy="246221"/>
          </a:xfrm>
          <a:prstGeom prst="rect">
            <a:avLst/>
          </a:prstGeom>
        </p:spPr>
        <p:txBody>
          <a:bodyPr wrap="square">
            <a:spAutoFit/>
          </a:bodyPr>
          <a:lstStyle/>
          <a:p>
            <a:r>
              <a:rPr lang="en-IN" sz="1000" dirty="0">
                <a:solidFill>
                  <a:schemeClr val="bg1"/>
                </a:solidFill>
              </a:rPr>
              <a:t>Two lone pair at equatorial position</a:t>
            </a:r>
          </a:p>
        </p:txBody>
      </p:sp>
    </p:spTree>
    <p:extLst>
      <p:ext uri="{BB962C8B-B14F-4D97-AF65-F5344CB8AC3E}">
        <p14:creationId xmlns:p14="http://schemas.microsoft.com/office/powerpoint/2010/main" val="3836428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B192B7-A92B-468F-BBA4-FBA039CB7AF9}"/>
              </a:ext>
            </a:extLst>
          </p:cNvPr>
          <p:cNvSpPr/>
          <p:nvPr/>
        </p:nvSpPr>
        <p:spPr>
          <a:xfrm>
            <a:off x="2550550" y="13447"/>
            <a:ext cx="7090832" cy="524567"/>
          </a:xfrm>
          <a:prstGeom prst="rect">
            <a:avLst/>
          </a:prstGeom>
        </p:spPr>
        <p:txBody>
          <a:bodyPr wrap="square">
            <a:spAutoFit/>
          </a:bodyPr>
          <a:lstStyle/>
          <a:p>
            <a:pPr defTabSz="914400">
              <a:lnSpc>
                <a:spcPct val="130000"/>
              </a:lnSpc>
              <a:spcBef>
                <a:spcPts val="700"/>
              </a:spcBef>
              <a:buClr>
                <a:schemeClr val="tx2"/>
              </a:buClr>
            </a:pPr>
            <a:r>
              <a:rPr lang="en-US" sz="2400" b="1" dirty="0">
                <a:solidFill>
                  <a:srgbClr val="FF0000"/>
                </a:solidFill>
                <a:latin typeface="Times New Roman" panose="02020603050405020304" pitchFamily="18" charset="0"/>
                <a:cs typeface="Times New Roman" panose="02020603050405020304" pitchFamily="18" charset="0"/>
              </a:rPr>
              <a:t>Prediction of Shapes of irregular molecules and ions</a:t>
            </a:r>
          </a:p>
        </p:txBody>
      </p:sp>
      <p:sp>
        <p:nvSpPr>
          <p:cNvPr id="4" name="Rectangle 3">
            <a:extLst>
              <a:ext uri="{FF2B5EF4-FFF2-40B4-BE49-F238E27FC236}">
                <a16:creationId xmlns:a16="http://schemas.microsoft.com/office/drawing/2014/main" id="{D4DBB767-D12E-4A59-ACB8-935450A22CB3}"/>
              </a:ext>
            </a:extLst>
          </p:cNvPr>
          <p:cNvSpPr/>
          <p:nvPr/>
        </p:nvSpPr>
        <p:spPr>
          <a:xfrm>
            <a:off x="838166" y="414177"/>
            <a:ext cx="10515601" cy="932628"/>
          </a:xfrm>
          <a:prstGeom prst="rect">
            <a:avLst/>
          </a:prstGeom>
        </p:spPr>
        <p:txBody>
          <a:bodyPr wrap="square">
            <a:spAutoFit/>
          </a:bodyPr>
          <a:lstStyle/>
          <a:p>
            <a:pPr marL="457200" indent="-457200" algn="ctr" defTabSz="914400">
              <a:lnSpc>
                <a:spcPct val="130000"/>
              </a:lnSpc>
              <a:spcBef>
                <a:spcPts val="700"/>
              </a:spcBef>
              <a:buClr>
                <a:schemeClr val="tx2"/>
              </a:buClr>
              <a:buAutoNum type="arabicParenR"/>
            </a:pPr>
            <a:r>
              <a:rPr lang="en-US" sz="2400" b="1" dirty="0">
                <a:solidFill>
                  <a:srgbClr val="660066"/>
                </a:solidFill>
                <a:latin typeface="Times New Roman" panose="02020603050405020304" pitchFamily="18" charset="0"/>
                <a:cs typeface="Times New Roman" panose="02020603050405020304" pitchFamily="18" charset="0"/>
              </a:rPr>
              <a:t>Geometry of  molecule ion containing three lone pair electrons:  </a:t>
            </a:r>
            <a:r>
              <a:rPr lang="en-US" sz="2400" b="1" dirty="0">
                <a:solidFill>
                  <a:schemeClr val="bg1"/>
                </a:solidFill>
                <a:latin typeface="Times New Roman" panose="02020603050405020304" pitchFamily="18" charset="0"/>
                <a:cs typeface="Times New Roman" panose="02020603050405020304" pitchFamily="18" charset="0"/>
              </a:rPr>
              <a:t>e</a:t>
            </a:r>
            <a:r>
              <a:rPr lang="en-US" sz="2000" b="1" dirty="0">
                <a:solidFill>
                  <a:schemeClr val="bg1"/>
                </a:solidFill>
                <a:latin typeface="Times New Roman" panose="02020603050405020304" pitchFamily="18" charset="0"/>
                <a:cs typeface="Times New Roman" panose="02020603050405020304" pitchFamily="18" charset="0"/>
              </a:rPr>
              <a:t>.g. SF</a:t>
            </a:r>
            <a:r>
              <a:rPr lang="en-US" sz="2000" b="1" baseline="-25000" dirty="0">
                <a:solidFill>
                  <a:schemeClr val="bg1"/>
                </a:solidFill>
                <a:latin typeface="Times New Roman" panose="02020603050405020304" pitchFamily="18" charset="0"/>
                <a:cs typeface="Times New Roman" panose="02020603050405020304" pitchFamily="18" charset="0"/>
              </a:rPr>
              <a:t>4</a:t>
            </a:r>
            <a:r>
              <a:rPr lang="en-US" sz="2000" b="1" dirty="0">
                <a:solidFill>
                  <a:schemeClr val="bg1"/>
                </a:solidFill>
                <a:latin typeface="Times New Roman" panose="02020603050405020304" pitchFamily="18" charset="0"/>
                <a:cs typeface="Times New Roman" panose="02020603050405020304" pitchFamily="18" charset="0"/>
              </a:rPr>
              <a:t> molecule </a:t>
            </a:r>
          </a:p>
        </p:txBody>
      </p:sp>
      <p:sp>
        <p:nvSpPr>
          <p:cNvPr id="11" name="Rectangle 10">
            <a:extLst>
              <a:ext uri="{FF2B5EF4-FFF2-40B4-BE49-F238E27FC236}">
                <a16:creationId xmlns:a16="http://schemas.microsoft.com/office/drawing/2014/main" id="{1AABD093-83FB-40ED-B666-7B8258284537}"/>
              </a:ext>
            </a:extLst>
          </p:cNvPr>
          <p:cNvSpPr/>
          <p:nvPr/>
        </p:nvSpPr>
        <p:spPr>
          <a:xfrm>
            <a:off x="838166" y="694631"/>
            <a:ext cx="10992763" cy="6684972"/>
          </a:xfrm>
          <a:prstGeom prst="rect">
            <a:avLst/>
          </a:prstGeom>
        </p:spPr>
        <p:txBody>
          <a:bodyPr wrap="square">
            <a:spAutoFit/>
          </a:bodyPr>
          <a:lstStyle/>
          <a:p>
            <a:pPr algn="ctr">
              <a:lnSpc>
                <a:spcPct val="150000"/>
              </a:lnSpc>
            </a:pPr>
            <a:r>
              <a:rPr lang="en-US" sz="2400" b="1" dirty="0">
                <a:solidFill>
                  <a:srgbClr val="FF0066"/>
                </a:solidFill>
                <a:latin typeface="Times New Roman" panose="02020603050405020304" pitchFamily="18" charset="0"/>
                <a:ea typeface="Calibri" panose="020F0502020204030204" pitchFamily="34" charset="0"/>
              </a:rPr>
              <a:t>C) </a:t>
            </a:r>
            <a:r>
              <a:rPr lang="en-US" sz="2400" b="1" dirty="0">
                <a:solidFill>
                  <a:srgbClr val="FF0066"/>
                </a:solidFill>
                <a:latin typeface="Times New Roman" panose="02020603050405020304" pitchFamily="18" charset="0"/>
                <a:cs typeface="Times New Roman" panose="02020603050405020304" pitchFamily="18" charset="0"/>
              </a:rPr>
              <a:t>Dichloroiodate (I) anion [ICl</a:t>
            </a:r>
            <a:r>
              <a:rPr lang="en-US" sz="2400" b="1" baseline="-25000" dirty="0">
                <a:solidFill>
                  <a:srgbClr val="FF0066"/>
                </a:solidFill>
                <a:latin typeface="Times New Roman" panose="02020603050405020304" pitchFamily="18" charset="0"/>
                <a:cs typeface="Times New Roman" panose="02020603050405020304" pitchFamily="18" charset="0"/>
              </a:rPr>
              <a:t>2</a:t>
            </a:r>
            <a:r>
              <a:rPr lang="en-US" sz="2400" b="1" dirty="0">
                <a:solidFill>
                  <a:srgbClr val="FF0066"/>
                </a:solidFill>
                <a:latin typeface="Times New Roman" panose="02020603050405020304" pitchFamily="18" charset="0"/>
                <a:cs typeface="Times New Roman" panose="02020603050405020304" pitchFamily="18" charset="0"/>
              </a:rPr>
              <a:t>]</a:t>
            </a:r>
            <a:r>
              <a:rPr lang="en-US" sz="2400" b="1" baseline="30000" dirty="0">
                <a:solidFill>
                  <a:srgbClr val="FF0066"/>
                </a:solidFill>
                <a:latin typeface="Times New Roman" panose="02020603050405020304" pitchFamily="18" charset="0"/>
                <a:cs typeface="Times New Roman" panose="02020603050405020304" pitchFamily="18" charset="0"/>
              </a:rPr>
              <a:t>-</a:t>
            </a:r>
            <a:endParaRPr lang="en-US" sz="2400" b="1" dirty="0">
              <a:solidFill>
                <a:srgbClr val="FF0066"/>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en-US" sz="2000" b="1" dirty="0">
                <a:solidFill>
                  <a:srgbClr val="002060"/>
                </a:solidFill>
                <a:latin typeface="Times New Roman" panose="02020603050405020304" pitchFamily="18" charset="0"/>
                <a:ea typeface="Calibri" panose="020F0502020204030204" pitchFamily="34" charset="0"/>
              </a:rPr>
              <a:t>In </a:t>
            </a:r>
            <a:r>
              <a:rPr lang="en-US" sz="2000" b="1" dirty="0">
                <a:solidFill>
                  <a:srgbClr val="002060"/>
                </a:solidFill>
                <a:latin typeface="Times New Roman" panose="02020603050405020304" pitchFamily="18" charset="0"/>
                <a:cs typeface="Times New Roman" panose="02020603050405020304" pitchFamily="18" charset="0"/>
              </a:rPr>
              <a:t>Dichloroiodate (I) anion </a:t>
            </a:r>
            <a:r>
              <a:rPr lang="en-US" sz="2000" b="1" dirty="0">
                <a:solidFill>
                  <a:srgbClr val="002060"/>
                </a:solidFill>
                <a:latin typeface="Times New Roman" panose="02020603050405020304" pitchFamily="18" charset="0"/>
                <a:ea typeface="Calibri" panose="020F0502020204030204" pitchFamily="34" charset="0"/>
              </a:rPr>
              <a:t>,</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Iodine atom (Z=53) electron configuration </a:t>
            </a:r>
            <a:r>
              <a:rPr lang="en-US" sz="2000" b="1" dirty="0">
                <a:solidFill>
                  <a:srgbClr val="FF0066"/>
                </a:solidFill>
                <a:latin typeface="Times New Roman" panose="02020603050405020304" pitchFamily="18" charset="0"/>
                <a:cs typeface="Times New Roman" panose="02020603050405020304" pitchFamily="18" charset="0"/>
              </a:rPr>
              <a:t>[Kr] 4d</a:t>
            </a:r>
            <a:r>
              <a:rPr lang="en-US" sz="2000" b="1" baseline="30000" dirty="0">
                <a:solidFill>
                  <a:srgbClr val="FF0066"/>
                </a:solidFill>
                <a:latin typeface="Times New Roman" panose="02020603050405020304" pitchFamily="18" charset="0"/>
                <a:cs typeface="Times New Roman" panose="02020603050405020304" pitchFamily="18" charset="0"/>
              </a:rPr>
              <a:t>10</a:t>
            </a:r>
            <a:r>
              <a:rPr lang="en-US" sz="2000" b="1" dirty="0">
                <a:solidFill>
                  <a:srgbClr val="FF0066"/>
                </a:solidFill>
                <a:latin typeface="Times New Roman" panose="02020603050405020304" pitchFamily="18" charset="0"/>
                <a:cs typeface="Times New Roman" panose="02020603050405020304" pitchFamily="18" charset="0"/>
              </a:rPr>
              <a:t>, 5s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5p</a:t>
            </a:r>
            <a:r>
              <a:rPr lang="en-US" sz="2000" b="1" baseline="30000" dirty="0">
                <a:solidFill>
                  <a:srgbClr val="FF0066"/>
                </a:solidFill>
                <a:latin typeface="Times New Roman" panose="02020603050405020304" pitchFamily="18" charset="0"/>
                <a:cs typeface="Times New Roman" panose="02020603050405020304" pitchFamily="18" charset="0"/>
              </a:rPr>
              <a:t>5 </a:t>
            </a:r>
            <a:r>
              <a:rPr lang="en-US" sz="2000" b="1" dirty="0">
                <a:solidFill>
                  <a:srgbClr val="002060"/>
                </a:solidFill>
                <a:latin typeface="Times New Roman" panose="02020603050405020304" pitchFamily="18" charset="0"/>
                <a:cs typeface="Times New Roman" panose="02020603050405020304" pitchFamily="18" charset="0"/>
              </a:rPr>
              <a:t>. Iodine atom has 7 valence electrons (sp</a:t>
            </a:r>
            <a:r>
              <a:rPr lang="en-US" sz="2000" b="1" baseline="30000" dirty="0">
                <a:solidFill>
                  <a:srgbClr val="00206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d hybridization)</a:t>
            </a:r>
            <a:endParaRPr lang="en-US" sz="2000" b="1" dirty="0">
              <a:solidFill>
                <a:srgbClr val="FF0066"/>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Chlorine atom (Z=17) electron configuration </a:t>
            </a:r>
            <a:r>
              <a:rPr lang="en-US" sz="2000" b="1" dirty="0">
                <a:solidFill>
                  <a:srgbClr val="FF0066"/>
                </a:solidFill>
                <a:latin typeface="Times New Roman" panose="02020603050405020304" pitchFamily="18" charset="0"/>
                <a:cs typeface="Times New Roman" panose="02020603050405020304" pitchFamily="18" charset="0"/>
              </a:rPr>
              <a:t>[Ne] 3s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3p</a:t>
            </a:r>
            <a:r>
              <a:rPr lang="en-US" sz="2000" b="1" baseline="30000" dirty="0">
                <a:solidFill>
                  <a:srgbClr val="FF0066"/>
                </a:solidFill>
                <a:latin typeface="Times New Roman" panose="02020603050405020304" pitchFamily="18" charset="0"/>
                <a:cs typeface="Times New Roman" panose="02020603050405020304" pitchFamily="18" charset="0"/>
              </a:rPr>
              <a:t>5</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Each Chlorine atom has one unpaired valence electron in 3p atomic orbital. </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Each Chlorine atom forms 2 sigma covalent bonds with central Iodine atom.</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Total number of electron pairs in valence shell of Iodine atom in [ICl</a:t>
            </a:r>
            <a:r>
              <a:rPr lang="en-US" sz="2000" b="1" baseline="-25000" dirty="0">
                <a:solidFill>
                  <a:srgbClr val="002060"/>
                </a:solidFill>
                <a:latin typeface="Times New Roman" panose="02020603050405020304" pitchFamily="18" charset="0"/>
                <a:cs typeface="Times New Roman" panose="02020603050405020304" pitchFamily="18" charset="0"/>
              </a:rPr>
              <a:t>2</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30000" dirty="0">
                <a:solidFill>
                  <a:srgbClr val="002060"/>
                </a:solidFill>
                <a:latin typeface="Times New Roman" panose="02020603050405020304" pitchFamily="18" charset="0"/>
                <a:cs typeface="Times New Roman" panose="02020603050405020304" pitchFamily="18" charset="0"/>
              </a:rPr>
              <a:t>-</a:t>
            </a:r>
            <a:r>
              <a:rPr lang="en-US" sz="2000" b="1" dirty="0">
                <a:solidFill>
                  <a:srgbClr val="002060"/>
                </a:solidFill>
                <a:latin typeface="Times New Roman" panose="02020603050405020304" pitchFamily="18" charset="0"/>
                <a:cs typeface="Times New Roman" panose="02020603050405020304" pitchFamily="18" charset="0"/>
              </a:rPr>
              <a:t> ion is determined by following relation</a:t>
            </a: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966AF428-A7C3-483E-8F16-357ABB3A1E8C}"/>
                  </a:ext>
                </a:extLst>
              </p:cNvPr>
              <p:cNvGraphicFramePr>
                <a:graphicFrameLocks noGrp="1"/>
              </p:cNvGraphicFramePr>
              <p:nvPr>
                <p:extLst>
                  <p:ext uri="{D42A27DB-BD31-4B8C-83A1-F6EECF244321}">
                    <p14:modId xmlns:p14="http://schemas.microsoft.com/office/powerpoint/2010/main" val="15226356"/>
                  </p:ext>
                </p:extLst>
              </p:nvPr>
            </p:nvGraphicFramePr>
            <p:xfrm>
              <a:off x="1146683" y="4578787"/>
              <a:ext cx="10684246" cy="2157668"/>
            </p:xfrm>
            <a:graphic>
              <a:graphicData uri="http://schemas.openxmlformats.org/drawingml/2006/table">
                <a:tbl>
                  <a:tblPr firstRow="1" firstCol="1" bandRow="1">
                    <a:tableStyleId>{5C22544A-7EE6-4342-B048-85BDC9FD1C3A}</a:tableStyleId>
                  </a:tblPr>
                  <a:tblGrid>
                    <a:gridCol w="3622265">
                      <a:extLst>
                        <a:ext uri="{9D8B030D-6E8A-4147-A177-3AD203B41FA5}">
                          <a16:colId xmlns:a16="http://schemas.microsoft.com/office/drawing/2014/main" val="2932274671"/>
                        </a:ext>
                      </a:extLst>
                    </a:gridCol>
                    <a:gridCol w="506437">
                      <a:extLst>
                        <a:ext uri="{9D8B030D-6E8A-4147-A177-3AD203B41FA5}">
                          <a16:colId xmlns:a16="http://schemas.microsoft.com/office/drawing/2014/main" val="2029217260"/>
                        </a:ext>
                      </a:extLst>
                    </a:gridCol>
                    <a:gridCol w="6555544">
                      <a:extLst>
                        <a:ext uri="{9D8B030D-6E8A-4147-A177-3AD203B41FA5}">
                          <a16:colId xmlns:a16="http://schemas.microsoft.com/office/drawing/2014/main" val="2676431477"/>
                        </a:ext>
                      </a:extLst>
                    </a:gridCol>
                  </a:tblGrid>
                  <a:tr h="986291">
                    <a:tc>
                      <a:txBody>
                        <a:bodyPr/>
                        <a:lstStyle/>
                        <a:p>
                          <a:pPr marL="0" marR="0">
                            <a:lnSpc>
                              <a:spcPct val="107000"/>
                            </a:lnSpc>
                            <a:spcBef>
                              <a:spcPts val="0"/>
                            </a:spcBef>
                            <a:spcAft>
                              <a:spcPts val="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Total number of electron pairs in valence shell of Iodine atom in </a:t>
                          </a:r>
                          <a:r>
                            <a:rPr lang="en-US" sz="1600" b="1" dirty="0">
                              <a:solidFill>
                                <a:schemeClr val="bg1"/>
                              </a:solidFill>
                              <a:latin typeface="Times New Roman" panose="02020603050405020304" pitchFamily="18" charset="0"/>
                              <a:cs typeface="Times New Roman" panose="02020603050405020304" pitchFamily="18" charset="0"/>
                            </a:rPr>
                            <a:t>[ICl</a:t>
                          </a:r>
                          <a:r>
                            <a:rPr lang="en-US" sz="1600" b="1" baseline="-25000" dirty="0">
                              <a:solidFill>
                                <a:schemeClr val="bg1"/>
                              </a:solidFill>
                              <a:latin typeface="Times New Roman" panose="02020603050405020304" pitchFamily="18" charset="0"/>
                              <a:cs typeface="Times New Roman" panose="02020603050405020304" pitchFamily="18" charset="0"/>
                            </a:rPr>
                            <a:t>2</a:t>
                          </a:r>
                          <a:r>
                            <a:rPr lang="en-US" sz="1600" b="1" dirty="0">
                              <a:solidFill>
                                <a:schemeClr val="bg1"/>
                              </a:solidFill>
                              <a:latin typeface="Times New Roman" panose="02020603050405020304" pitchFamily="18" charset="0"/>
                              <a:cs typeface="Times New Roman" panose="02020603050405020304" pitchFamily="18" charset="0"/>
                            </a:rPr>
                            <a:t>]</a:t>
                          </a:r>
                          <a:r>
                            <a:rPr lang="en-US" sz="1600" b="1" baseline="30000" dirty="0">
                              <a:solidFill>
                                <a:schemeClr val="bg1"/>
                              </a:solidFill>
                              <a:latin typeface="Times New Roman" panose="02020603050405020304" pitchFamily="18" charset="0"/>
                              <a:cs typeface="Times New Roman" panose="02020603050405020304" pitchFamily="18" charset="0"/>
                            </a:rPr>
                            <a:t>-</a:t>
                          </a:r>
                          <a:r>
                            <a:rPr lang="en-US" sz="1600" b="1" dirty="0">
                              <a:solidFill>
                                <a:schemeClr val="bg1"/>
                              </a:solidFill>
                              <a:latin typeface="Times New Roman" panose="02020603050405020304" pitchFamily="18" charset="0"/>
                              <a:cs typeface="Times New Roman" panose="02020603050405020304" pitchFamily="18" charset="0"/>
                            </a:rPr>
                            <a:t> </a:t>
                          </a:r>
                          <a:r>
                            <a:rPr lang="en-US" sz="1600" b="1" baseline="-25000" dirty="0">
                              <a:solidFill>
                                <a:schemeClr val="bg1"/>
                              </a:solidFill>
                              <a:effectLst/>
                              <a:latin typeface="Times New Roman" panose="02020603050405020304" pitchFamily="18" charset="0"/>
                              <a:cs typeface="Times New Roman" panose="02020603050405020304" pitchFamily="18" charset="0"/>
                            </a:rPr>
                            <a:t> </a:t>
                          </a:r>
                          <a:r>
                            <a:rPr lang="en-US" sz="1600" b="1" dirty="0">
                              <a:solidFill>
                                <a:schemeClr val="bg1"/>
                              </a:solidFill>
                              <a:effectLst/>
                              <a:latin typeface="Times New Roman" panose="02020603050405020304" pitchFamily="18" charset="0"/>
                              <a:cs typeface="Times New Roman" panose="02020603050405020304" pitchFamily="18" charset="0"/>
                            </a:rPr>
                            <a:t>molecule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endParaRPr lang="en-US" sz="4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300"/>
                            </a:spcBef>
                            <a:spcAft>
                              <a:spcPts val="300"/>
                            </a:spcAft>
                          </a:pPr>
                          <a14:m>
                            <m:oMath xmlns:m="http://schemas.openxmlformats.org/officeDocument/2006/math">
                              <m:f>
                                <m:fPr>
                                  <m:ctrlPr>
                                    <a:rPr lang="en-US" sz="1600" b="0" i="1" dirty="0" smtClean="0">
                                      <a:solidFill>
                                        <a:schemeClr val="bg1"/>
                                      </a:solidFill>
                                      <a:effectLst/>
                                      <a:latin typeface="Cambria Math" panose="02040503050406030204" pitchFamily="18" charset="0"/>
                                    </a:rPr>
                                  </m:ctrlPr>
                                </m:fPr>
                                <m:num>
                                  <m:r>
                                    <a:rPr lang="en-US" sz="1600" b="0" dirty="0">
                                      <a:solidFill>
                                        <a:schemeClr val="bg1"/>
                                      </a:solidFill>
                                      <a:effectLst/>
                                      <a:latin typeface="Cambria Math" panose="02040503050406030204" pitchFamily="18" charset="0"/>
                                    </a:rPr>
                                    <m:t>1</m:t>
                                  </m:r>
                                </m:num>
                                <m:den>
                                  <m:r>
                                    <a:rPr lang="en-US" sz="1600" b="0" i="0" dirty="0">
                                      <a:solidFill>
                                        <a:schemeClr val="bg1"/>
                                      </a:solidFill>
                                      <a:effectLst/>
                                      <a:latin typeface="Cambria Math" panose="02040503050406030204" pitchFamily="18" charset="0"/>
                                    </a:rPr>
                                    <m:t>2</m:t>
                                  </m:r>
                                </m:den>
                              </m:f>
                            </m:oMath>
                          </a14:m>
                          <a:r>
                            <a:rPr lang="en-US" sz="1600" b="0" dirty="0">
                              <a:solidFill>
                                <a:schemeClr val="bg1"/>
                              </a:solidFill>
                              <a:effectLst/>
                              <a:latin typeface="Times New Roman" panose="02020603050405020304" pitchFamily="18" charset="0"/>
                              <a:cs typeface="Times New Roman" panose="02020603050405020304" pitchFamily="18" charset="0"/>
                            </a:rPr>
                            <a:t> </a:t>
                          </a:r>
                          <a:r>
                            <a:rPr lang="en-US" sz="1600" b="1" dirty="0">
                              <a:solidFill>
                                <a:schemeClr val="bg1"/>
                              </a:solidFill>
                              <a:effectLst/>
                              <a:latin typeface="Times New Roman" panose="02020603050405020304" pitchFamily="18" charset="0"/>
                              <a:cs typeface="Times New Roman" panose="02020603050405020304" pitchFamily="18" charset="0"/>
                            </a:rPr>
                            <a:t> [Total number of electrons in valence shell of central Iodine atom + Total number of valence electrons contributed by combining two Chlorine atoms to form the covalent bond + Ionic charge] </a:t>
                          </a: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9769510"/>
                      </a:ext>
                    </a:extLst>
                  </a:tr>
                  <a:tr h="529737">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14:m>
                            <m:oMath xmlns:m="http://schemas.openxmlformats.org/officeDocument/2006/math">
                              <m:f>
                                <m:fPr>
                                  <m:ctrlPr>
                                    <a:rPr lang="en-US" sz="1600" b="0" i="1" dirty="0" smtClean="0">
                                      <a:solidFill>
                                        <a:schemeClr val="bg1"/>
                                      </a:solidFill>
                                      <a:effectLst/>
                                      <a:latin typeface="Cambria Math" panose="02040503050406030204" pitchFamily="18" charset="0"/>
                                    </a:rPr>
                                  </m:ctrlPr>
                                </m:fPr>
                                <m:num>
                                  <m:r>
                                    <a:rPr lang="en-US" sz="1600" b="0" dirty="0">
                                      <a:solidFill>
                                        <a:schemeClr val="bg1"/>
                                      </a:solidFill>
                                      <a:effectLst/>
                                      <a:latin typeface="Cambria Math" panose="02040503050406030204" pitchFamily="18" charset="0"/>
                                    </a:rPr>
                                    <m:t>1</m:t>
                                  </m:r>
                                </m:num>
                                <m:den>
                                  <m:r>
                                    <a:rPr lang="en-US" sz="1600" b="0" i="0" dirty="0">
                                      <a:solidFill>
                                        <a:schemeClr val="bg1"/>
                                      </a:solidFill>
                                      <a:effectLst/>
                                      <a:latin typeface="Cambria Math" panose="02040503050406030204" pitchFamily="18" charset="0"/>
                                    </a:rPr>
                                    <m:t>2</m:t>
                                  </m:r>
                                </m:den>
                              </m:f>
                            </m:oMath>
                          </a14:m>
                          <a:r>
                            <a:rPr lang="en-US" sz="1600" b="0" dirty="0">
                              <a:solidFill>
                                <a:schemeClr val="bg1"/>
                              </a:solidFill>
                              <a:effectLst/>
                              <a:latin typeface="Times New Roman" panose="02020603050405020304" pitchFamily="18" charset="0"/>
                              <a:cs typeface="Times New Roman" panose="02020603050405020304" pitchFamily="18" charset="0"/>
                            </a:rPr>
                            <a:t> </a:t>
                          </a:r>
                          <a:r>
                            <a:rPr lang="en-US" sz="1600" b="1" dirty="0">
                              <a:solidFill>
                                <a:schemeClr val="bg1"/>
                              </a:solidFill>
                              <a:effectLst/>
                              <a:latin typeface="Times New Roman" panose="02020603050405020304" pitchFamily="18" charset="0"/>
                              <a:cs typeface="Times New Roman" panose="02020603050405020304" pitchFamily="18" charset="0"/>
                            </a:rPr>
                            <a:t>[7 + 2+1] = 5 electron pairs</a:t>
                          </a:r>
                        </a:p>
                        <a:p>
                          <a:pPr marL="0" marR="0">
                            <a:lnSpc>
                              <a:spcPct val="107000"/>
                            </a:lnSpc>
                            <a:spcBef>
                              <a:spcPts val="300"/>
                            </a:spcBef>
                            <a:spcAft>
                              <a:spcPts val="300"/>
                            </a:spcAft>
                          </a:pPr>
                          <a:endParaRPr lang="en-US" sz="700" b="1" dirty="0">
                            <a:solidFill>
                              <a:schemeClr val="bg1"/>
                            </a:solidFill>
                            <a:effectLst/>
                            <a:latin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1028773781"/>
                      </a:ext>
                    </a:extLst>
                  </a:tr>
                  <a:tr h="557936">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r>
                            <a:rPr lang="en-US" sz="1600" b="1" dirty="0">
                              <a:solidFill>
                                <a:schemeClr val="bg1"/>
                              </a:solidFill>
                              <a:effectLst/>
                              <a:latin typeface="Times New Roman" panose="02020603050405020304" pitchFamily="18" charset="0"/>
                              <a:cs typeface="Times New Roman" panose="02020603050405020304" pitchFamily="18" charset="0"/>
                            </a:rPr>
                            <a:t>2 bonding pairs and 3 lone pair (non-bonding pair)</a:t>
                          </a:r>
                        </a:p>
                        <a:p>
                          <a:pPr marL="0" marR="0">
                            <a:lnSpc>
                              <a:spcPct val="107000"/>
                            </a:lnSpc>
                            <a:spcBef>
                              <a:spcPts val="300"/>
                            </a:spcBef>
                            <a:spcAft>
                              <a:spcPts val="300"/>
                            </a:spcAft>
                          </a:pP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1919784329"/>
                      </a:ext>
                    </a:extLst>
                  </a:tr>
                </a:tbl>
              </a:graphicData>
            </a:graphic>
          </p:graphicFrame>
        </mc:Choice>
        <mc:Fallback xmlns="">
          <p:graphicFrame>
            <p:nvGraphicFramePr>
              <p:cNvPr id="7" name="Table 6">
                <a:extLst>
                  <a:ext uri="{FF2B5EF4-FFF2-40B4-BE49-F238E27FC236}">
                    <a16:creationId xmlns:a16="http://schemas.microsoft.com/office/drawing/2014/main" id="{966AF428-A7C3-483E-8F16-357ABB3A1E8C}"/>
                  </a:ext>
                </a:extLst>
              </p:cNvPr>
              <p:cNvGraphicFramePr>
                <a:graphicFrameLocks noGrp="1"/>
              </p:cNvGraphicFramePr>
              <p:nvPr>
                <p:extLst>
                  <p:ext uri="{D42A27DB-BD31-4B8C-83A1-F6EECF244321}">
                    <p14:modId xmlns:p14="http://schemas.microsoft.com/office/powerpoint/2010/main" val="15226356"/>
                  </p:ext>
                </p:extLst>
              </p:nvPr>
            </p:nvGraphicFramePr>
            <p:xfrm>
              <a:off x="1146683" y="4578787"/>
              <a:ext cx="10684246" cy="2157668"/>
            </p:xfrm>
            <a:graphic>
              <a:graphicData uri="http://schemas.openxmlformats.org/drawingml/2006/table">
                <a:tbl>
                  <a:tblPr firstRow="1" firstCol="1" bandRow="1">
                    <a:tableStyleId>{5C22544A-7EE6-4342-B048-85BDC9FD1C3A}</a:tableStyleId>
                  </a:tblPr>
                  <a:tblGrid>
                    <a:gridCol w="3622265">
                      <a:extLst>
                        <a:ext uri="{9D8B030D-6E8A-4147-A177-3AD203B41FA5}">
                          <a16:colId xmlns:a16="http://schemas.microsoft.com/office/drawing/2014/main" val="2932274671"/>
                        </a:ext>
                      </a:extLst>
                    </a:gridCol>
                    <a:gridCol w="506437">
                      <a:extLst>
                        <a:ext uri="{9D8B030D-6E8A-4147-A177-3AD203B41FA5}">
                          <a16:colId xmlns:a16="http://schemas.microsoft.com/office/drawing/2014/main" val="2029217260"/>
                        </a:ext>
                      </a:extLst>
                    </a:gridCol>
                    <a:gridCol w="6555544">
                      <a:extLst>
                        <a:ext uri="{9D8B030D-6E8A-4147-A177-3AD203B41FA5}">
                          <a16:colId xmlns:a16="http://schemas.microsoft.com/office/drawing/2014/main" val="2676431477"/>
                        </a:ext>
                      </a:extLst>
                    </a:gridCol>
                  </a:tblGrid>
                  <a:tr h="1026097">
                    <a:tc>
                      <a:txBody>
                        <a:bodyPr/>
                        <a:lstStyle/>
                        <a:p>
                          <a:pPr marL="0" marR="0">
                            <a:lnSpc>
                              <a:spcPct val="107000"/>
                            </a:lnSpc>
                            <a:spcBef>
                              <a:spcPts val="0"/>
                            </a:spcBef>
                            <a:spcAft>
                              <a:spcPts val="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Total number of electron pairs in valence shell of Iodine atom in </a:t>
                          </a:r>
                          <a:r>
                            <a:rPr lang="en-US" sz="1600" b="1" dirty="0">
                              <a:solidFill>
                                <a:schemeClr val="bg1"/>
                              </a:solidFill>
                              <a:latin typeface="Times New Roman" panose="02020603050405020304" pitchFamily="18" charset="0"/>
                              <a:cs typeface="Times New Roman" panose="02020603050405020304" pitchFamily="18" charset="0"/>
                            </a:rPr>
                            <a:t>[ICl</a:t>
                          </a:r>
                          <a:r>
                            <a:rPr lang="en-US" sz="1600" b="1" baseline="-25000" dirty="0">
                              <a:solidFill>
                                <a:schemeClr val="bg1"/>
                              </a:solidFill>
                              <a:latin typeface="Times New Roman" panose="02020603050405020304" pitchFamily="18" charset="0"/>
                              <a:cs typeface="Times New Roman" panose="02020603050405020304" pitchFamily="18" charset="0"/>
                            </a:rPr>
                            <a:t>2</a:t>
                          </a:r>
                          <a:r>
                            <a:rPr lang="en-US" sz="1600" b="1" dirty="0">
                              <a:solidFill>
                                <a:schemeClr val="bg1"/>
                              </a:solidFill>
                              <a:latin typeface="Times New Roman" panose="02020603050405020304" pitchFamily="18" charset="0"/>
                              <a:cs typeface="Times New Roman" panose="02020603050405020304" pitchFamily="18" charset="0"/>
                            </a:rPr>
                            <a:t>]</a:t>
                          </a:r>
                          <a:r>
                            <a:rPr lang="en-US" sz="1600" b="1" baseline="30000" dirty="0">
                              <a:solidFill>
                                <a:schemeClr val="bg1"/>
                              </a:solidFill>
                              <a:latin typeface="Times New Roman" panose="02020603050405020304" pitchFamily="18" charset="0"/>
                              <a:cs typeface="Times New Roman" panose="02020603050405020304" pitchFamily="18" charset="0"/>
                            </a:rPr>
                            <a:t>-</a:t>
                          </a:r>
                          <a:r>
                            <a:rPr lang="en-US" sz="1600" b="1" dirty="0">
                              <a:solidFill>
                                <a:schemeClr val="bg1"/>
                              </a:solidFill>
                              <a:latin typeface="Times New Roman" panose="02020603050405020304" pitchFamily="18" charset="0"/>
                              <a:cs typeface="Times New Roman" panose="02020603050405020304" pitchFamily="18" charset="0"/>
                            </a:rPr>
                            <a:t> </a:t>
                          </a:r>
                          <a:r>
                            <a:rPr lang="en-US" sz="1600" b="1" baseline="-25000" dirty="0">
                              <a:solidFill>
                                <a:schemeClr val="bg1"/>
                              </a:solidFill>
                              <a:effectLst/>
                              <a:latin typeface="Times New Roman" panose="02020603050405020304" pitchFamily="18" charset="0"/>
                              <a:cs typeface="Times New Roman" panose="02020603050405020304" pitchFamily="18" charset="0"/>
                            </a:rPr>
                            <a:t> </a:t>
                          </a:r>
                          <a:r>
                            <a:rPr lang="en-US" sz="1600" b="1" dirty="0">
                              <a:solidFill>
                                <a:schemeClr val="bg1"/>
                              </a:solidFill>
                              <a:effectLst/>
                              <a:latin typeface="Times New Roman" panose="02020603050405020304" pitchFamily="18" charset="0"/>
                              <a:cs typeface="Times New Roman" panose="02020603050405020304" pitchFamily="18" charset="0"/>
                            </a:rPr>
                            <a:t>molecule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endParaRPr lang="en-US"/>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3"/>
                          <a:stretch>
                            <a:fillRect l="-62918" b="-110059"/>
                          </a:stretch>
                        </a:blipFill>
                      </a:tcPr>
                    </a:tc>
                    <a:extLst>
                      <a:ext uri="{0D108BD9-81ED-4DB2-BD59-A6C34878D82A}">
                        <a16:rowId xmlns:a16="http://schemas.microsoft.com/office/drawing/2014/main" val="9769510"/>
                      </a:ext>
                    </a:extLst>
                  </a:tr>
                  <a:tr h="551117">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endParaRPr lang="en-US"/>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blipFill>
                          <a:blip r:embed="rId3"/>
                          <a:stretch>
                            <a:fillRect l="-62918" t="-187778" b="-106667"/>
                          </a:stretch>
                        </a:blipFill>
                      </a:tcPr>
                    </a:tc>
                    <a:extLst>
                      <a:ext uri="{0D108BD9-81ED-4DB2-BD59-A6C34878D82A}">
                        <a16:rowId xmlns:a16="http://schemas.microsoft.com/office/drawing/2014/main" val="1028773781"/>
                      </a:ext>
                    </a:extLst>
                  </a:tr>
                  <a:tr h="580454">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r>
                            <a:rPr lang="en-US" sz="1600" b="1" dirty="0">
                              <a:solidFill>
                                <a:schemeClr val="bg1"/>
                              </a:solidFill>
                              <a:effectLst/>
                              <a:latin typeface="Times New Roman" panose="02020603050405020304" pitchFamily="18" charset="0"/>
                              <a:cs typeface="Times New Roman" panose="02020603050405020304" pitchFamily="18" charset="0"/>
                            </a:rPr>
                            <a:t>2 bonding pairs and 3 lone pair (non-bonding pair)</a:t>
                          </a:r>
                        </a:p>
                        <a:p>
                          <a:pPr marL="0" marR="0">
                            <a:lnSpc>
                              <a:spcPct val="107000"/>
                            </a:lnSpc>
                            <a:spcBef>
                              <a:spcPts val="300"/>
                            </a:spcBef>
                            <a:spcAft>
                              <a:spcPts val="300"/>
                            </a:spcAft>
                          </a:pP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1919784329"/>
                      </a:ext>
                    </a:extLst>
                  </a:tr>
                </a:tbl>
              </a:graphicData>
            </a:graphic>
          </p:graphicFrame>
        </mc:Fallback>
      </mc:AlternateContent>
    </p:spTree>
    <p:extLst>
      <p:ext uri="{BB962C8B-B14F-4D97-AF65-F5344CB8AC3E}">
        <p14:creationId xmlns:p14="http://schemas.microsoft.com/office/powerpoint/2010/main" val="40650500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AABD093-83FB-40ED-B666-7B8258284537}"/>
              </a:ext>
            </a:extLst>
          </p:cNvPr>
          <p:cNvSpPr/>
          <p:nvPr/>
        </p:nvSpPr>
        <p:spPr>
          <a:xfrm>
            <a:off x="692486" y="-102790"/>
            <a:ext cx="6677712" cy="7064563"/>
          </a:xfrm>
          <a:prstGeom prst="rect">
            <a:avLst/>
          </a:prstGeom>
        </p:spPr>
        <p:txBody>
          <a:bodyPr wrap="square">
            <a:spAutoFit/>
          </a:bodyPr>
          <a:lstStyle/>
          <a:p>
            <a:pPr marL="285750" indent="-285750">
              <a:lnSpc>
                <a:spcPct val="150000"/>
              </a:lnSpc>
              <a:buFont typeface="Arial" panose="020B0604020202020204" pitchFamily="34" charset="0"/>
              <a:buChar char="•"/>
            </a:pP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These five electron pairs can be arranged around central Iodine atom as away from each other as possible for minimum repulsion between them in [ICl</a:t>
            </a:r>
            <a:r>
              <a:rPr lang="en-US" sz="2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anion.</a:t>
            </a:r>
          </a:p>
          <a:p>
            <a:pPr marL="285750" indent="-285750">
              <a:lnSpc>
                <a:spcPct val="150000"/>
              </a:lnSpc>
              <a:buFont typeface="Arial" panose="020B0604020202020204" pitchFamily="34" charset="0"/>
              <a:buChar char="•"/>
            </a:pP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approximate/predicted geometry of ICl</a:t>
            </a:r>
            <a:r>
              <a:rPr lang="en-US" sz="2000" b="1" baseline="-25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b="1"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anion will be trigonal bipyramidal due to 5 electron pairs.</a:t>
            </a:r>
          </a:p>
          <a:p>
            <a:pPr marL="285750" indent="-28575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In trigonal bipyramidal structure lone pairs always occupy equatorial position and minimum repulsion (Lone pair – Bond pair) is observed.</a:t>
            </a:r>
          </a:p>
          <a:p>
            <a:pPr marL="342900" marR="0" lvl="0" indent="-342900" algn="just">
              <a:lnSpc>
                <a:spcPct val="150000"/>
              </a:lnSpc>
              <a:spcBef>
                <a:spcPts val="0"/>
              </a:spcBef>
              <a:spcAft>
                <a:spcPts val="800"/>
              </a:spcAft>
              <a:buFont typeface="Symbol" panose="05050102010706020507" pitchFamily="18" charset="2"/>
              <a:buChar char=""/>
            </a:pPr>
            <a:r>
              <a:rPr lang="en-US" sz="2000" b="1" dirty="0">
                <a:solidFill>
                  <a:srgbClr val="002060"/>
                </a:solidFill>
                <a:latin typeface="Times New Roman" panose="02020603050405020304" pitchFamily="18" charset="0"/>
                <a:cs typeface="Times New Roman" panose="02020603050405020304" pitchFamily="18" charset="0"/>
              </a:rPr>
              <a:t>The Three lone pairs at equatorial position is in contact with two axial bonding pairs cause minimum (Lone pair – Bond pair) repulsion.</a:t>
            </a:r>
          </a:p>
          <a:p>
            <a:pPr marL="342900" marR="0" lvl="0" indent="-342900" algn="just">
              <a:lnSpc>
                <a:spcPct val="150000"/>
              </a:lnSpc>
              <a:spcBef>
                <a:spcPts val="0"/>
              </a:spcBef>
              <a:spcAft>
                <a:spcPts val="800"/>
              </a:spcAft>
              <a:buFont typeface="Symbol" panose="05050102010706020507" pitchFamily="18" charset="2"/>
              <a:buChar char=""/>
            </a:pPr>
            <a:r>
              <a:rPr lang="en-US" sz="2000" b="1" dirty="0">
                <a:solidFill>
                  <a:srgbClr val="002060"/>
                </a:solidFill>
                <a:latin typeface="Times New Roman" panose="02020603050405020304" pitchFamily="18" charset="0"/>
                <a:cs typeface="Times New Roman" panose="02020603050405020304" pitchFamily="18" charset="0"/>
              </a:rPr>
              <a:t>One Iodine atom at centre and two Chlorine atoms occupy axial position i.e. all three atoms observed in straight line so that bond angle Cl-I-Cl is 180</a:t>
            </a:r>
            <a:r>
              <a:rPr lang="en-US" sz="2000" b="1" baseline="30000" dirty="0">
                <a:solidFill>
                  <a:srgbClr val="002060"/>
                </a:solidFill>
                <a:latin typeface="Times New Roman" panose="02020603050405020304" pitchFamily="18" charset="0"/>
                <a:cs typeface="Times New Roman" panose="02020603050405020304" pitchFamily="18" charset="0"/>
              </a:rPr>
              <a:t>0</a:t>
            </a:r>
            <a:r>
              <a:rPr lang="en-US" sz="2000" b="1" dirty="0">
                <a:solidFill>
                  <a:srgbClr val="002060"/>
                </a:solidFill>
                <a:latin typeface="Times New Roman" panose="02020603050405020304" pitchFamily="18" charset="0"/>
                <a:cs typeface="Times New Roman" panose="02020603050405020304" pitchFamily="18" charset="0"/>
              </a:rPr>
              <a:t>. Therefore [ICl</a:t>
            </a:r>
            <a:r>
              <a:rPr lang="en-US" sz="2000" b="1" baseline="-25000" dirty="0">
                <a:solidFill>
                  <a:srgbClr val="002060"/>
                </a:solidFill>
                <a:latin typeface="Times New Roman" panose="02020603050405020304" pitchFamily="18" charset="0"/>
                <a:cs typeface="Times New Roman" panose="02020603050405020304" pitchFamily="18" charset="0"/>
              </a:rPr>
              <a:t>2</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30000" dirty="0">
                <a:solidFill>
                  <a:srgbClr val="002060"/>
                </a:solidFill>
                <a:latin typeface="Times New Roman" panose="02020603050405020304" pitchFamily="18" charset="0"/>
                <a:cs typeface="Times New Roman" panose="02020603050405020304" pitchFamily="18" charset="0"/>
              </a:rPr>
              <a:t>-</a:t>
            </a:r>
            <a:r>
              <a:rPr lang="en-US" sz="2000" b="1" dirty="0">
                <a:solidFill>
                  <a:srgbClr val="002060"/>
                </a:solidFill>
                <a:latin typeface="Times New Roman" panose="02020603050405020304" pitchFamily="18" charset="0"/>
                <a:cs typeface="Times New Roman" panose="02020603050405020304" pitchFamily="18" charset="0"/>
              </a:rPr>
              <a:t> anion shows </a:t>
            </a:r>
            <a:r>
              <a:rPr lang="en-US" sz="2000" b="1" dirty="0">
                <a:solidFill>
                  <a:srgbClr val="FF0066"/>
                </a:solidFill>
                <a:latin typeface="Times New Roman" panose="02020603050405020304" pitchFamily="18" charset="0"/>
                <a:cs typeface="Times New Roman" panose="02020603050405020304" pitchFamily="18" charset="0"/>
              </a:rPr>
              <a:t>linear structure</a:t>
            </a:r>
            <a:r>
              <a:rPr lang="en-US" sz="2000" b="1" dirty="0">
                <a:solidFill>
                  <a:srgbClr val="002060"/>
                </a:solidFill>
                <a:latin typeface="Times New Roman" panose="02020603050405020304" pitchFamily="18" charset="0"/>
                <a:cs typeface="Times New Roman" panose="02020603050405020304" pitchFamily="18" charset="0"/>
              </a:rPr>
              <a:t>. </a:t>
            </a:r>
          </a:p>
        </p:txBody>
      </p:sp>
      <p:sp>
        <p:nvSpPr>
          <p:cNvPr id="5" name="Rectangle 4">
            <a:extLst>
              <a:ext uri="{FF2B5EF4-FFF2-40B4-BE49-F238E27FC236}">
                <a16:creationId xmlns:a16="http://schemas.microsoft.com/office/drawing/2014/main" id="{E40A8517-CCC2-476D-98BE-A2DE5926B55F}"/>
              </a:ext>
            </a:extLst>
          </p:cNvPr>
          <p:cNvSpPr/>
          <p:nvPr/>
        </p:nvSpPr>
        <p:spPr>
          <a:xfrm>
            <a:off x="8994206" y="4618073"/>
            <a:ext cx="2067874" cy="369332"/>
          </a:xfrm>
          <a:prstGeom prst="rect">
            <a:avLst/>
          </a:prstGeom>
        </p:spPr>
        <p:txBody>
          <a:bodyPr wrap="none">
            <a:spAutoFit/>
          </a:bodyPr>
          <a:lstStyle/>
          <a:p>
            <a:r>
              <a:rPr lang="en-US" b="1" dirty="0">
                <a:solidFill>
                  <a:schemeClr val="bg1"/>
                </a:solidFill>
                <a:latin typeface="Times New Roman" panose="02020603050405020304" pitchFamily="18" charset="0"/>
                <a:cs typeface="Times New Roman" panose="02020603050405020304" pitchFamily="18" charset="0"/>
              </a:rPr>
              <a:t>Incorrect structure</a:t>
            </a:r>
          </a:p>
        </p:txBody>
      </p:sp>
      <p:sp>
        <p:nvSpPr>
          <p:cNvPr id="6" name="Rectangle 5">
            <a:extLst>
              <a:ext uri="{FF2B5EF4-FFF2-40B4-BE49-F238E27FC236}">
                <a16:creationId xmlns:a16="http://schemas.microsoft.com/office/drawing/2014/main" id="{94AF361F-2992-4822-A49A-64F5A53C7535}"/>
              </a:ext>
            </a:extLst>
          </p:cNvPr>
          <p:cNvSpPr/>
          <p:nvPr/>
        </p:nvSpPr>
        <p:spPr>
          <a:xfrm>
            <a:off x="7471796" y="6297524"/>
            <a:ext cx="2199804" cy="400110"/>
          </a:xfrm>
          <a:prstGeom prst="rect">
            <a:avLst/>
          </a:prstGeom>
        </p:spPr>
        <p:txBody>
          <a:bodyPr wrap="square">
            <a:spAutoFit/>
          </a:bodyPr>
          <a:lstStyle/>
          <a:p>
            <a:r>
              <a:rPr lang="en-US" sz="1000" b="1" dirty="0">
                <a:solidFill>
                  <a:schemeClr val="bg1"/>
                </a:solidFill>
                <a:latin typeface="Times New Roman" panose="02020603050405020304" pitchFamily="18" charset="0"/>
                <a:cs typeface="Times New Roman" panose="02020603050405020304" pitchFamily="18" charset="0"/>
              </a:rPr>
              <a:t>Two lone pairs at equatorial position and one lone pair at axial position</a:t>
            </a:r>
          </a:p>
        </p:txBody>
      </p:sp>
      <p:sp>
        <p:nvSpPr>
          <p:cNvPr id="7" name="Rectangle 6">
            <a:extLst>
              <a:ext uri="{FF2B5EF4-FFF2-40B4-BE49-F238E27FC236}">
                <a16:creationId xmlns:a16="http://schemas.microsoft.com/office/drawing/2014/main" id="{84CD1E4C-3571-4712-A6C9-FD3EADBBD528}"/>
              </a:ext>
            </a:extLst>
          </p:cNvPr>
          <p:cNvSpPr/>
          <p:nvPr/>
        </p:nvSpPr>
        <p:spPr>
          <a:xfrm>
            <a:off x="7750311" y="4318002"/>
            <a:ext cx="2452467" cy="253916"/>
          </a:xfrm>
          <a:prstGeom prst="rect">
            <a:avLst/>
          </a:prstGeom>
        </p:spPr>
        <p:txBody>
          <a:bodyPr wrap="square">
            <a:spAutoFit/>
          </a:bodyPr>
          <a:lstStyle/>
          <a:p>
            <a:r>
              <a:rPr lang="en-IN" sz="1050" dirty="0">
                <a:solidFill>
                  <a:schemeClr val="bg1"/>
                </a:solidFill>
              </a:rPr>
              <a:t>Three lone pair at equatorial position</a:t>
            </a:r>
          </a:p>
        </p:txBody>
      </p:sp>
      <p:pic>
        <p:nvPicPr>
          <p:cNvPr id="18" name="Picture 17">
            <a:extLst>
              <a:ext uri="{FF2B5EF4-FFF2-40B4-BE49-F238E27FC236}">
                <a16:creationId xmlns:a16="http://schemas.microsoft.com/office/drawing/2014/main" id="{925C6A51-116E-47EC-BB8B-8C947B474C60}"/>
              </a:ext>
            </a:extLst>
          </p:cNvPr>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sharpenSoften amount="50000"/>
                    </a14:imgEffect>
                    <a14:imgEffect>
                      <a14:brightnessContrast bright="40000"/>
                    </a14:imgEffect>
                  </a14:imgLayer>
                </a14:imgProps>
              </a:ext>
            </a:extLst>
          </a:blip>
          <a:stretch>
            <a:fillRect/>
          </a:stretch>
        </p:blipFill>
        <p:spPr>
          <a:xfrm>
            <a:off x="7844933" y="2454536"/>
            <a:ext cx="1900644" cy="1876736"/>
          </a:xfrm>
          <a:prstGeom prst="rect">
            <a:avLst/>
          </a:prstGeom>
        </p:spPr>
      </p:pic>
      <p:pic>
        <p:nvPicPr>
          <p:cNvPr id="19" name="Picture 18">
            <a:extLst>
              <a:ext uri="{FF2B5EF4-FFF2-40B4-BE49-F238E27FC236}">
                <a16:creationId xmlns:a16="http://schemas.microsoft.com/office/drawing/2014/main" id="{A8DC2573-F568-4642-94CA-17E3C800479D}"/>
              </a:ext>
            </a:extLst>
          </p:cNvPr>
          <p:cNvPicPr/>
          <p:nvPr/>
        </p:nvPicPr>
        <p:blipFill rotWithShape="1">
          <a:blip r:embed="rId4">
            <a:duotone>
              <a:prstClr val="black"/>
              <a:srgbClr val="FF0066">
                <a:tint val="45000"/>
                <a:satMod val="400000"/>
              </a:srgbClr>
            </a:duotone>
            <a:extLst>
              <a:ext uri="{BEBA8EAE-BF5A-486C-A8C5-ECC9F3942E4B}">
                <a14:imgProps xmlns:a14="http://schemas.microsoft.com/office/drawing/2010/main">
                  <a14:imgLayer r:embed="rId5">
                    <a14:imgEffect>
                      <a14:sharpenSoften amount="50000"/>
                    </a14:imgEffect>
                    <a14:imgEffect>
                      <a14:saturation sat="400000"/>
                    </a14:imgEffect>
                    <a14:imgEffect>
                      <a14:brightnessContrast bright="20000"/>
                    </a14:imgEffect>
                  </a14:imgLayer>
                </a14:imgProps>
              </a:ext>
            </a:extLst>
          </a:blip>
          <a:srcRect r="71579"/>
          <a:stretch/>
        </p:blipFill>
        <p:spPr>
          <a:xfrm>
            <a:off x="7844932" y="4970187"/>
            <a:ext cx="1453533" cy="1334359"/>
          </a:xfrm>
          <a:prstGeom prst="rect">
            <a:avLst/>
          </a:prstGeom>
        </p:spPr>
      </p:pic>
      <p:pic>
        <p:nvPicPr>
          <p:cNvPr id="20" name="Picture 19">
            <a:extLst>
              <a:ext uri="{FF2B5EF4-FFF2-40B4-BE49-F238E27FC236}">
                <a16:creationId xmlns:a16="http://schemas.microsoft.com/office/drawing/2014/main" id="{57967ED6-A390-421B-8132-C7AD01DF90BC}"/>
              </a:ext>
            </a:extLst>
          </p:cNvPr>
          <p:cNvPicPr/>
          <p:nvPr/>
        </p:nvPicPr>
        <p:blipFill rotWithShape="1">
          <a:blip r:embed="rId4">
            <a:duotone>
              <a:prstClr val="black"/>
              <a:schemeClr val="accent1">
                <a:tint val="45000"/>
                <a:satMod val="400000"/>
              </a:schemeClr>
            </a:duotone>
            <a:extLst>
              <a:ext uri="{BEBA8EAE-BF5A-486C-A8C5-ECC9F3942E4B}">
                <a14:imgProps xmlns:a14="http://schemas.microsoft.com/office/drawing/2010/main">
                  <a14:imgLayer r:embed="rId5">
                    <a14:imgEffect>
                      <a14:sharpenSoften amount="50000"/>
                    </a14:imgEffect>
                    <a14:imgEffect>
                      <a14:saturation sat="400000"/>
                    </a14:imgEffect>
                    <a14:imgEffect>
                      <a14:brightnessContrast bright="20000"/>
                    </a14:imgEffect>
                  </a14:imgLayer>
                </a14:imgProps>
              </a:ext>
            </a:extLst>
          </a:blip>
          <a:srcRect l="36939" r="36655"/>
          <a:stretch/>
        </p:blipFill>
        <p:spPr>
          <a:xfrm>
            <a:off x="10298958" y="4970187"/>
            <a:ext cx="1453533" cy="1335946"/>
          </a:xfrm>
          <a:prstGeom prst="rect">
            <a:avLst/>
          </a:prstGeom>
        </p:spPr>
      </p:pic>
      <p:sp>
        <p:nvSpPr>
          <p:cNvPr id="8" name="Rectangle 7">
            <a:extLst>
              <a:ext uri="{FF2B5EF4-FFF2-40B4-BE49-F238E27FC236}">
                <a16:creationId xmlns:a16="http://schemas.microsoft.com/office/drawing/2014/main" id="{1924F1C0-A5A2-4436-A9C7-3DDEDEF597DE}"/>
              </a:ext>
            </a:extLst>
          </p:cNvPr>
          <p:cNvSpPr/>
          <p:nvPr/>
        </p:nvSpPr>
        <p:spPr>
          <a:xfrm>
            <a:off x="9950116" y="6336928"/>
            <a:ext cx="2207897" cy="400110"/>
          </a:xfrm>
          <a:prstGeom prst="rect">
            <a:avLst/>
          </a:prstGeom>
        </p:spPr>
        <p:txBody>
          <a:bodyPr wrap="square">
            <a:spAutoFit/>
          </a:bodyPr>
          <a:lstStyle/>
          <a:p>
            <a:r>
              <a:rPr lang="en-IN" sz="1000" b="1" dirty="0">
                <a:solidFill>
                  <a:schemeClr val="bg1"/>
                </a:solidFill>
                <a:latin typeface="Times New Roman" panose="02020603050405020304" pitchFamily="18" charset="0"/>
                <a:cs typeface="Times New Roman" panose="02020603050405020304" pitchFamily="18" charset="0"/>
              </a:rPr>
              <a:t>Two lone pair at axial position and one lone pair at equatorial position</a:t>
            </a:r>
            <a:endParaRPr lang="en-US" sz="1000" b="1" dirty="0">
              <a:solidFill>
                <a:schemeClr val="bg1"/>
              </a:solidFill>
              <a:latin typeface="Times New Roman" panose="02020603050405020304" pitchFamily="18" charset="0"/>
              <a:cs typeface="Times New Roman" panose="02020603050405020304" pitchFamily="18" charset="0"/>
            </a:endParaRPr>
          </a:p>
        </p:txBody>
      </p:sp>
      <p:pic>
        <p:nvPicPr>
          <p:cNvPr id="21" name="Picture 20">
            <a:extLst>
              <a:ext uri="{FF2B5EF4-FFF2-40B4-BE49-F238E27FC236}">
                <a16:creationId xmlns:a16="http://schemas.microsoft.com/office/drawing/2014/main" id="{2A910EBA-0807-4641-8CFC-3FE37F7B46D0}"/>
              </a:ext>
            </a:extLst>
          </p:cNvPr>
          <p:cNvPicPr/>
          <p:nvPr/>
        </p:nvPicPr>
        <p:blipFill rotWithShape="1">
          <a:blip r:embed="rId6">
            <a:duotone>
              <a:prstClr val="black"/>
              <a:schemeClr val="accent1">
                <a:tint val="45000"/>
                <a:satMod val="400000"/>
              </a:schemeClr>
            </a:duotone>
          </a:blip>
          <a:srcRect l="5237"/>
          <a:stretch/>
        </p:blipFill>
        <p:spPr>
          <a:xfrm>
            <a:off x="7877091" y="160366"/>
            <a:ext cx="3736971" cy="910445"/>
          </a:xfrm>
          <a:prstGeom prst="rect">
            <a:avLst/>
          </a:prstGeom>
        </p:spPr>
      </p:pic>
      <p:pic>
        <p:nvPicPr>
          <p:cNvPr id="22" name="Picture 21">
            <a:extLst>
              <a:ext uri="{FF2B5EF4-FFF2-40B4-BE49-F238E27FC236}">
                <a16:creationId xmlns:a16="http://schemas.microsoft.com/office/drawing/2014/main" id="{09EE3949-67BD-4A92-A8C7-A19B035B4C68}"/>
              </a:ext>
            </a:extLst>
          </p:cNvPr>
          <p:cNvPicPr/>
          <p:nvPr/>
        </p:nvPicPr>
        <p:blipFill>
          <a:blip r:embed="rId7">
            <a:duotone>
              <a:prstClr val="black"/>
              <a:srgbClr val="FF0066">
                <a:tint val="45000"/>
                <a:satMod val="400000"/>
              </a:srgbClr>
            </a:duotone>
          </a:blip>
          <a:stretch>
            <a:fillRect/>
          </a:stretch>
        </p:blipFill>
        <p:spPr>
          <a:xfrm>
            <a:off x="8776079" y="1335772"/>
            <a:ext cx="1900644" cy="880091"/>
          </a:xfrm>
          <a:prstGeom prst="rect">
            <a:avLst/>
          </a:prstGeom>
        </p:spPr>
      </p:pic>
    </p:spTree>
    <p:extLst>
      <p:ext uri="{BB962C8B-B14F-4D97-AF65-F5344CB8AC3E}">
        <p14:creationId xmlns:p14="http://schemas.microsoft.com/office/powerpoint/2010/main" val="20775348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B192B7-A92B-468F-BBA4-FBA039CB7AF9}"/>
              </a:ext>
            </a:extLst>
          </p:cNvPr>
          <p:cNvSpPr/>
          <p:nvPr/>
        </p:nvSpPr>
        <p:spPr>
          <a:xfrm>
            <a:off x="2550550" y="13447"/>
            <a:ext cx="7090832" cy="524567"/>
          </a:xfrm>
          <a:prstGeom prst="rect">
            <a:avLst/>
          </a:prstGeom>
        </p:spPr>
        <p:txBody>
          <a:bodyPr wrap="square">
            <a:spAutoFit/>
          </a:bodyPr>
          <a:lstStyle/>
          <a:p>
            <a:pPr defTabSz="914400">
              <a:lnSpc>
                <a:spcPct val="130000"/>
              </a:lnSpc>
              <a:spcBef>
                <a:spcPts val="700"/>
              </a:spcBef>
              <a:buClr>
                <a:schemeClr val="tx2"/>
              </a:buClr>
            </a:pPr>
            <a:r>
              <a:rPr lang="en-US" sz="2400" b="1" dirty="0">
                <a:solidFill>
                  <a:srgbClr val="FF0000"/>
                </a:solidFill>
                <a:latin typeface="Times New Roman" panose="02020603050405020304" pitchFamily="18" charset="0"/>
                <a:cs typeface="Times New Roman" panose="02020603050405020304" pitchFamily="18" charset="0"/>
              </a:rPr>
              <a:t>Prediction of Shapes of irregular molecules and ions</a:t>
            </a:r>
          </a:p>
        </p:txBody>
      </p:sp>
      <p:sp>
        <p:nvSpPr>
          <p:cNvPr id="4" name="Rectangle 3">
            <a:extLst>
              <a:ext uri="{FF2B5EF4-FFF2-40B4-BE49-F238E27FC236}">
                <a16:creationId xmlns:a16="http://schemas.microsoft.com/office/drawing/2014/main" id="{D4DBB767-D12E-4A59-ACB8-935450A22CB3}"/>
              </a:ext>
            </a:extLst>
          </p:cNvPr>
          <p:cNvSpPr/>
          <p:nvPr/>
        </p:nvSpPr>
        <p:spPr>
          <a:xfrm>
            <a:off x="838166" y="414177"/>
            <a:ext cx="10515601" cy="932628"/>
          </a:xfrm>
          <a:prstGeom prst="rect">
            <a:avLst/>
          </a:prstGeom>
        </p:spPr>
        <p:txBody>
          <a:bodyPr wrap="square">
            <a:spAutoFit/>
          </a:bodyPr>
          <a:lstStyle/>
          <a:p>
            <a:pPr marL="457200" indent="-457200" algn="ctr" defTabSz="914400">
              <a:lnSpc>
                <a:spcPct val="130000"/>
              </a:lnSpc>
              <a:spcBef>
                <a:spcPts val="700"/>
              </a:spcBef>
              <a:buClr>
                <a:schemeClr val="tx2"/>
              </a:buClr>
              <a:buAutoNum type="arabicParenR"/>
            </a:pPr>
            <a:r>
              <a:rPr lang="en-US" sz="2400" b="1" dirty="0">
                <a:solidFill>
                  <a:srgbClr val="660066"/>
                </a:solidFill>
                <a:latin typeface="Times New Roman" panose="02020603050405020304" pitchFamily="18" charset="0"/>
                <a:cs typeface="Times New Roman" panose="02020603050405020304" pitchFamily="18" charset="0"/>
              </a:rPr>
              <a:t>Geometry of  molecule ion containing two lone pair electrons:  </a:t>
            </a:r>
            <a:r>
              <a:rPr lang="en-US" sz="2400" b="1" dirty="0">
                <a:solidFill>
                  <a:schemeClr val="bg1"/>
                </a:solidFill>
                <a:latin typeface="Times New Roman" panose="02020603050405020304" pitchFamily="18" charset="0"/>
                <a:cs typeface="Times New Roman" panose="02020603050405020304" pitchFamily="18" charset="0"/>
              </a:rPr>
              <a:t>e</a:t>
            </a:r>
            <a:r>
              <a:rPr lang="en-US" sz="2000" b="1" dirty="0">
                <a:solidFill>
                  <a:schemeClr val="bg1"/>
                </a:solidFill>
                <a:latin typeface="Times New Roman" panose="02020603050405020304" pitchFamily="18" charset="0"/>
                <a:cs typeface="Times New Roman" panose="02020603050405020304" pitchFamily="18" charset="0"/>
              </a:rPr>
              <a:t>.g. SF</a:t>
            </a:r>
            <a:r>
              <a:rPr lang="en-US" sz="2000" b="1" baseline="-25000" dirty="0">
                <a:solidFill>
                  <a:schemeClr val="bg1"/>
                </a:solidFill>
                <a:latin typeface="Times New Roman" panose="02020603050405020304" pitchFamily="18" charset="0"/>
                <a:cs typeface="Times New Roman" panose="02020603050405020304" pitchFamily="18" charset="0"/>
              </a:rPr>
              <a:t>4</a:t>
            </a:r>
            <a:r>
              <a:rPr lang="en-US" sz="2000" b="1" dirty="0">
                <a:solidFill>
                  <a:schemeClr val="bg1"/>
                </a:solidFill>
                <a:latin typeface="Times New Roman" panose="02020603050405020304" pitchFamily="18" charset="0"/>
                <a:cs typeface="Times New Roman" panose="02020603050405020304" pitchFamily="18" charset="0"/>
              </a:rPr>
              <a:t> molecule </a:t>
            </a:r>
          </a:p>
        </p:txBody>
      </p:sp>
      <p:sp>
        <p:nvSpPr>
          <p:cNvPr id="11" name="Rectangle 10">
            <a:extLst>
              <a:ext uri="{FF2B5EF4-FFF2-40B4-BE49-F238E27FC236}">
                <a16:creationId xmlns:a16="http://schemas.microsoft.com/office/drawing/2014/main" id="{1AABD093-83FB-40ED-B666-7B8258284537}"/>
              </a:ext>
            </a:extLst>
          </p:cNvPr>
          <p:cNvSpPr/>
          <p:nvPr/>
        </p:nvSpPr>
        <p:spPr>
          <a:xfrm>
            <a:off x="838166" y="694631"/>
            <a:ext cx="10992763" cy="6684972"/>
          </a:xfrm>
          <a:prstGeom prst="rect">
            <a:avLst/>
          </a:prstGeom>
        </p:spPr>
        <p:txBody>
          <a:bodyPr wrap="square">
            <a:spAutoFit/>
          </a:bodyPr>
          <a:lstStyle/>
          <a:p>
            <a:pPr algn="ctr">
              <a:lnSpc>
                <a:spcPct val="150000"/>
              </a:lnSpc>
            </a:pPr>
            <a:r>
              <a:rPr lang="en-US" sz="2400" b="1" dirty="0">
                <a:solidFill>
                  <a:srgbClr val="FF0066"/>
                </a:solidFill>
                <a:latin typeface="Times New Roman" panose="02020603050405020304" pitchFamily="18" charset="0"/>
                <a:ea typeface="Calibri" panose="020F0502020204030204" pitchFamily="34" charset="0"/>
              </a:rPr>
              <a:t>D) </a:t>
            </a:r>
            <a:r>
              <a:rPr lang="en-US" sz="2400" b="1" dirty="0" err="1">
                <a:solidFill>
                  <a:srgbClr val="FF0066"/>
                </a:solidFill>
                <a:latin typeface="Times New Roman" panose="02020603050405020304" pitchFamily="18" charset="0"/>
                <a:cs typeface="Times New Roman" panose="02020603050405020304" pitchFamily="18" charset="0"/>
              </a:rPr>
              <a:t>Tetrachloroiodate</a:t>
            </a:r>
            <a:r>
              <a:rPr lang="en-US" sz="2400" b="1" dirty="0">
                <a:solidFill>
                  <a:srgbClr val="FF0066"/>
                </a:solidFill>
                <a:latin typeface="Times New Roman" panose="02020603050405020304" pitchFamily="18" charset="0"/>
                <a:cs typeface="Times New Roman" panose="02020603050405020304" pitchFamily="18" charset="0"/>
              </a:rPr>
              <a:t> (III) anion [ICl</a:t>
            </a:r>
            <a:r>
              <a:rPr lang="en-US" sz="2400" b="1" baseline="-25000" dirty="0">
                <a:solidFill>
                  <a:srgbClr val="FF0066"/>
                </a:solidFill>
                <a:latin typeface="Times New Roman" panose="02020603050405020304" pitchFamily="18" charset="0"/>
                <a:cs typeface="Times New Roman" panose="02020603050405020304" pitchFamily="18" charset="0"/>
              </a:rPr>
              <a:t>4</a:t>
            </a:r>
            <a:r>
              <a:rPr lang="en-US" sz="2400" b="1" dirty="0">
                <a:solidFill>
                  <a:srgbClr val="FF0066"/>
                </a:solidFill>
                <a:latin typeface="Times New Roman" panose="02020603050405020304" pitchFamily="18" charset="0"/>
                <a:cs typeface="Times New Roman" panose="02020603050405020304" pitchFamily="18" charset="0"/>
              </a:rPr>
              <a:t>]</a:t>
            </a:r>
            <a:r>
              <a:rPr lang="en-US" sz="2400" b="1" baseline="30000" dirty="0">
                <a:solidFill>
                  <a:srgbClr val="FF0066"/>
                </a:solidFill>
                <a:latin typeface="Times New Roman" panose="02020603050405020304" pitchFamily="18" charset="0"/>
                <a:cs typeface="Times New Roman" panose="02020603050405020304" pitchFamily="18" charset="0"/>
              </a:rPr>
              <a:t>-</a:t>
            </a:r>
            <a:endParaRPr lang="en-US" sz="2400" b="1" dirty="0">
              <a:solidFill>
                <a:srgbClr val="FF0066"/>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en-US" sz="2000" b="1" dirty="0">
                <a:solidFill>
                  <a:srgbClr val="002060"/>
                </a:solidFill>
                <a:latin typeface="Times New Roman" panose="02020603050405020304" pitchFamily="18" charset="0"/>
                <a:ea typeface="Calibri" panose="020F0502020204030204" pitchFamily="34" charset="0"/>
              </a:rPr>
              <a:t>In </a:t>
            </a:r>
            <a:r>
              <a:rPr lang="en-US"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Tetra</a:t>
            </a:r>
            <a:r>
              <a:rPr lang="en-US" sz="2000" b="1" dirty="0" err="1">
                <a:solidFill>
                  <a:srgbClr val="002060"/>
                </a:solidFill>
                <a:latin typeface="Times New Roman" panose="02020603050405020304" pitchFamily="18" charset="0"/>
                <a:cs typeface="Times New Roman" panose="02020603050405020304" pitchFamily="18" charset="0"/>
              </a:rPr>
              <a:t>chloroiodate</a:t>
            </a:r>
            <a:r>
              <a:rPr lang="en-US" sz="2000" b="1" dirty="0">
                <a:solidFill>
                  <a:srgbClr val="002060"/>
                </a:solidFill>
                <a:latin typeface="Times New Roman" panose="02020603050405020304" pitchFamily="18" charset="0"/>
                <a:cs typeface="Times New Roman" panose="02020603050405020304" pitchFamily="18" charset="0"/>
              </a:rPr>
              <a:t> (I) anion </a:t>
            </a:r>
            <a:r>
              <a:rPr lang="en-US" sz="2000" b="1" dirty="0">
                <a:solidFill>
                  <a:srgbClr val="002060"/>
                </a:solidFill>
                <a:latin typeface="Times New Roman" panose="02020603050405020304" pitchFamily="18" charset="0"/>
                <a:ea typeface="Calibri" panose="020F0502020204030204" pitchFamily="34" charset="0"/>
              </a:rPr>
              <a:t>,</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Iodine atom (Z=53) electron configuration </a:t>
            </a:r>
            <a:r>
              <a:rPr lang="en-US" sz="2000" b="1" dirty="0">
                <a:solidFill>
                  <a:srgbClr val="FF0066"/>
                </a:solidFill>
                <a:latin typeface="Times New Roman" panose="02020603050405020304" pitchFamily="18" charset="0"/>
                <a:cs typeface="Times New Roman" panose="02020603050405020304" pitchFamily="18" charset="0"/>
              </a:rPr>
              <a:t>[Kr] 4d</a:t>
            </a:r>
            <a:r>
              <a:rPr lang="en-US" sz="2000" b="1" baseline="30000" dirty="0">
                <a:solidFill>
                  <a:srgbClr val="FF0066"/>
                </a:solidFill>
                <a:latin typeface="Times New Roman" panose="02020603050405020304" pitchFamily="18" charset="0"/>
                <a:cs typeface="Times New Roman" panose="02020603050405020304" pitchFamily="18" charset="0"/>
              </a:rPr>
              <a:t>10</a:t>
            </a:r>
            <a:r>
              <a:rPr lang="en-US" sz="2000" b="1" dirty="0">
                <a:solidFill>
                  <a:srgbClr val="FF0066"/>
                </a:solidFill>
                <a:latin typeface="Times New Roman" panose="02020603050405020304" pitchFamily="18" charset="0"/>
                <a:cs typeface="Times New Roman" panose="02020603050405020304" pitchFamily="18" charset="0"/>
              </a:rPr>
              <a:t>, 5s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5p</a:t>
            </a:r>
            <a:r>
              <a:rPr lang="en-US" sz="2000" b="1" baseline="30000" dirty="0">
                <a:solidFill>
                  <a:srgbClr val="FF0066"/>
                </a:solidFill>
                <a:latin typeface="Times New Roman" panose="02020603050405020304" pitchFamily="18" charset="0"/>
                <a:cs typeface="Times New Roman" panose="02020603050405020304" pitchFamily="18" charset="0"/>
              </a:rPr>
              <a:t>5 </a:t>
            </a:r>
            <a:r>
              <a:rPr lang="en-US" sz="2000" b="1" dirty="0">
                <a:solidFill>
                  <a:srgbClr val="002060"/>
                </a:solidFill>
                <a:latin typeface="Times New Roman" panose="02020603050405020304" pitchFamily="18" charset="0"/>
                <a:cs typeface="Times New Roman" panose="02020603050405020304" pitchFamily="18" charset="0"/>
              </a:rPr>
              <a:t>. Iodine atom has 7 valence electrons </a:t>
            </a:r>
            <a:r>
              <a:rPr lang="en-US" sz="2000" b="1" dirty="0">
                <a:solidFill>
                  <a:srgbClr val="FF0066"/>
                </a:solidFill>
                <a:latin typeface="Times New Roman" panose="02020603050405020304" pitchFamily="18" charset="0"/>
                <a:cs typeface="Times New Roman" panose="02020603050405020304" pitchFamily="18" charset="0"/>
              </a:rPr>
              <a:t>(sp</a:t>
            </a:r>
            <a:r>
              <a:rPr lang="en-US" sz="2000" b="1" baseline="30000" dirty="0">
                <a:solidFill>
                  <a:srgbClr val="FF0066"/>
                </a:solidFill>
                <a:latin typeface="Times New Roman" panose="02020603050405020304" pitchFamily="18" charset="0"/>
                <a:cs typeface="Times New Roman" panose="02020603050405020304" pitchFamily="18" charset="0"/>
              </a:rPr>
              <a:t>3</a:t>
            </a:r>
            <a:r>
              <a:rPr lang="en-US" sz="2000" b="1" dirty="0">
                <a:solidFill>
                  <a:srgbClr val="FF0066"/>
                </a:solidFill>
                <a:latin typeface="Times New Roman" panose="02020603050405020304" pitchFamily="18" charset="0"/>
                <a:cs typeface="Times New Roman" panose="02020603050405020304" pitchFamily="18" charset="0"/>
              </a:rPr>
              <a:t>d</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hybridization)</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Chlorine atom (Z=17) electron configuration </a:t>
            </a:r>
            <a:r>
              <a:rPr lang="en-US" sz="2000" b="1" dirty="0">
                <a:solidFill>
                  <a:srgbClr val="FF0066"/>
                </a:solidFill>
                <a:latin typeface="Times New Roman" panose="02020603050405020304" pitchFamily="18" charset="0"/>
                <a:cs typeface="Times New Roman" panose="02020603050405020304" pitchFamily="18" charset="0"/>
              </a:rPr>
              <a:t>[Ne] 3s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3p</a:t>
            </a:r>
            <a:r>
              <a:rPr lang="en-US" sz="2000" b="1" baseline="30000" dirty="0">
                <a:solidFill>
                  <a:srgbClr val="FF0066"/>
                </a:solidFill>
                <a:latin typeface="Times New Roman" panose="02020603050405020304" pitchFamily="18" charset="0"/>
                <a:cs typeface="Times New Roman" panose="02020603050405020304" pitchFamily="18" charset="0"/>
              </a:rPr>
              <a:t>5</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Each Chlorine atom has one unpaired valence electron in 3p atomic orbital. </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Each Chlorine atom forms 4 sigma covalent bonds with central Iodine atom.</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Total number of electron pairs in valence shell of Iodine atom in [ICl</a:t>
            </a:r>
            <a:r>
              <a:rPr lang="en-US" sz="2000" b="1" baseline="-25000" dirty="0">
                <a:solidFill>
                  <a:srgbClr val="002060"/>
                </a:solidFill>
                <a:latin typeface="Times New Roman" panose="02020603050405020304" pitchFamily="18" charset="0"/>
                <a:cs typeface="Times New Roman" panose="02020603050405020304" pitchFamily="18" charset="0"/>
              </a:rPr>
              <a:t>4</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30000" dirty="0">
                <a:solidFill>
                  <a:srgbClr val="002060"/>
                </a:solidFill>
                <a:latin typeface="Times New Roman" panose="02020603050405020304" pitchFamily="18" charset="0"/>
                <a:cs typeface="Times New Roman" panose="02020603050405020304" pitchFamily="18" charset="0"/>
              </a:rPr>
              <a:t>-</a:t>
            </a:r>
            <a:r>
              <a:rPr lang="en-US" sz="2000" b="1" dirty="0">
                <a:solidFill>
                  <a:srgbClr val="002060"/>
                </a:solidFill>
                <a:latin typeface="Times New Roman" panose="02020603050405020304" pitchFamily="18" charset="0"/>
                <a:cs typeface="Times New Roman" panose="02020603050405020304" pitchFamily="18" charset="0"/>
              </a:rPr>
              <a:t> ion is determined by following relation</a:t>
            </a: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966AF428-A7C3-483E-8F16-357ABB3A1E8C}"/>
                  </a:ext>
                </a:extLst>
              </p:cNvPr>
              <p:cNvGraphicFramePr>
                <a:graphicFrameLocks noGrp="1"/>
              </p:cNvGraphicFramePr>
              <p:nvPr>
                <p:extLst>
                  <p:ext uri="{D42A27DB-BD31-4B8C-83A1-F6EECF244321}">
                    <p14:modId xmlns:p14="http://schemas.microsoft.com/office/powerpoint/2010/main" val="375101753"/>
                  </p:ext>
                </p:extLst>
              </p:nvPr>
            </p:nvGraphicFramePr>
            <p:xfrm>
              <a:off x="1146683" y="4578787"/>
              <a:ext cx="10684246" cy="2157668"/>
            </p:xfrm>
            <a:graphic>
              <a:graphicData uri="http://schemas.openxmlformats.org/drawingml/2006/table">
                <a:tbl>
                  <a:tblPr firstRow="1" firstCol="1" bandRow="1">
                    <a:tableStyleId>{5C22544A-7EE6-4342-B048-85BDC9FD1C3A}</a:tableStyleId>
                  </a:tblPr>
                  <a:tblGrid>
                    <a:gridCol w="3622265">
                      <a:extLst>
                        <a:ext uri="{9D8B030D-6E8A-4147-A177-3AD203B41FA5}">
                          <a16:colId xmlns:a16="http://schemas.microsoft.com/office/drawing/2014/main" val="2932274671"/>
                        </a:ext>
                      </a:extLst>
                    </a:gridCol>
                    <a:gridCol w="506437">
                      <a:extLst>
                        <a:ext uri="{9D8B030D-6E8A-4147-A177-3AD203B41FA5}">
                          <a16:colId xmlns:a16="http://schemas.microsoft.com/office/drawing/2014/main" val="2029217260"/>
                        </a:ext>
                      </a:extLst>
                    </a:gridCol>
                    <a:gridCol w="6555544">
                      <a:extLst>
                        <a:ext uri="{9D8B030D-6E8A-4147-A177-3AD203B41FA5}">
                          <a16:colId xmlns:a16="http://schemas.microsoft.com/office/drawing/2014/main" val="2676431477"/>
                        </a:ext>
                      </a:extLst>
                    </a:gridCol>
                  </a:tblGrid>
                  <a:tr h="986291">
                    <a:tc>
                      <a:txBody>
                        <a:bodyPr/>
                        <a:lstStyle/>
                        <a:p>
                          <a:pPr marL="0" marR="0">
                            <a:lnSpc>
                              <a:spcPct val="107000"/>
                            </a:lnSpc>
                            <a:spcBef>
                              <a:spcPts val="0"/>
                            </a:spcBef>
                            <a:spcAft>
                              <a:spcPts val="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Total number of electron pairs in valence shell of Iodine atom in </a:t>
                          </a:r>
                          <a:r>
                            <a:rPr lang="en-US" sz="1600" b="1" dirty="0">
                              <a:solidFill>
                                <a:schemeClr val="bg1"/>
                              </a:solidFill>
                              <a:latin typeface="Times New Roman" panose="02020603050405020304" pitchFamily="18" charset="0"/>
                              <a:cs typeface="Times New Roman" panose="02020603050405020304" pitchFamily="18" charset="0"/>
                            </a:rPr>
                            <a:t>[ICl</a:t>
                          </a:r>
                          <a:r>
                            <a:rPr lang="en-US" sz="1600" b="1" baseline="-25000" dirty="0">
                              <a:solidFill>
                                <a:schemeClr val="bg1"/>
                              </a:solidFill>
                              <a:latin typeface="Times New Roman" panose="02020603050405020304" pitchFamily="18" charset="0"/>
                              <a:cs typeface="Times New Roman" panose="02020603050405020304" pitchFamily="18" charset="0"/>
                            </a:rPr>
                            <a:t>4</a:t>
                          </a:r>
                          <a:r>
                            <a:rPr lang="en-US" sz="1600" b="1" dirty="0">
                              <a:solidFill>
                                <a:schemeClr val="bg1"/>
                              </a:solidFill>
                              <a:latin typeface="Times New Roman" panose="02020603050405020304" pitchFamily="18" charset="0"/>
                              <a:cs typeface="Times New Roman" panose="02020603050405020304" pitchFamily="18" charset="0"/>
                            </a:rPr>
                            <a:t>]</a:t>
                          </a:r>
                          <a:r>
                            <a:rPr lang="en-US" sz="1600" b="1" baseline="30000" dirty="0">
                              <a:solidFill>
                                <a:schemeClr val="bg1"/>
                              </a:solidFill>
                              <a:latin typeface="Times New Roman" panose="02020603050405020304" pitchFamily="18" charset="0"/>
                              <a:cs typeface="Times New Roman" panose="02020603050405020304" pitchFamily="18" charset="0"/>
                            </a:rPr>
                            <a:t>-</a:t>
                          </a:r>
                          <a:r>
                            <a:rPr lang="en-US" sz="1600" b="1" dirty="0">
                              <a:solidFill>
                                <a:schemeClr val="bg1"/>
                              </a:solidFill>
                              <a:latin typeface="Times New Roman" panose="02020603050405020304" pitchFamily="18" charset="0"/>
                              <a:cs typeface="Times New Roman" panose="02020603050405020304" pitchFamily="18" charset="0"/>
                            </a:rPr>
                            <a:t> </a:t>
                          </a:r>
                          <a:r>
                            <a:rPr lang="en-US" sz="1600" b="1" baseline="-25000" dirty="0">
                              <a:solidFill>
                                <a:schemeClr val="bg1"/>
                              </a:solidFill>
                              <a:effectLst/>
                              <a:latin typeface="Times New Roman" panose="02020603050405020304" pitchFamily="18" charset="0"/>
                              <a:cs typeface="Times New Roman" panose="02020603050405020304" pitchFamily="18" charset="0"/>
                            </a:rPr>
                            <a:t> </a:t>
                          </a:r>
                          <a:r>
                            <a:rPr lang="en-US" sz="1600" b="1" dirty="0">
                              <a:solidFill>
                                <a:schemeClr val="bg1"/>
                              </a:solidFill>
                              <a:effectLst/>
                              <a:latin typeface="Times New Roman" panose="02020603050405020304" pitchFamily="18" charset="0"/>
                              <a:cs typeface="Times New Roman" panose="02020603050405020304" pitchFamily="18" charset="0"/>
                            </a:rPr>
                            <a:t>molecule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endParaRPr lang="en-US" sz="4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300"/>
                            </a:spcBef>
                            <a:spcAft>
                              <a:spcPts val="300"/>
                            </a:spcAft>
                          </a:pPr>
                          <a14:m>
                            <m:oMath xmlns:m="http://schemas.openxmlformats.org/officeDocument/2006/math">
                              <m:f>
                                <m:fPr>
                                  <m:ctrlPr>
                                    <a:rPr lang="en-US" sz="1600" b="0" i="1" dirty="0" smtClean="0">
                                      <a:solidFill>
                                        <a:schemeClr val="bg1"/>
                                      </a:solidFill>
                                      <a:effectLst/>
                                      <a:latin typeface="Cambria Math" panose="02040503050406030204" pitchFamily="18" charset="0"/>
                                    </a:rPr>
                                  </m:ctrlPr>
                                </m:fPr>
                                <m:num>
                                  <m:r>
                                    <a:rPr lang="en-US" sz="1600" b="0" dirty="0">
                                      <a:solidFill>
                                        <a:schemeClr val="bg1"/>
                                      </a:solidFill>
                                      <a:effectLst/>
                                      <a:latin typeface="Cambria Math" panose="02040503050406030204" pitchFamily="18" charset="0"/>
                                    </a:rPr>
                                    <m:t>1</m:t>
                                  </m:r>
                                </m:num>
                                <m:den>
                                  <m:r>
                                    <a:rPr lang="en-US" sz="1600" b="0" i="0" dirty="0">
                                      <a:solidFill>
                                        <a:schemeClr val="bg1"/>
                                      </a:solidFill>
                                      <a:effectLst/>
                                      <a:latin typeface="Cambria Math" panose="02040503050406030204" pitchFamily="18" charset="0"/>
                                    </a:rPr>
                                    <m:t>2</m:t>
                                  </m:r>
                                </m:den>
                              </m:f>
                            </m:oMath>
                          </a14:m>
                          <a:r>
                            <a:rPr lang="en-US" sz="1600" b="0" dirty="0">
                              <a:solidFill>
                                <a:schemeClr val="bg1"/>
                              </a:solidFill>
                              <a:effectLst/>
                              <a:latin typeface="Times New Roman" panose="02020603050405020304" pitchFamily="18" charset="0"/>
                              <a:cs typeface="Times New Roman" panose="02020603050405020304" pitchFamily="18" charset="0"/>
                            </a:rPr>
                            <a:t> </a:t>
                          </a:r>
                          <a:r>
                            <a:rPr lang="en-US" sz="1600" b="1" dirty="0">
                              <a:solidFill>
                                <a:schemeClr val="bg1"/>
                              </a:solidFill>
                              <a:effectLst/>
                              <a:latin typeface="Times New Roman" panose="02020603050405020304" pitchFamily="18" charset="0"/>
                              <a:cs typeface="Times New Roman" panose="02020603050405020304" pitchFamily="18" charset="0"/>
                            </a:rPr>
                            <a:t> [Total number of electrons in valence shell of central Iodine atom + Total number of valence electrons contributed by combining four Chlorine atoms to form the covalent bond + Ionic charge] </a:t>
                          </a: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9769510"/>
                      </a:ext>
                    </a:extLst>
                  </a:tr>
                  <a:tr h="529737">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14:m>
                            <m:oMath xmlns:m="http://schemas.openxmlformats.org/officeDocument/2006/math">
                              <m:f>
                                <m:fPr>
                                  <m:ctrlPr>
                                    <a:rPr lang="en-US" sz="1600" b="0" i="1" dirty="0" smtClean="0">
                                      <a:solidFill>
                                        <a:schemeClr val="bg1"/>
                                      </a:solidFill>
                                      <a:effectLst/>
                                      <a:latin typeface="Cambria Math" panose="02040503050406030204" pitchFamily="18" charset="0"/>
                                    </a:rPr>
                                  </m:ctrlPr>
                                </m:fPr>
                                <m:num>
                                  <m:r>
                                    <a:rPr lang="en-US" sz="1600" b="0" dirty="0">
                                      <a:solidFill>
                                        <a:schemeClr val="bg1"/>
                                      </a:solidFill>
                                      <a:effectLst/>
                                      <a:latin typeface="Cambria Math" panose="02040503050406030204" pitchFamily="18" charset="0"/>
                                    </a:rPr>
                                    <m:t>1</m:t>
                                  </m:r>
                                </m:num>
                                <m:den>
                                  <m:r>
                                    <a:rPr lang="en-US" sz="1600" b="0" i="0" dirty="0">
                                      <a:solidFill>
                                        <a:schemeClr val="bg1"/>
                                      </a:solidFill>
                                      <a:effectLst/>
                                      <a:latin typeface="Cambria Math" panose="02040503050406030204" pitchFamily="18" charset="0"/>
                                    </a:rPr>
                                    <m:t>2</m:t>
                                  </m:r>
                                </m:den>
                              </m:f>
                            </m:oMath>
                          </a14:m>
                          <a:r>
                            <a:rPr lang="en-US" sz="1600" b="0" dirty="0">
                              <a:solidFill>
                                <a:schemeClr val="bg1"/>
                              </a:solidFill>
                              <a:effectLst/>
                              <a:latin typeface="Times New Roman" panose="02020603050405020304" pitchFamily="18" charset="0"/>
                              <a:cs typeface="Times New Roman" panose="02020603050405020304" pitchFamily="18" charset="0"/>
                            </a:rPr>
                            <a:t> </a:t>
                          </a:r>
                          <a:r>
                            <a:rPr lang="en-US" sz="1600" b="1" dirty="0">
                              <a:solidFill>
                                <a:schemeClr val="bg1"/>
                              </a:solidFill>
                              <a:effectLst/>
                              <a:latin typeface="Times New Roman" panose="02020603050405020304" pitchFamily="18" charset="0"/>
                              <a:cs typeface="Times New Roman" panose="02020603050405020304" pitchFamily="18" charset="0"/>
                            </a:rPr>
                            <a:t>[7 + 4+1] = 6 electron pairs</a:t>
                          </a:r>
                        </a:p>
                        <a:p>
                          <a:pPr marL="0" marR="0">
                            <a:lnSpc>
                              <a:spcPct val="107000"/>
                            </a:lnSpc>
                            <a:spcBef>
                              <a:spcPts val="300"/>
                            </a:spcBef>
                            <a:spcAft>
                              <a:spcPts val="300"/>
                            </a:spcAft>
                          </a:pPr>
                          <a:endParaRPr lang="en-US" sz="700" b="1" dirty="0">
                            <a:solidFill>
                              <a:schemeClr val="bg1"/>
                            </a:solidFill>
                            <a:effectLst/>
                            <a:latin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1028773781"/>
                      </a:ext>
                    </a:extLst>
                  </a:tr>
                  <a:tr h="557936">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r>
                            <a:rPr lang="en-US" sz="1600" b="1" dirty="0">
                              <a:solidFill>
                                <a:schemeClr val="bg1"/>
                              </a:solidFill>
                              <a:effectLst/>
                              <a:latin typeface="Times New Roman" panose="02020603050405020304" pitchFamily="18" charset="0"/>
                              <a:cs typeface="Times New Roman" panose="02020603050405020304" pitchFamily="18" charset="0"/>
                            </a:rPr>
                            <a:t>4 bonding pairs and 2 lone pair (non-bonding pair)</a:t>
                          </a:r>
                        </a:p>
                        <a:p>
                          <a:pPr marL="0" marR="0">
                            <a:lnSpc>
                              <a:spcPct val="107000"/>
                            </a:lnSpc>
                            <a:spcBef>
                              <a:spcPts val="300"/>
                            </a:spcBef>
                            <a:spcAft>
                              <a:spcPts val="300"/>
                            </a:spcAft>
                          </a:pP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1919784329"/>
                      </a:ext>
                    </a:extLst>
                  </a:tr>
                </a:tbl>
              </a:graphicData>
            </a:graphic>
          </p:graphicFrame>
        </mc:Choice>
        <mc:Fallback xmlns="">
          <p:graphicFrame>
            <p:nvGraphicFramePr>
              <p:cNvPr id="7" name="Table 6">
                <a:extLst>
                  <a:ext uri="{FF2B5EF4-FFF2-40B4-BE49-F238E27FC236}">
                    <a16:creationId xmlns:a16="http://schemas.microsoft.com/office/drawing/2014/main" id="{966AF428-A7C3-483E-8F16-357ABB3A1E8C}"/>
                  </a:ext>
                </a:extLst>
              </p:cNvPr>
              <p:cNvGraphicFramePr>
                <a:graphicFrameLocks noGrp="1"/>
              </p:cNvGraphicFramePr>
              <p:nvPr>
                <p:extLst>
                  <p:ext uri="{D42A27DB-BD31-4B8C-83A1-F6EECF244321}">
                    <p14:modId xmlns:p14="http://schemas.microsoft.com/office/powerpoint/2010/main" val="375101753"/>
                  </p:ext>
                </p:extLst>
              </p:nvPr>
            </p:nvGraphicFramePr>
            <p:xfrm>
              <a:off x="1146683" y="4578787"/>
              <a:ext cx="10684246" cy="2157668"/>
            </p:xfrm>
            <a:graphic>
              <a:graphicData uri="http://schemas.openxmlformats.org/drawingml/2006/table">
                <a:tbl>
                  <a:tblPr firstRow="1" firstCol="1" bandRow="1">
                    <a:tableStyleId>{5C22544A-7EE6-4342-B048-85BDC9FD1C3A}</a:tableStyleId>
                  </a:tblPr>
                  <a:tblGrid>
                    <a:gridCol w="3622265">
                      <a:extLst>
                        <a:ext uri="{9D8B030D-6E8A-4147-A177-3AD203B41FA5}">
                          <a16:colId xmlns:a16="http://schemas.microsoft.com/office/drawing/2014/main" val="2932274671"/>
                        </a:ext>
                      </a:extLst>
                    </a:gridCol>
                    <a:gridCol w="506437">
                      <a:extLst>
                        <a:ext uri="{9D8B030D-6E8A-4147-A177-3AD203B41FA5}">
                          <a16:colId xmlns:a16="http://schemas.microsoft.com/office/drawing/2014/main" val="2029217260"/>
                        </a:ext>
                      </a:extLst>
                    </a:gridCol>
                    <a:gridCol w="6555544">
                      <a:extLst>
                        <a:ext uri="{9D8B030D-6E8A-4147-A177-3AD203B41FA5}">
                          <a16:colId xmlns:a16="http://schemas.microsoft.com/office/drawing/2014/main" val="2676431477"/>
                        </a:ext>
                      </a:extLst>
                    </a:gridCol>
                  </a:tblGrid>
                  <a:tr h="1026097">
                    <a:tc>
                      <a:txBody>
                        <a:bodyPr/>
                        <a:lstStyle/>
                        <a:p>
                          <a:pPr marL="0" marR="0">
                            <a:lnSpc>
                              <a:spcPct val="107000"/>
                            </a:lnSpc>
                            <a:spcBef>
                              <a:spcPts val="0"/>
                            </a:spcBef>
                            <a:spcAft>
                              <a:spcPts val="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Total number of electron pairs in valence shell of Iodine atom in </a:t>
                          </a:r>
                          <a:r>
                            <a:rPr lang="en-US" sz="1600" b="1" dirty="0">
                              <a:solidFill>
                                <a:schemeClr val="bg1"/>
                              </a:solidFill>
                              <a:latin typeface="Times New Roman" panose="02020603050405020304" pitchFamily="18" charset="0"/>
                              <a:cs typeface="Times New Roman" panose="02020603050405020304" pitchFamily="18" charset="0"/>
                            </a:rPr>
                            <a:t>[ICl</a:t>
                          </a:r>
                          <a:r>
                            <a:rPr lang="en-US" sz="1600" b="1" baseline="-25000" dirty="0">
                              <a:solidFill>
                                <a:schemeClr val="bg1"/>
                              </a:solidFill>
                              <a:latin typeface="Times New Roman" panose="02020603050405020304" pitchFamily="18" charset="0"/>
                              <a:cs typeface="Times New Roman" panose="02020603050405020304" pitchFamily="18" charset="0"/>
                            </a:rPr>
                            <a:t>4</a:t>
                          </a:r>
                          <a:r>
                            <a:rPr lang="en-US" sz="1600" b="1" dirty="0">
                              <a:solidFill>
                                <a:schemeClr val="bg1"/>
                              </a:solidFill>
                              <a:latin typeface="Times New Roman" panose="02020603050405020304" pitchFamily="18" charset="0"/>
                              <a:cs typeface="Times New Roman" panose="02020603050405020304" pitchFamily="18" charset="0"/>
                            </a:rPr>
                            <a:t>]</a:t>
                          </a:r>
                          <a:r>
                            <a:rPr lang="en-US" sz="1600" b="1" baseline="30000" dirty="0">
                              <a:solidFill>
                                <a:schemeClr val="bg1"/>
                              </a:solidFill>
                              <a:latin typeface="Times New Roman" panose="02020603050405020304" pitchFamily="18" charset="0"/>
                              <a:cs typeface="Times New Roman" panose="02020603050405020304" pitchFamily="18" charset="0"/>
                            </a:rPr>
                            <a:t>-</a:t>
                          </a:r>
                          <a:r>
                            <a:rPr lang="en-US" sz="1600" b="1" dirty="0">
                              <a:solidFill>
                                <a:schemeClr val="bg1"/>
                              </a:solidFill>
                              <a:latin typeface="Times New Roman" panose="02020603050405020304" pitchFamily="18" charset="0"/>
                              <a:cs typeface="Times New Roman" panose="02020603050405020304" pitchFamily="18" charset="0"/>
                            </a:rPr>
                            <a:t> </a:t>
                          </a:r>
                          <a:r>
                            <a:rPr lang="en-US" sz="1600" b="1" baseline="-25000" dirty="0">
                              <a:solidFill>
                                <a:schemeClr val="bg1"/>
                              </a:solidFill>
                              <a:effectLst/>
                              <a:latin typeface="Times New Roman" panose="02020603050405020304" pitchFamily="18" charset="0"/>
                              <a:cs typeface="Times New Roman" panose="02020603050405020304" pitchFamily="18" charset="0"/>
                            </a:rPr>
                            <a:t> </a:t>
                          </a:r>
                          <a:r>
                            <a:rPr lang="en-US" sz="1600" b="1" dirty="0">
                              <a:solidFill>
                                <a:schemeClr val="bg1"/>
                              </a:solidFill>
                              <a:effectLst/>
                              <a:latin typeface="Times New Roman" panose="02020603050405020304" pitchFamily="18" charset="0"/>
                              <a:cs typeface="Times New Roman" panose="02020603050405020304" pitchFamily="18" charset="0"/>
                            </a:rPr>
                            <a:t>molecule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endParaRPr lang="en-US"/>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3"/>
                          <a:stretch>
                            <a:fillRect l="-62918" b="-110059"/>
                          </a:stretch>
                        </a:blipFill>
                      </a:tcPr>
                    </a:tc>
                    <a:extLst>
                      <a:ext uri="{0D108BD9-81ED-4DB2-BD59-A6C34878D82A}">
                        <a16:rowId xmlns:a16="http://schemas.microsoft.com/office/drawing/2014/main" val="9769510"/>
                      </a:ext>
                    </a:extLst>
                  </a:tr>
                  <a:tr h="551117">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endParaRPr lang="en-US"/>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blipFill>
                          <a:blip r:embed="rId3"/>
                          <a:stretch>
                            <a:fillRect l="-62918" t="-187778" b="-106667"/>
                          </a:stretch>
                        </a:blipFill>
                      </a:tcPr>
                    </a:tc>
                    <a:extLst>
                      <a:ext uri="{0D108BD9-81ED-4DB2-BD59-A6C34878D82A}">
                        <a16:rowId xmlns:a16="http://schemas.microsoft.com/office/drawing/2014/main" val="1028773781"/>
                      </a:ext>
                    </a:extLst>
                  </a:tr>
                  <a:tr h="580454">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r>
                            <a:rPr lang="en-US" sz="1600" b="1" dirty="0">
                              <a:solidFill>
                                <a:schemeClr val="bg1"/>
                              </a:solidFill>
                              <a:effectLst/>
                              <a:latin typeface="Times New Roman" panose="02020603050405020304" pitchFamily="18" charset="0"/>
                              <a:cs typeface="Times New Roman" panose="02020603050405020304" pitchFamily="18" charset="0"/>
                            </a:rPr>
                            <a:t>4 bonding pairs and 2 lone pair (non-bonding pair)</a:t>
                          </a:r>
                        </a:p>
                        <a:p>
                          <a:pPr marL="0" marR="0">
                            <a:lnSpc>
                              <a:spcPct val="107000"/>
                            </a:lnSpc>
                            <a:spcBef>
                              <a:spcPts val="300"/>
                            </a:spcBef>
                            <a:spcAft>
                              <a:spcPts val="300"/>
                            </a:spcAft>
                          </a:pP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1919784329"/>
                      </a:ext>
                    </a:extLst>
                  </a:tr>
                </a:tbl>
              </a:graphicData>
            </a:graphic>
          </p:graphicFrame>
        </mc:Fallback>
      </mc:AlternateContent>
    </p:spTree>
    <p:extLst>
      <p:ext uri="{BB962C8B-B14F-4D97-AF65-F5344CB8AC3E}">
        <p14:creationId xmlns:p14="http://schemas.microsoft.com/office/powerpoint/2010/main" val="762692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AABD093-83FB-40ED-B666-7B8258284537}"/>
              </a:ext>
            </a:extLst>
          </p:cNvPr>
          <p:cNvSpPr/>
          <p:nvPr/>
        </p:nvSpPr>
        <p:spPr>
          <a:xfrm>
            <a:off x="812800" y="-102790"/>
            <a:ext cx="6557398" cy="6961970"/>
          </a:xfrm>
          <a:prstGeom prst="rect">
            <a:avLst/>
          </a:prstGeom>
        </p:spPr>
        <p:txBody>
          <a:bodyPr wrap="square">
            <a:spAutoFit/>
          </a:bodyPr>
          <a:lstStyle/>
          <a:p>
            <a:pPr marL="285750" indent="-285750">
              <a:lnSpc>
                <a:spcPct val="150000"/>
              </a:lnSpc>
              <a:buFont typeface="Arial" panose="020B0604020202020204" pitchFamily="34" charset="0"/>
              <a:buChar char="•"/>
            </a:pP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These </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six electron pairs </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can be arranged around central Iodine atom as away from each other as possible for minimum repulsion between them in [ICl</a:t>
            </a:r>
            <a:r>
              <a:rPr lang="en-US" sz="2000" b="1" baseline="-25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4</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anion.</a:t>
            </a:r>
          </a:p>
          <a:p>
            <a:pPr marL="285750" indent="-285750">
              <a:lnSpc>
                <a:spcPct val="150000"/>
              </a:lnSpc>
              <a:buFont typeface="Arial" panose="020B0604020202020204" pitchFamily="34" charset="0"/>
              <a:buChar char="•"/>
            </a:pP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approximate/predicted geometry of [ICl</a:t>
            </a:r>
            <a:r>
              <a:rPr lang="en-US" sz="2000" b="1" baseline="-25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4</a:t>
            </a:r>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en-US" sz="2000" b="1"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anion will be </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Octahedral due to 6 electron pairs</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150000"/>
              </a:lnSpc>
            </a:pPr>
            <a:endPar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pPr>
            <a:r>
              <a:rPr lang="en-GB"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In a regular (undistorted) octahedral structure all six positions are equivalent/similar.</a:t>
            </a:r>
            <a:endPar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pP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two lone pairs compete with each other to expand in the space at cis position. Since lone pairs are attracted only by nucleus of central atom Iodine.</a:t>
            </a:r>
          </a:p>
          <a:p>
            <a:pPr marL="342900" marR="0" lvl="0" indent="-342900" algn="just">
              <a:lnSpc>
                <a:spcPct val="150000"/>
              </a:lnSpc>
              <a:spcBef>
                <a:spcPts val="0"/>
              </a:spcBef>
              <a:spcAft>
                <a:spcPts val="0"/>
              </a:spcAft>
              <a:buFont typeface="Symbol" panose="05050102010706020507" pitchFamily="18" charset="2"/>
              <a:buChar char=""/>
            </a:pP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Two Chlorine atoms are at corners of square plane and remaining two Chlorine atoms are at trans position of square plane.</a:t>
            </a:r>
          </a:p>
          <a:p>
            <a:pPr marL="342900" marR="0" lvl="0" indent="-342900" algn="just">
              <a:lnSpc>
                <a:spcPct val="150000"/>
              </a:lnSpc>
              <a:spcBef>
                <a:spcPts val="0"/>
              </a:spcBef>
              <a:spcAft>
                <a:spcPts val="800"/>
              </a:spcAft>
              <a:buFont typeface="Symbol" panose="05050102010706020507" pitchFamily="18" charset="2"/>
              <a:buChar char=""/>
            </a:pP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The bond angle Cl-I-Cl is 90</a:t>
            </a:r>
            <a:r>
              <a:rPr lang="en-US" sz="2000" b="1" baseline="300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5" name="Rectangle 4">
            <a:extLst>
              <a:ext uri="{FF2B5EF4-FFF2-40B4-BE49-F238E27FC236}">
                <a16:creationId xmlns:a16="http://schemas.microsoft.com/office/drawing/2014/main" id="{E40A8517-CCC2-476D-98BE-A2DE5926B55F}"/>
              </a:ext>
            </a:extLst>
          </p:cNvPr>
          <p:cNvSpPr/>
          <p:nvPr/>
        </p:nvSpPr>
        <p:spPr>
          <a:xfrm>
            <a:off x="8455195" y="2932793"/>
            <a:ext cx="2067874" cy="369332"/>
          </a:xfrm>
          <a:prstGeom prst="rect">
            <a:avLst/>
          </a:prstGeom>
        </p:spPr>
        <p:txBody>
          <a:bodyPr wrap="none">
            <a:spAutoFit/>
          </a:bodyPr>
          <a:lstStyle/>
          <a:p>
            <a:r>
              <a:rPr lang="en-US" b="1" dirty="0">
                <a:solidFill>
                  <a:schemeClr val="bg1"/>
                </a:solidFill>
                <a:latin typeface="Times New Roman" panose="02020603050405020304" pitchFamily="18" charset="0"/>
                <a:cs typeface="Times New Roman" panose="02020603050405020304" pitchFamily="18" charset="0"/>
              </a:rPr>
              <a:t>Incorrect structure</a:t>
            </a:r>
          </a:p>
        </p:txBody>
      </p:sp>
      <p:sp>
        <p:nvSpPr>
          <p:cNvPr id="7" name="Rectangle 6">
            <a:extLst>
              <a:ext uri="{FF2B5EF4-FFF2-40B4-BE49-F238E27FC236}">
                <a16:creationId xmlns:a16="http://schemas.microsoft.com/office/drawing/2014/main" id="{84CD1E4C-3571-4712-A6C9-FD3EADBBD528}"/>
              </a:ext>
            </a:extLst>
          </p:cNvPr>
          <p:cNvSpPr/>
          <p:nvPr/>
        </p:nvSpPr>
        <p:spPr>
          <a:xfrm>
            <a:off x="7982066" y="5151449"/>
            <a:ext cx="3014133" cy="307777"/>
          </a:xfrm>
          <a:prstGeom prst="rect">
            <a:avLst/>
          </a:prstGeom>
        </p:spPr>
        <p:txBody>
          <a:bodyPr wrap="square">
            <a:spAutoFit/>
          </a:bodyPr>
          <a:lstStyle/>
          <a:p>
            <a:r>
              <a:rPr lang="en-IN" sz="1050" dirty="0">
                <a:solidFill>
                  <a:schemeClr val="bg1"/>
                </a:solidFill>
              </a:rPr>
              <a:t>    </a:t>
            </a:r>
            <a:r>
              <a:rPr lang="en-IN" sz="1400" dirty="0">
                <a:solidFill>
                  <a:schemeClr val="bg1"/>
                </a:solidFill>
              </a:rPr>
              <a:t>Two lone pair at equatorial position</a:t>
            </a:r>
            <a:endParaRPr lang="en-IN" sz="1050" dirty="0">
              <a:solidFill>
                <a:schemeClr val="bg1"/>
              </a:solidFill>
            </a:endParaRPr>
          </a:p>
        </p:txBody>
      </p:sp>
      <p:pic>
        <p:nvPicPr>
          <p:cNvPr id="2" name="Picture 1">
            <a:extLst>
              <a:ext uri="{FF2B5EF4-FFF2-40B4-BE49-F238E27FC236}">
                <a16:creationId xmlns:a16="http://schemas.microsoft.com/office/drawing/2014/main" id="{C9462A6E-12B4-4CAA-8A51-2CD31E407745}"/>
              </a:ext>
            </a:extLst>
          </p:cNvPr>
          <p:cNvPicPr/>
          <p:nvPr/>
        </p:nvPicPr>
        <p:blipFill rotWithShape="1">
          <a:blip r:embed="rId2">
            <a:duotone>
              <a:prstClr val="black"/>
              <a:schemeClr val="accent1">
                <a:tint val="45000"/>
                <a:satMod val="400000"/>
              </a:schemeClr>
            </a:duotone>
          </a:blip>
          <a:srcRect l="6191" t="6298" r="9561" b="9272"/>
          <a:stretch/>
        </p:blipFill>
        <p:spPr>
          <a:xfrm>
            <a:off x="7636933" y="299456"/>
            <a:ext cx="4334934" cy="2184400"/>
          </a:xfrm>
          <a:prstGeom prst="rect">
            <a:avLst/>
          </a:prstGeom>
        </p:spPr>
      </p:pic>
      <p:pic>
        <p:nvPicPr>
          <p:cNvPr id="3" name="Picture 2">
            <a:extLst>
              <a:ext uri="{FF2B5EF4-FFF2-40B4-BE49-F238E27FC236}">
                <a16:creationId xmlns:a16="http://schemas.microsoft.com/office/drawing/2014/main" id="{FC1467A1-1C65-4AB7-AA0D-675B05AEB585}"/>
              </a:ext>
            </a:extLst>
          </p:cNvPr>
          <p:cNvPicPr/>
          <p:nvPr/>
        </p:nvPicPr>
        <p:blipFill rotWithShape="1">
          <a:blip r:embed="rId3">
            <a:duotone>
              <a:prstClr val="black"/>
              <a:schemeClr val="accent3">
                <a:tint val="45000"/>
                <a:satMod val="400000"/>
              </a:schemeClr>
            </a:duotone>
            <a:extLst>
              <a:ext uri="{BEBA8EAE-BF5A-486C-A8C5-ECC9F3942E4B}">
                <a14:imgProps xmlns:a14="http://schemas.microsoft.com/office/drawing/2010/main">
                  <a14:imgLayer r:embed="rId4">
                    <a14:imgEffect>
                      <a14:sharpenSoften amount="-25000"/>
                    </a14:imgEffect>
                  </a14:imgLayer>
                </a14:imgProps>
              </a:ext>
            </a:extLst>
          </a:blip>
          <a:srcRect l="5688" r="4735" b="1637"/>
          <a:stretch/>
        </p:blipFill>
        <p:spPr>
          <a:xfrm>
            <a:off x="8327199" y="3316680"/>
            <a:ext cx="2323868" cy="1820214"/>
          </a:xfrm>
          <a:prstGeom prst="rect">
            <a:avLst/>
          </a:prstGeom>
        </p:spPr>
      </p:pic>
    </p:spTree>
    <p:extLst>
      <p:ext uri="{BB962C8B-B14F-4D97-AF65-F5344CB8AC3E}">
        <p14:creationId xmlns:p14="http://schemas.microsoft.com/office/powerpoint/2010/main" val="3276093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AABD093-83FB-40ED-B666-7B8258284537}"/>
              </a:ext>
            </a:extLst>
          </p:cNvPr>
          <p:cNvSpPr/>
          <p:nvPr/>
        </p:nvSpPr>
        <p:spPr>
          <a:xfrm>
            <a:off x="823157" y="358790"/>
            <a:ext cx="6458176" cy="6192529"/>
          </a:xfrm>
          <a:prstGeom prst="rect">
            <a:avLst/>
          </a:prstGeom>
        </p:spPr>
        <p:txBody>
          <a:bodyPr wrap="square">
            <a:spAutoFit/>
          </a:bodyPr>
          <a:lstStyle/>
          <a:p>
            <a:pPr algn="just">
              <a:lnSpc>
                <a:spcPct val="150000"/>
              </a:lnSpc>
              <a:spcAft>
                <a:spcPts val="800"/>
              </a:spcAft>
            </a:pPr>
            <a:r>
              <a:rPr lang="en-GB"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In a regular (undistorted) octahedral structure all six positions are equivalent/similar. </a:t>
            </a:r>
            <a:endPar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This is correct structure because</a:t>
            </a:r>
          </a:p>
          <a:p>
            <a:pPr marL="342900" marR="0" lvl="0" indent="-342900" algn="just">
              <a:lnSpc>
                <a:spcPct val="150000"/>
              </a:lnSpc>
              <a:spcBef>
                <a:spcPts val="0"/>
              </a:spcBef>
              <a:spcAft>
                <a:spcPts val="0"/>
              </a:spcAft>
              <a:buFont typeface="Symbol" panose="05050102010706020507" pitchFamily="18" charset="2"/>
              <a:buChar char=""/>
            </a:pP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two lone pairs can not compete with each other </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hence two lone pairs can expand more in the space at trans position. </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Since lone pairs are attracted only by nucleus of central atom Iodine. </a:t>
            </a:r>
          </a:p>
          <a:p>
            <a:pPr marL="342900" marR="0" lvl="0" indent="-342900" algn="just">
              <a:lnSpc>
                <a:spcPct val="150000"/>
              </a:lnSpc>
              <a:spcBef>
                <a:spcPts val="0"/>
              </a:spcBef>
              <a:spcAft>
                <a:spcPts val="800"/>
              </a:spcAft>
              <a:buFont typeface="Symbol" panose="05050102010706020507" pitchFamily="18" charset="2"/>
              <a:buChar char=""/>
            </a:pP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Four Chlorine atoms are at corners of square plane.</a:t>
            </a:r>
            <a:endParaRPr lang="en-US"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    The bond angle Cl-I-Cl is 90</a:t>
            </a:r>
            <a:r>
              <a:rPr lang="en-US" sz="2000" b="1" baseline="300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indent="-342900">
              <a:lnSpc>
                <a:spcPct val="150000"/>
              </a:lnSpc>
              <a:buFont typeface="Arial" panose="020B0604020202020204" pitchFamily="34" charset="0"/>
              <a:buChar char="•"/>
            </a:pP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Hence in octahedral structure </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lone pairs always occupy trans position and minimum </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(Lone pair – Bond pair) repulsion is observed. </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Therefore, ICl</a:t>
            </a:r>
            <a:r>
              <a:rPr lang="en-US" sz="2000" b="1" baseline="-250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2000" b="1" baseline="30000"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 molecule shows square planar structure.</a:t>
            </a:r>
            <a:endParaRPr lang="en-US" sz="24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E40A8517-CCC2-476D-98BE-A2DE5926B55F}"/>
              </a:ext>
            </a:extLst>
          </p:cNvPr>
          <p:cNvSpPr/>
          <p:nvPr/>
        </p:nvSpPr>
        <p:spPr>
          <a:xfrm>
            <a:off x="8952039" y="311491"/>
            <a:ext cx="1913985" cy="369332"/>
          </a:xfrm>
          <a:prstGeom prst="rect">
            <a:avLst/>
          </a:prstGeom>
        </p:spPr>
        <p:txBody>
          <a:bodyPr wrap="none">
            <a:spAutoFit/>
          </a:bodyPr>
          <a:lstStyle/>
          <a:p>
            <a:r>
              <a:rPr lang="en-US" b="1" dirty="0">
                <a:solidFill>
                  <a:schemeClr val="bg1"/>
                </a:solidFill>
                <a:latin typeface="Times New Roman" panose="02020603050405020304" pitchFamily="18" charset="0"/>
                <a:cs typeface="Times New Roman" panose="02020603050405020304" pitchFamily="18" charset="0"/>
              </a:rPr>
              <a:t>Correct structure</a:t>
            </a:r>
          </a:p>
        </p:txBody>
      </p:sp>
      <p:sp>
        <p:nvSpPr>
          <p:cNvPr id="7" name="Rectangle 6">
            <a:extLst>
              <a:ext uri="{FF2B5EF4-FFF2-40B4-BE49-F238E27FC236}">
                <a16:creationId xmlns:a16="http://schemas.microsoft.com/office/drawing/2014/main" id="{84CD1E4C-3571-4712-A6C9-FD3EADBBD528}"/>
              </a:ext>
            </a:extLst>
          </p:cNvPr>
          <p:cNvSpPr/>
          <p:nvPr/>
        </p:nvSpPr>
        <p:spPr>
          <a:xfrm>
            <a:off x="8458200" y="3086680"/>
            <a:ext cx="2956474" cy="338554"/>
          </a:xfrm>
          <a:prstGeom prst="rect">
            <a:avLst/>
          </a:prstGeom>
        </p:spPr>
        <p:txBody>
          <a:bodyPr wrap="square">
            <a:spAutoFit/>
          </a:bodyPr>
          <a:lstStyle/>
          <a:p>
            <a:r>
              <a:rPr lang="en-IN" sz="1100" dirty="0">
                <a:solidFill>
                  <a:schemeClr val="bg1"/>
                </a:solidFill>
                <a:latin typeface="Times New Roman" panose="02020603050405020304" pitchFamily="18" charset="0"/>
                <a:cs typeface="Times New Roman" panose="02020603050405020304" pitchFamily="18" charset="0"/>
              </a:rPr>
              <a:t> </a:t>
            </a:r>
            <a:r>
              <a:rPr lang="en-IN" sz="1100" b="1" dirty="0">
                <a:solidFill>
                  <a:schemeClr val="bg1"/>
                </a:solidFill>
                <a:latin typeface="Times New Roman" panose="02020603050405020304" pitchFamily="18" charset="0"/>
                <a:cs typeface="Times New Roman" panose="02020603050405020304" pitchFamily="18" charset="0"/>
              </a:rPr>
              <a:t>   </a:t>
            </a:r>
            <a:r>
              <a:rPr lang="en-IN" sz="1600" b="1" dirty="0">
                <a:solidFill>
                  <a:schemeClr val="bg1"/>
                </a:solidFill>
                <a:latin typeface="Times New Roman" panose="02020603050405020304" pitchFamily="18" charset="0"/>
                <a:cs typeface="Times New Roman" panose="02020603050405020304" pitchFamily="18" charset="0"/>
              </a:rPr>
              <a:t>Two lone pair at axial position</a:t>
            </a:r>
            <a:endParaRPr lang="en-IN" sz="1100" b="1" dirty="0">
              <a:solidFill>
                <a:schemeClr val="bg1"/>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10BD6235-96B4-4A18-995B-4D4C549A133B}"/>
              </a:ext>
            </a:extLst>
          </p:cNvPr>
          <p:cNvPicPr/>
          <p:nvPr/>
        </p:nvPicPr>
        <p:blipFill>
          <a:blip r:embed="rId2">
            <a:duotone>
              <a:prstClr val="black"/>
              <a:srgbClr val="FF0066">
                <a:tint val="45000"/>
                <a:satMod val="400000"/>
              </a:srgbClr>
            </a:duotone>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8729142" y="757883"/>
            <a:ext cx="2520200" cy="2251737"/>
          </a:xfrm>
          <a:prstGeom prst="rect">
            <a:avLst/>
          </a:prstGeom>
        </p:spPr>
      </p:pic>
      <p:pic>
        <p:nvPicPr>
          <p:cNvPr id="3" name="Picture 2">
            <a:extLst>
              <a:ext uri="{FF2B5EF4-FFF2-40B4-BE49-F238E27FC236}">
                <a16:creationId xmlns:a16="http://schemas.microsoft.com/office/drawing/2014/main" id="{8C2436C0-4AEF-4747-8F0D-CF8A4B46B5CD}"/>
              </a:ext>
            </a:extLst>
          </p:cNvPr>
          <p:cNvPicPr>
            <a:picLocks noChangeAspect="1"/>
          </p:cNvPicPr>
          <p:nvPr/>
        </p:nvPicPr>
        <p:blipFill>
          <a:blip r:embed="rId4"/>
          <a:stretch>
            <a:fillRect/>
          </a:stretch>
        </p:blipFill>
        <p:spPr>
          <a:xfrm>
            <a:off x="8848643" y="3848380"/>
            <a:ext cx="2520200" cy="2251737"/>
          </a:xfrm>
          <a:prstGeom prst="rect">
            <a:avLst/>
          </a:prstGeom>
        </p:spPr>
      </p:pic>
      <p:sp>
        <p:nvSpPr>
          <p:cNvPr id="6" name="Rectangle 5">
            <a:extLst>
              <a:ext uri="{FF2B5EF4-FFF2-40B4-BE49-F238E27FC236}">
                <a16:creationId xmlns:a16="http://schemas.microsoft.com/office/drawing/2014/main" id="{EAAA8A05-486A-4680-9852-6B97ABFED574}"/>
              </a:ext>
            </a:extLst>
          </p:cNvPr>
          <p:cNvSpPr/>
          <p:nvPr/>
        </p:nvSpPr>
        <p:spPr>
          <a:xfrm>
            <a:off x="8630506" y="6140467"/>
            <a:ext cx="2956474" cy="338554"/>
          </a:xfrm>
          <a:prstGeom prst="rect">
            <a:avLst/>
          </a:prstGeom>
        </p:spPr>
        <p:txBody>
          <a:bodyPr wrap="square">
            <a:spAutoFit/>
          </a:bodyPr>
          <a:lstStyle/>
          <a:p>
            <a:r>
              <a:rPr lang="en-IN" sz="1100" dirty="0">
                <a:solidFill>
                  <a:schemeClr val="bg1"/>
                </a:solidFill>
                <a:latin typeface="Times New Roman" panose="02020603050405020304" pitchFamily="18" charset="0"/>
                <a:cs typeface="Times New Roman" panose="02020603050405020304" pitchFamily="18" charset="0"/>
              </a:rPr>
              <a:t> </a:t>
            </a:r>
            <a:r>
              <a:rPr lang="en-IN" sz="1100" b="1" dirty="0">
                <a:solidFill>
                  <a:schemeClr val="bg1"/>
                </a:solidFill>
                <a:latin typeface="Times New Roman" panose="02020603050405020304" pitchFamily="18" charset="0"/>
                <a:cs typeface="Times New Roman" panose="02020603050405020304" pitchFamily="18" charset="0"/>
              </a:rPr>
              <a:t>   </a:t>
            </a:r>
            <a:r>
              <a:rPr lang="en-IN" sz="1600" b="1" dirty="0">
                <a:solidFill>
                  <a:schemeClr val="bg1"/>
                </a:solidFill>
                <a:latin typeface="Times New Roman" panose="02020603050405020304" pitchFamily="18" charset="0"/>
                <a:cs typeface="Times New Roman" panose="02020603050405020304" pitchFamily="18" charset="0"/>
              </a:rPr>
              <a:t>Two lone pair at axial position</a:t>
            </a:r>
            <a:endParaRPr lang="en-IN" sz="11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1310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B192B7-A92B-468F-BBA4-FBA039CB7AF9}"/>
              </a:ext>
            </a:extLst>
          </p:cNvPr>
          <p:cNvSpPr/>
          <p:nvPr/>
        </p:nvSpPr>
        <p:spPr>
          <a:xfrm>
            <a:off x="2550550" y="13447"/>
            <a:ext cx="7090832" cy="524567"/>
          </a:xfrm>
          <a:prstGeom prst="rect">
            <a:avLst/>
          </a:prstGeom>
        </p:spPr>
        <p:txBody>
          <a:bodyPr wrap="square">
            <a:spAutoFit/>
          </a:bodyPr>
          <a:lstStyle/>
          <a:p>
            <a:pPr defTabSz="914400">
              <a:lnSpc>
                <a:spcPct val="130000"/>
              </a:lnSpc>
              <a:spcBef>
                <a:spcPts val="700"/>
              </a:spcBef>
              <a:buClr>
                <a:schemeClr val="tx2"/>
              </a:buClr>
            </a:pPr>
            <a:r>
              <a:rPr lang="en-US" sz="2400" b="1" dirty="0">
                <a:solidFill>
                  <a:srgbClr val="FF0000"/>
                </a:solidFill>
                <a:latin typeface="Times New Roman" panose="02020603050405020304" pitchFamily="18" charset="0"/>
                <a:cs typeface="Times New Roman" panose="02020603050405020304" pitchFamily="18" charset="0"/>
              </a:rPr>
              <a:t>Prediction of Shapes of irregular molecules and ions</a:t>
            </a:r>
          </a:p>
        </p:txBody>
      </p:sp>
      <p:sp>
        <p:nvSpPr>
          <p:cNvPr id="4" name="Rectangle 3">
            <a:extLst>
              <a:ext uri="{FF2B5EF4-FFF2-40B4-BE49-F238E27FC236}">
                <a16:creationId xmlns:a16="http://schemas.microsoft.com/office/drawing/2014/main" id="{D4DBB767-D12E-4A59-ACB8-935450A22CB3}"/>
              </a:ext>
            </a:extLst>
          </p:cNvPr>
          <p:cNvSpPr/>
          <p:nvPr/>
        </p:nvSpPr>
        <p:spPr>
          <a:xfrm>
            <a:off x="838166" y="414177"/>
            <a:ext cx="10515601" cy="932628"/>
          </a:xfrm>
          <a:prstGeom prst="rect">
            <a:avLst/>
          </a:prstGeom>
        </p:spPr>
        <p:txBody>
          <a:bodyPr wrap="square">
            <a:spAutoFit/>
          </a:bodyPr>
          <a:lstStyle/>
          <a:p>
            <a:pPr marL="457200" indent="-457200" algn="ctr" defTabSz="914400">
              <a:lnSpc>
                <a:spcPct val="130000"/>
              </a:lnSpc>
              <a:spcBef>
                <a:spcPts val="700"/>
              </a:spcBef>
              <a:buClr>
                <a:schemeClr val="tx2"/>
              </a:buClr>
              <a:buAutoNum type="arabicParenR"/>
            </a:pPr>
            <a:r>
              <a:rPr lang="en-US" sz="2400" b="1" dirty="0">
                <a:solidFill>
                  <a:srgbClr val="660066"/>
                </a:solidFill>
                <a:latin typeface="Times New Roman" panose="02020603050405020304" pitchFamily="18" charset="0"/>
                <a:cs typeface="Times New Roman" panose="02020603050405020304" pitchFamily="18" charset="0"/>
              </a:rPr>
              <a:t>Geometry of  molecule ion containing one lone pair electrons:  </a:t>
            </a:r>
            <a:r>
              <a:rPr lang="en-US" sz="2400" b="1" dirty="0">
                <a:solidFill>
                  <a:schemeClr val="bg1"/>
                </a:solidFill>
                <a:latin typeface="Times New Roman" panose="02020603050405020304" pitchFamily="18" charset="0"/>
                <a:cs typeface="Times New Roman" panose="02020603050405020304" pitchFamily="18" charset="0"/>
              </a:rPr>
              <a:t>e</a:t>
            </a:r>
            <a:r>
              <a:rPr lang="en-US" sz="2000" b="1" dirty="0">
                <a:solidFill>
                  <a:schemeClr val="bg1"/>
                </a:solidFill>
                <a:latin typeface="Times New Roman" panose="02020603050405020304" pitchFamily="18" charset="0"/>
                <a:cs typeface="Times New Roman" panose="02020603050405020304" pitchFamily="18" charset="0"/>
              </a:rPr>
              <a:t>.g. SF</a:t>
            </a:r>
            <a:r>
              <a:rPr lang="en-US" sz="2000" b="1" baseline="-25000" dirty="0">
                <a:solidFill>
                  <a:schemeClr val="bg1"/>
                </a:solidFill>
                <a:latin typeface="Times New Roman" panose="02020603050405020304" pitchFamily="18" charset="0"/>
                <a:cs typeface="Times New Roman" panose="02020603050405020304" pitchFamily="18" charset="0"/>
              </a:rPr>
              <a:t>4</a:t>
            </a:r>
            <a:r>
              <a:rPr lang="en-US" sz="2000" b="1" dirty="0">
                <a:solidFill>
                  <a:schemeClr val="bg1"/>
                </a:solidFill>
                <a:latin typeface="Times New Roman" panose="02020603050405020304" pitchFamily="18" charset="0"/>
                <a:cs typeface="Times New Roman" panose="02020603050405020304" pitchFamily="18" charset="0"/>
              </a:rPr>
              <a:t> molecule </a:t>
            </a:r>
          </a:p>
        </p:txBody>
      </p:sp>
      <p:sp>
        <p:nvSpPr>
          <p:cNvPr id="11" name="Rectangle 10">
            <a:extLst>
              <a:ext uri="{FF2B5EF4-FFF2-40B4-BE49-F238E27FC236}">
                <a16:creationId xmlns:a16="http://schemas.microsoft.com/office/drawing/2014/main" id="{1AABD093-83FB-40ED-B666-7B8258284537}"/>
              </a:ext>
            </a:extLst>
          </p:cNvPr>
          <p:cNvSpPr/>
          <p:nvPr/>
        </p:nvSpPr>
        <p:spPr>
          <a:xfrm>
            <a:off x="838166" y="694631"/>
            <a:ext cx="10992763" cy="6684972"/>
          </a:xfrm>
          <a:prstGeom prst="rect">
            <a:avLst/>
          </a:prstGeom>
        </p:spPr>
        <p:txBody>
          <a:bodyPr wrap="square">
            <a:spAutoFit/>
          </a:bodyPr>
          <a:lstStyle/>
          <a:p>
            <a:pPr algn="ctr">
              <a:lnSpc>
                <a:spcPct val="150000"/>
              </a:lnSpc>
            </a:pPr>
            <a:r>
              <a:rPr lang="en-US" sz="2400" b="1" dirty="0">
                <a:solidFill>
                  <a:srgbClr val="FF0066"/>
                </a:solidFill>
                <a:latin typeface="Times New Roman" panose="02020603050405020304" pitchFamily="18" charset="0"/>
                <a:ea typeface="Calibri" panose="020F0502020204030204" pitchFamily="34" charset="0"/>
              </a:rPr>
              <a:t>E) </a:t>
            </a:r>
            <a:r>
              <a:rPr lang="en-US" sz="2400" b="1" dirty="0">
                <a:solidFill>
                  <a:srgbClr val="FF0066"/>
                </a:solidFill>
                <a:latin typeface="Times New Roman" panose="02020603050405020304" pitchFamily="18" charset="0"/>
                <a:ea typeface="Calibri" panose="020F0502020204030204" pitchFamily="34" charset="0"/>
                <a:cs typeface="Times New Roman" panose="02020603050405020304" pitchFamily="18" charset="0"/>
              </a:rPr>
              <a:t>Penta </a:t>
            </a:r>
            <a:r>
              <a:rPr lang="en-US" sz="2400" b="1" dirty="0" err="1">
                <a:solidFill>
                  <a:srgbClr val="FF0066"/>
                </a:solidFill>
                <a:latin typeface="Times New Roman" panose="02020603050405020304" pitchFamily="18" charset="0"/>
                <a:ea typeface="Calibri" panose="020F0502020204030204" pitchFamily="34" charset="0"/>
                <a:cs typeface="Times New Roman" panose="02020603050405020304" pitchFamily="18" charset="0"/>
              </a:rPr>
              <a:t>flurotellur</a:t>
            </a:r>
            <a:r>
              <a:rPr lang="en-US" sz="2400" b="1" dirty="0" err="1">
                <a:solidFill>
                  <a:srgbClr val="FF0066"/>
                </a:solidFill>
                <a:latin typeface="Times New Roman" panose="02020603050405020304" pitchFamily="18" charset="0"/>
                <a:cs typeface="Times New Roman" panose="02020603050405020304" pitchFamily="18" charset="0"/>
              </a:rPr>
              <a:t>ate</a:t>
            </a:r>
            <a:r>
              <a:rPr lang="en-US" sz="2400" b="1" dirty="0">
                <a:solidFill>
                  <a:srgbClr val="FF0066"/>
                </a:solidFill>
                <a:latin typeface="Times New Roman" panose="02020603050405020304" pitchFamily="18" charset="0"/>
                <a:cs typeface="Times New Roman" panose="02020603050405020304" pitchFamily="18" charset="0"/>
              </a:rPr>
              <a:t> (IV) anion [TeF</a:t>
            </a:r>
            <a:r>
              <a:rPr lang="en-US" sz="2400" b="1" baseline="-25000" dirty="0">
                <a:solidFill>
                  <a:srgbClr val="FF0066"/>
                </a:solidFill>
                <a:latin typeface="Times New Roman" panose="02020603050405020304" pitchFamily="18" charset="0"/>
                <a:cs typeface="Times New Roman" panose="02020603050405020304" pitchFamily="18" charset="0"/>
              </a:rPr>
              <a:t>5</a:t>
            </a:r>
            <a:r>
              <a:rPr lang="en-US" sz="2400" b="1" dirty="0">
                <a:solidFill>
                  <a:srgbClr val="FF0066"/>
                </a:solidFill>
                <a:latin typeface="Times New Roman" panose="02020603050405020304" pitchFamily="18" charset="0"/>
                <a:cs typeface="Times New Roman" panose="02020603050405020304" pitchFamily="18" charset="0"/>
              </a:rPr>
              <a:t>]</a:t>
            </a:r>
            <a:r>
              <a:rPr lang="en-US" sz="2400" b="1" baseline="30000" dirty="0">
                <a:solidFill>
                  <a:srgbClr val="FF0066"/>
                </a:solidFill>
                <a:latin typeface="Times New Roman" panose="02020603050405020304" pitchFamily="18" charset="0"/>
                <a:cs typeface="Times New Roman" panose="02020603050405020304" pitchFamily="18" charset="0"/>
              </a:rPr>
              <a:t>-</a:t>
            </a:r>
            <a:endParaRPr lang="en-US" sz="2400" b="1" dirty="0">
              <a:solidFill>
                <a:srgbClr val="FF0066"/>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en-US" sz="2000" b="1" dirty="0">
                <a:solidFill>
                  <a:srgbClr val="002060"/>
                </a:solidFill>
                <a:latin typeface="Times New Roman" panose="02020603050405020304" pitchFamily="18" charset="0"/>
                <a:ea typeface="Calibri" panose="020F0502020204030204" pitchFamily="34" charset="0"/>
              </a:rPr>
              <a:t>In </a:t>
            </a:r>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Penta </a:t>
            </a:r>
            <a:r>
              <a:rPr lang="en-US"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flurotellur</a:t>
            </a:r>
            <a:r>
              <a:rPr lang="en-US" sz="2000" b="1" dirty="0" err="1">
                <a:solidFill>
                  <a:srgbClr val="002060"/>
                </a:solidFill>
                <a:latin typeface="Times New Roman" panose="02020603050405020304" pitchFamily="18" charset="0"/>
                <a:cs typeface="Times New Roman" panose="02020603050405020304" pitchFamily="18" charset="0"/>
              </a:rPr>
              <a:t>ate</a:t>
            </a:r>
            <a:r>
              <a:rPr lang="en-US" sz="2000" b="1" dirty="0">
                <a:solidFill>
                  <a:srgbClr val="002060"/>
                </a:solidFill>
                <a:latin typeface="Times New Roman" panose="02020603050405020304" pitchFamily="18" charset="0"/>
                <a:cs typeface="Times New Roman" panose="02020603050405020304" pitchFamily="18" charset="0"/>
              </a:rPr>
              <a:t> (IV) </a:t>
            </a:r>
            <a:r>
              <a:rPr lang="en-US" sz="2000" b="1" dirty="0">
                <a:solidFill>
                  <a:srgbClr val="002060"/>
                </a:solidFill>
                <a:latin typeface="Times New Roman" panose="02020603050405020304" pitchFamily="18" charset="0"/>
                <a:ea typeface="Calibri" panose="020F0502020204030204" pitchFamily="34" charset="0"/>
              </a:rPr>
              <a:t>,</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Tellurium atom (Z=52) electron configuration </a:t>
            </a:r>
            <a:r>
              <a:rPr lang="en-US" sz="2000" b="1" dirty="0">
                <a:solidFill>
                  <a:srgbClr val="FF0066"/>
                </a:solidFill>
                <a:latin typeface="Times New Roman" panose="02020603050405020304" pitchFamily="18" charset="0"/>
                <a:cs typeface="Times New Roman" panose="02020603050405020304" pitchFamily="18" charset="0"/>
              </a:rPr>
              <a:t>[Kr] 4d</a:t>
            </a:r>
            <a:r>
              <a:rPr lang="en-US" sz="2000" b="1" baseline="30000" dirty="0">
                <a:solidFill>
                  <a:srgbClr val="FF0066"/>
                </a:solidFill>
                <a:latin typeface="Times New Roman" panose="02020603050405020304" pitchFamily="18" charset="0"/>
                <a:cs typeface="Times New Roman" panose="02020603050405020304" pitchFamily="18" charset="0"/>
              </a:rPr>
              <a:t>10</a:t>
            </a:r>
            <a:r>
              <a:rPr lang="en-US" sz="2000" b="1" dirty="0">
                <a:solidFill>
                  <a:srgbClr val="FF0066"/>
                </a:solidFill>
                <a:latin typeface="Times New Roman" panose="02020603050405020304" pitchFamily="18" charset="0"/>
                <a:cs typeface="Times New Roman" panose="02020603050405020304" pitchFamily="18" charset="0"/>
              </a:rPr>
              <a:t>, 5s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5p</a:t>
            </a:r>
            <a:r>
              <a:rPr lang="en-US" sz="2000" b="1" baseline="30000" dirty="0">
                <a:solidFill>
                  <a:srgbClr val="FF0066"/>
                </a:solidFill>
                <a:latin typeface="Times New Roman" panose="02020603050405020304" pitchFamily="18" charset="0"/>
                <a:cs typeface="Times New Roman" panose="02020603050405020304" pitchFamily="18" charset="0"/>
              </a:rPr>
              <a:t>4</a:t>
            </a:r>
            <a:r>
              <a:rPr lang="en-US" sz="2000" b="1" dirty="0">
                <a:solidFill>
                  <a:srgbClr val="002060"/>
                </a:solidFill>
                <a:latin typeface="Times New Roman" panose="02020603050405020304" pitchFamily="18" charset="0"/>
                <a:cs typeface="Times New Roman" panose="02020603050405020304" pitchFamily="18" charset="0"/>
              </a:rPr>
              <a:t>. Tellurium atom has 6 valence electrons </a:t>
            </a:r>
            <a:r>
              <a:rPr lang="en-US" sz="2000" b="1" dirty="0">
                <a:solidFill>
                  <a:srgbClr val="FF0066"/>
                </a:solidFill>
                <a:latin typeface="Times New Roman" panose="02020603050405020304" pitchFamily="18" charset="0"/>
                <a:cs typeface="Times New Roman" panose="02020603050405020304" pitchFamily="18" charset="0"/>
              </a:rPr>
              <a:t>(sp</a:t>
            </a:r>
            <a:r>
              <a:rPr lang="en-US" sz="2000" b="1" baseline="30000" dirty="0">
                <a:solidFill>
                  <a:srgbClr val="FF0066"/>
                </a:solidFill>
                <a:latin typeface="Times New Roman" panose="02020603050405020304" pitchFamily="18" charset="0"/>
                <a:cs typeface="Times New Roman" panose="02020603050405020304" pitchFamily="18" charset="0"/>
              </a:rPr>
              <a:t>3</a:t>
            </a:r>
            <a:r>
              <a:rPr lang="en-US" sz="2000" b="1" dirty="0">
                <a:solidFill>
                  <a:srgbClr val="FF0066"/>
                </a:solidFill>
                <a:latin typeface="Times New Roman" panose="02020603050405020304" pitchFamily="18" charset="0"/>
                <a:cs typeface="Times New Roman" panose="02020603050405020304" pitchFamily="18" charset="0"/>
              </a:rPr>
              <a:t>d</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hybridization)</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Fluorine atom (Z=9) electron configuration </a:t>
            </a:r>
            <a:r>
              <a:rPr lang="en-US" sz="2000" b="1" dirty="0">
                <a:solidFill>
                  <a:srgbClr val="FF0066"/>
                </a:solidFill>
                <a:latin typeface="Times New Roman" panose="02020603050405020304" pitchFamily="18" charset="0"/>
                <a:cs typeface="Times New Roman" panose="02020603050405020304" pitchFamily="18" charset="0"/>
              </a:rPr>
              <a:t>1s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2s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2p</a:t>
            </a:r>
            <a:r>
              <a:rPr lang="en-US" sz="2000" b="1" baseline="30000" dirty="0">
                <a:solidFill>
                  <a:srgbClr val="FF0066"/>
                </a:solidFill>
                <a:latin typeface="Times New Roman" panose="02020603050405020304" pitchFamily="18" charset="0"/>
                <a:cs typeface="Times New Roman" panose="02020603050405020304" pitchFamily="18" charset="0"/>
              </a:rPr>
              <a:t>5</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Each Fluorine atom has one unpaired valence electron in 2p atomic orbital. </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Each Fluorine atom forms 5 sigma covalent bonds with central Iodine atom.</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Total number of electron pairs in valence shell of Tellurium atom in [TeF</a:t>
            </a:r>
            <a:r>
              <a:rPr lang="en-US" sz="2000" b="1" baseline="-25000" dirty="0">
                <a:solidFill>
                  <a:srgbClr val="002060"/>
                </a:solidFill>
                <a:latin typeface="Times New Roman" panose="02020603050405020304" pitchFamily="18" charset="0"/>
                <a:cs typeface="Times New Roman" panose="02020603050405020304" pitchFamily="18" charset="0"/>
              </a:rPr>
              <a:t>5</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30000" dirty="0">
                <a:solidFill>
                  <a:srgbClr val="002060"/>
                </a:solidFill>
                <a:latin typeface="Times New Roman" panose="02020603050405020304" pitchFamily="18" charset="0"/>
                <a:cs typeface="Times New Roman" panose="02020603050405020304" pitchFamily="18" charset="0"/>
              </a:rPr>
              <a:t>-</a:t>
            </a:r>
            <a:r>
              <a:rPr lang="en-US" sz="2000" b="1" baseline="30000" dirty="0">
                <a:solidFill>
                  <a:srgbClr val="FF0066"/>
                </a:solidFill>
                <a:latin typeface="Times New Roman" panose="02020603050405020304" pitchFamily="18" charset="0"/>
                <a:cs typeface="Times New Roman" panose="02020603050405020304" pitchFamily="18" charset="0"/>
              </a:rPr>
              <a:t> </a:t>
            </a:r>
            <a:r>
              <a:rPr lang="en-US" sz="2000" b="1" dirty="0">
                <a:solidFill>
                  <a:srgbClr val="002060"/>
                </a:solidFill>
                <a:latin typeface="Times New Roman" panose="02020603050405020304" pitchFamily="18" charset="0"/>
                <a:cs typeface="Times New Roman" panose="02020603050405020304" pitchFamily="18" charset="0"/>
              </a:rPr>
              <a:t>ion is determined by following relation</a:t>
            </a: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966AF428-A7C3-483E-8F16-357ABB3A1E8C}"/>
                  </a:ext>
                </a:extLst>
              </p:cNvPr>
              <p:cNvGraphicFramePr>
                <a:graphicFrameLocks noGrp="1"/>
              </p:cNvGraphicFramePr>
              <p:nvPr>
                <p:extLst>
                  <p:ext uri="{D42A27DB-BD31-4B8C-83A1-F6EECF244321}">
                    <p14:modId xmlns:p14="http://schemas.microsoft.com/office/powerpoint/2010/main" val="332831529"/>
                  </p:ext>
                </p:extLst>
              </p:nvPr>
            </p:nvGraphicFramePr>
            <p:xfrm>
              <a:off x="1146683" y="4578787"/>
              <a:ext cx="10684246" cy="2157668"/>
            </p:xfrm>
            <a:graphic>
              <a:graphicData uri="http://schemas.openxmlformats.org/drawingml/2006/table">
                <a:tbl>
                  <a:tblPr firstRow="1" firstCol="1" bandRow="1">
                    <a:tableStyleId>{5C22544A-7EE6-4342-B048-85BDC9FD1C3A}</a:tableStyleId>
                  </a:tblPr>
                  <a:tblGrid>
                    <a:gridCol w="3622265">
                      <a:extLst>
                        <a:ext uri="{9D8B030D-6E8A-4147-A177-3AD203B41FA5}">
                          <a16:colId xmlns:a16="http://schemas.microsoft.com/office/drawing/2014/main" val="2932274671"/>
                        </a:ext>
                      </a:extLst>
                    </a:gridCol>
                    <a:gridCol w="506437">
                      <a:extLst>
                        <a:ext uri="{9D8B030D-6E8A-4147-A177-3AD203B41FA5}">
                          <a16:colId xmlns:a16="http://schemas.microsoft.com/office/drawing/2014/main" val="2029217260"/>
                        </a:ext>
                      </a:extLst>
                    </a:gridCol>
                    <a:gridCol w="6555544">
                      <a:extLst>
                        <a:ext uri="{9D8B030D-6E8A-4147-A177-3AD203B41FA5}">
                          <a16:colId xmlns:a16="http://schemas.microsoft.com/office/drawing/2014/main" val="2676431477"/>
                        </a:ext>
                      </a:extLst>
                    </a:gridCol>
                  </a:tblGrid>
                  <a:tr h="986291">
                    <a:tc>
                      <a:txBody>
                        <a:bodyPr/>
                        <a:lstStyle/>
                        <a:p>
                          <a:pPr marL="0" marR="0">
                            <a:lnSpc>
                              <a:spcPct val="107000"/>
                            </a:lnSpc>
                            <a:spcBef>
                              <a:spcPts val="0"/>
                            </a:spcBef>
                            <a:spcAft>
                              <a:spcPts val="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Total number of electron pairs in valence shell of </a:t>
                          </a:r>
                          <a:r>
                            <a:rPr lang="en-US" sz="1600" b="1" dirty="0">
                              <a:solidFill>
                                <a:schemeClr val="bg1"/>
                              </a:solidFill>
                              <a:latin typeface="Times New Roman" panose="02020603050405020304" pitchFamily="18" charset="0"/>
                              <a:cs typeface="Times New Roman" panose="02020603050405020304" pitchFamily="18" charset="0"/>
                            </a:rPr>
                            <a:t>Tellurium </a:t>
                          </a:r>
                          <a:r>
                            <a:rPr lang="en-US" sz="1600" b="1" dirty="0">
                              <a:solidFill>
                                <a:schemeClr val="bg1"/>
                              </a:solidFill>
                              <a:effectLst/>
                              <a:latin typeface="Times New Roman" panose="02020603050405020304" pitchFamily="18" charset="0"/>
                              <a:cs typeface="Times New Roman" panose="02020603050405020304" pitchFamily="18" charset="0"/>
                            </a:rPr>
                            <a:t>atom in </a:t>
                          </a:r>
                          <a:r>
                            <a:rPr lang="en-US" sz="1600" b="1" dirty="0">
                              <a:solidFill>
                                <a:schemeClr val="bg1"/>
                              </a:solidFill>
                              <a:latin typeface="Times New Roman" panose="02020603050405020304" pitchFamily="18" charset="0"/>
                              <a:cs typeface="Times New Roman" panose="02020603050405020304" pitchFamily="18" charset="0"/>
                            </a:rPr>
                            <a:t>[TeF</a:t>
                          </a:r>
                          <a:r>
                            <a:rPr lang="en-US" sz="1600" b="1" baseline="-25000" dirty="0">
                              <a:solidFill>
                                <a:schemeClr val="bg1"/>
                              </a:solidFill>
                              <a:latin typeface="Times New Roman" panose="02020603050405020304" pitchFamily="18" charset="0"/>
                              <a:cs typeface="Times New Roman" panose="02020603050405020304" pitchFamily="18" charset="0"/>
                            </a:rPr>
                            <a:t>5</a:t>
                          </a:r>
                          <a:r>
                            <a:rPr lang="en-US" sz="1600" b="1" dirty="0">
                              <a:solidFill>
                                <a:schemeClr val="bg1"/>
                              </a:solidFill>
                              <a:latin typeface="Times New Roman" panose="02020603050405020304" pitchFamily="18" charset="0"/>
                              <a:cs typeface="Times New Roman" panose="02020603050405020304" pitchFamily="18" charset="0"/>
                            </a:rPr>
                            <a:t>]</a:t>
                          </a:r>
                          <a:r>
                            <a:rPr lang="en-US" sz="1600" b="1" baseline="30000" dirty="0">
                              <a:solidFill>
                                <a:schemeClr val="bg1"/>
                              </a:solidFill>
                              <a:latin typeface="Times New Roman" panose="02020603050405020304" pitchFamily="18" charset="0"/>
                              <a:cs typeface="Times New Roman" panose="02020603050405020304" pitchFamily="18" charset="0"/>
                            </a:rPr>
                            <a:t>-</a:t>
                          </a:r>
                          <a:r>
                            <a:rPr lang="en-US" sz="1600" b="1" dirty="0">
                              <a:solidFill>
                                <a:schemeClr val="bg1"/>
                              </a:solidFill>
                              <a:latin typeface="Times New Roman" panose="02020603050405020304" pitchFamily="18" charset="0"/>
                              <a:cs typeface="Times New Roman" panose="02020603050405020304" pitchFamily="18" charset="0"/>
                            </a:rPr>
                            <a:t> </a:t>
                          </a:r>
                          <a:r>
                            <a:rPr lang="en-US" sz="1600" b="1" baseline="-25000" dirty="0">
                              <a:solidFill>
                                <a:schemeClr val="bg1"/>
                              </a:solidFill>
                              <a:effectLst/>
                              <a:latin typeface="Times New Roman" panose="02020603050405020304" pitchFamily="18" charset="0"/>
                              <a:cs typeface="Times New Roman" panose="02020603050405020304" pitchFamily="18" charset="0"/>
                            </a:rPr>
                            <a:t> </a:t>
                          </a:r>
                          <a:r>
                            <a:rPr lang="en-US" sz="1600" b="1" dirty="0">
                              <a:solidFill>
                                <a:schemeClr val="bg1"/>
                              </a:solidFill>
                              <a:effectLst/>
                              <a:latin typeface="Times New Roman" panose="02020603050405020304" pitchFamily="18" charset="0"/>
                              <a:cs typeface="Times New Roman" panose="02020603050405020304" pitchFamily="18" charset="0"/>
                            </a:rPr>
                            <a:t>molecule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endParaRPr lang="en-US" sz="4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300"/>
                            </a:spcBef>
                            <a:spcAft>
                              <a:spcPts val="300"/>
                            </a:spcAft>
                          </a:pPr>
                          <a14:m>
                            <m:oMath xmlns:m="http://schemas.openxmlformats.org/officeDocument/2006/math">
                              <m:f>
                                <m:fPr>
                                  <m:ctrlPr>
                                    <a:rPr lang="en-US" sz="1600" b="0" i="1" dirty="0" smtClean="0">
                                      <a:solidFill>
                                        <a:schemeClr val="bg1"/>
                                      </a:solidFill>
                                      <a:effectLst/>
                                      <a:latin typeface="Cambria Math" panose="02040503050406030204" pitchFamily="18" charset="0"/>
                                    </a:rPr>
                                  </m:ctrlPr>
                                </m:fPr>
                                <m:num>
                                  <m:r>
                                    <a:rPr lang="en-US" sz="1600" b="0" dirty="0">
                                      <a:solidFill>
                                        <a:schemeClr val="bg1"/>
                                      </a:solidFill>
                                      <a:effectLst/>
                                      <a:latin typeface="Cambria Math" panose="02040503050406030204" pitchFamily="18" charset="0"/>
                                    </a:rPr>
                                    <m:t>1</m:t>
                                  </m:r>
                                </m:num>
                                <m:den>
                                  <m:r>
                                    <a:rPr lang="en-US" sz="1600" b="0" i="0" dirty="0">
                                      <a:solidFill>
                                        <a:schemeClr val="bg1"/>
                                      </a:solidFill>
                                      <a:effectLst/>
                                      <a:latin typeface="Cambria Math" panose="02040503050406030204" pitchFamily="18" charset="0"/>
                                    </a:rPr>
                                    <m:t>2</m:t>
                                  </m:r>
                                </m:den>
                              </m:f>
                            </m:oMath>
                          </a14:m>
                          <a:r>
                            <a:rPr lang="en-US" sz="1600" b="0" dirty="0">
                              <a:solidFill>
                                <a:schemeClr val="bg1"/>
                              </a:solidFill>
                              <a:effectLst/>
                              <a:latin typeface="Times New Roman" panose="02020603050405020304" pitchFamily="18" charset="0"/>
                              <a:cs typeface="Times New Roman" panose="02020603050405020304" pitchFamily="18" charset="0"/>
                            </a:rPr>
                            <a:t> </a:t>
                          </a:r>
                          <a:r>
                            <a:rPr lang="en-US" sz="1600" b="1" dirty="0">
                              <a:solidFill>
                                <a:schemeClr val="bg1"/>
                              </a:solidFill>
                              <a:effectLst/>
                              <a:latin typeface="Times New Roman" panose="02020603050405020304" pitchFamily="18" charset="0"/>
                              <a:cs typeface="Times New Roman" panose="02020603050405020304" pitchFamily="18" charset="0"/>
                            </a:rPr>
                            <a:t> [Total number of electrons in valence shell of central </a:t>
                          </a:r>
                          <a:r>
                            <a:rPr lang="en-US" sz="1600" b="1" dirty="0">
                              <a:solidFill>
                                <a:schemeClr val="bg1"/>
                              </a:solidFill>
                              <a:latin typeface="Times New Roman" panose="02020603050405020304" pitchFamily="18" charset="0"/>
                              <a:cs typeface="Times New Roman" panose="02020603050405020304" pitchFamily="18" charset="0"/>
                            </a:rPr>
                            <a:t>Tellurium</a:t>
                          </a:r>
                          <a:r>
                            <a:rPr lang="en-US" sz="1600" b="1" dirty="0">
                              <a:solidFill>
                                <a:schemeClr val="bg1"/>
                              </a:solidFill>
                              <a:effectLst/>
                              <a:latin typeface="Times New Roman" panose="02020603050405020304" pitchFamily="18" charset="0"/>
                              <a:cs typeface="Times New Roman" panose="02020603050405020304" pitchFamily="18" charset="0"/>
                            </a:rPr>
                            <a:t> atom + Total number of valence electrons contributed by combining five Fluorine atoms to form the covalent bond + Ionic charge] </a:t>
                          </a: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9769510"/>
                      </a:ext>
                    </a:extLst>
                  </a:tr>
                  <a:tr h="529737">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14:m>
                            <m:oMath xmlns:m="http://schemas.openxmlformats.org/officeDocument/2006/math">
                              <m:f>
                                <m:fPr>
                                  <m:ctrlPr>
                                    <a:rPr lang="en-US" sz="1600" b="0" i="1" dirty="0" smtClean="0">
                                      <a:solidFill>
                                        <a:schemeClr val="bg1"/>
                                      </a:solidFill>
                                      <a:effectLst/>
                                      <a:latin typeface="Cambria Math" panose="02040503050406030204" pitchFamily="18" charset="0"/>
                                    </a:rPr>
                                  </m:ctrlPr>
                                </m:fPr>
                                <m:num>
                                  <m:r>
                                    <a:rPr lang="en-US" sz="1600" b="0" dirty="0">
                                      <a:solidFill>
                                        <a:schemeClr val="bg1"/>
                                      </a:solidFill>
                                      <a:effectLst/>
                                      <a:latin typeface="Cambria Math" panose="02040503050406030204" pitchFamily="18" charset="0"/>
                                    </a:rPr>
                                    <m:t>1</m:t>
                                  </m:r>
                                </m:num>
                                <m:den>
                                  <m:r>
                                    <a:rPr lang="en-US" sz="1600" b="0" i="0" dirty="0">
                                      <a:solidFill>
                                        <a:schemeClr val="bg1"/>
                                      </a:solidFill>
                                      <a:effectLst/>
                                      <a:latin typeface="Cambria Math" panose="02040503050406030204" pitchFamily="18" charset="0"/>
                                    </a:rPr>
                                    <m:t>2</m:t>
                                  </m:r>
                                </m:den>
                              </m:f>
                            </m:oMath>
                          </a14:m>
                          <a:r>
                            <a:rPr lang="en-US" sz="1600" b="0" dirty="0">
                              <a:solidFill>
                                <a:schemeClr val="bg1"/>
                              </a:solidFill>
                              <a:effectLst/>
                              <a:latin typeface="Times New Roman" panose="02020603050405020304" pitchFamily="18" charset="0"/>
                              <a:cs typeface="Times New Roman" panose="02020603050405020304" pitchFamily="18" charset="0"/>
                            </a:rPr>
                            <a:t> </a:t>
                          </a:r>
                          <a:r>
                            <a:rPr lang="en-US" sz="1600" b="1" dirty="0">
                              <a:solidFill>
                                <a:schemeClr val="bg1"/>
                              </a:solidFill>
                              <a:effectLst/>
                              <a:latin typeface="Times New Roman" panose="02020603050405020304" pitchFamily="18" charset="0"/>
                              <a:cs typeface="Times New Roman" panose="02020603050405020304" pitchFamily="18" charset="0"/>
                            </a:rPr>
                            <a:t>[6 + 5+1] = 6 electron pairs</a:t>
                          </a:r>
                        </a:p>
                        <a:p>
                          <a:pPr marL="0" marR="0">
                            <a:lnSpc>
                              <a:spcPct val="107000"/>
                            </a:lnSpc>
                            <a:spcBef>
                              <a:spcPts val="300"/>
                            </a:spcBef>
                            <a:spcAft>
                              <a:spcPts val="300"/>
                            </a:spcAft>
                          </a:pPr>
                          <a:endParaRPr lang="en-US" sz="700" b="1" dirty="0">
                            <a:solidFill>
                              <a:schemeClr val="bg1"/>
                            </a:solidFill>
                            <a:effectLst/>
                            <a:latin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1028773781"/>
                      </a:ext>
                    </a:extLst>
                  </a:tr>
                  <a:tr h="557936">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r>
                            <a:rPr lang="en-US" sz="1600" b="1" dirty="0">
                              <a:solidFill>
                                <a:schemeClr val="bg1"/>
                              </a:solidFill>
                              <a:effectLst/>
                              <a:latin typeface="Times New Roman" panose="02020603050405020304" pitchFamily="18" charset="0"/>
                              <a:cs typeface="Times New Roman" panose="02020603050405020304" pitchFamily="18" charset="0"/>
                            </a:rPr>
                            <a:t>5 bonding pairs and 1 lone pair (non-bonding pair)</a:t>
                          </a:r>
                        </a:p>
                        <a:p>
                          <a:pPr marL="0" marR="0">
                            <a:lnSpc>
                              <a:spcPct val="107000"/>
                            </a:lnSpc>
                            <a:spcBef>
                              <a:spcPts val="300"/>
                            </a:spcBef>
                            <a:spcAft>
                              <a:spcPts val="300"/>
                            </a:spcAft>
                          </a:pP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1919784329"/>
                      </a:ext>
                    </a:extLst>
                  </a:tr>
                </a:tbl>
              </a:graphicData>
            </a:graphic>
          </p:graphicFrame>
        </mc:Choice>
        <mc:Fallback xmlns="">
          <p:graphicFrame>
            <p:nvGraphicFramePr>
              <p:cNvPr id="7" name="Table 6">
                <a:extLst>
                  <a:ext uri="{FF2B5EF4-FFF2-40B4-BE49-F238E27FC236}">
                    <a16:creationId xmlns:a16="http://schemas.microsoft.com/office/drawing/2014/main" id="{966AF428-A7C3-483E-8F16-357ABB3A1E8C}"/>
                  </a:ext>
                </a:extLst>
              </p:cNvPr>
              <p:cNvGraphicFramePr>
                <a:graphicFrameLocks noGrp="1"/>
              </p:cNvGraphicFramePr>
              <p:nvPr>
                <p:extLst>
                  <p:ext uri="{D42A27DB-BD31-4B8C-83A1-F6EECF244321}">
                    <p14:modId xmlns:p14="http://schemas.microsoft.com/office/powerpoint/2010/main" val="332831529"/>
                  </p:ext>
                </p:extLst>
              </p:nvPr>
            </p:nvGraphicFramePr>
            <p:xfrm>
              <a:off x="1146683" y="4578787"/>
              <a:ext cx="10684246" cy="2157668"/>
            </p:xfrm>
            <a:graphic>
              <a:graphicData uri="http://schemas.openxmlformats.org/drawingml/2006/table">
                <a:tbl>
                  <a:tblPr firstRow="1" firstCol="1" bandRow="1">
                    <a:tableStyleId>{5C22544A-7EE6-4342-B048-85BDC9FD1C3A}</a:tableStyleId>
                  </a:tblPr>
                  <a:tblGrid>
                    <a:gridCol w="3622265">
                      <a:extLst>
                        <a:ext uri="{9D8B030D-6E8A-4147-A177-3AD203B41FA5}">
                          <a16:colId xmlns:a16="http://schemas.microsoft.com/office/drawing/2014/main" val="2932274671"/>
                        </a:ext>
                      </a:extLst>
                    </a:gridCol>
                    <a:gridCol w="506437">
                      <a:extLst>
                        <a:ext uri="{9D8B030D-6E8A-4147-A177-3AD203B41FA5}">
                          <a16:colId xmlns:a16="http://schemas.microsoft.com/office/drawing/2014/main" val="2029217260"/>
                        </a:ext>
                      </a:extLst>
                    </a:gridCol>
                    <a:gridCol w="6555544">
                      <a:extLst>
                        <a:ext uri="{9D8B030D-6E8A-4147-A177-3AD203B41FA5}">
                          <a16:colId xmlns:a16="http://schemas.microsoft.com/office/drawing/2014/main" val="2676431477"/>
                        </a:ext>
                      </a:extLst>
                    </a:gridCol>
                  </a:tblGrid>
                  <a:tr h="1026097">
                    <a:tc>
                      <a:txBody>
                        <a:bodyPr/>
                        <a:lstStyle/>
                        <a:p>
                          <a:pPr marL="0" marR="0">
                            <a:lnSpc>
                              <a:spcPct val="107000"/>
                            </a:lnSpc>
                            <a:spcBef>
                              <a:spcPts val="0"/>
                            </a:spcBef>
                            <a:spcAft>
                              <a:spcPts val="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Total number of electron pairs in valence shell of </a:t>
                          </a:r>
                          <a:r>
                            <a:rPr lang="en-US" sz="1600" b="1" dirty="0">
                              <a:solidFill>
                                <a:schemeClr val="bg1"/>
                              </a:solidFill>
                              <a:latin typeface="Times New Roman" panose="02020603050405020304" pitchFamily="18" charset="0"/>
                              <a:cs typeface="Times New Roman" panose="02020603050405020304" pitchFamily="18" charset="0"/>
                            </a:rPr>
                            <a:t>Tellurium </a:t>
                          </a:r>
                          <a:r>
                            <a:rPr lang="en-US" sz="1600" b="1" dirty="0">
                              <a:solidFill>
                                <a:schemeClr val="bg1"/>
                              </a:solidFill>
                              <a:effectLst/>
                              <a:latin typeface="Times New Roman" panose="02020603050405020304" pitchFamily="18" charset="0"/>
                              <a:cs typeface="Times New Roman" panose="02020603050405020304" pitchFamily="18" charset="0"/>
                            </a:rPr>
                            <a:t>atom in </a:t>
                          </a:r>
                          <a:r>
                            <a:rPr lang="en-US" sz="1600" b="1" dirty="0">
                              <a:solidFill>
                                <a:schemeClr val="bg1"/>
                              </a:solidFill>
                              <a:latin typeface="Times New Roman" panose="02020603050405020304" pitchFamily="18" charset="0"/>
                              <a:cs typeface="Times New Roman" panose="02020603050405020304" pitchFamily="18" charset="0"/>
                            </a:rPr>
                            <a:t>[TeF</a:t>
                          </a:r>
                          <a:r>
                            <a:rPr lang="en-US" sz="1600" b="1" baseline="-25000" dirty="0">
                              <a:solidFill>
                                <a:schemeClr val="bg1"/>
                              </a:solidFill>
                              <a:latin typeface="Times New Roman" panose="02020603050405020304" pitchFamily="18" charset="0"/>
                              <a:cs typeface="Times New Roman" panose="02020603050405020304" pitchFamily="18" charset="0"/>
                            </a:rPr>
                            <a:t>5</a:t>
                          </a:r>
                          <a:r>
                            <a:rPr lang="en-US" sz="1600" b="1" dirty="0">
                              <a:solidFill>
                                <a:schemeClr val="bg1"/>
                              </a:solidFill>
                              <a:latin typeface="Times New Roman" panose="02020603050405020304" pitchFamily="18" charset="0"/>
                              <a:cs typeface="Times New Roman" panose="02020603050405020304" pitchFamily="18" charset="0"/>
                            </a:rPr>
                            <a:t>]</a:t>
                          </a:r>
                          <a:r>
                            <a:rPr lang="en-US" sz="1600" b="1" baseline="30000" dirty="0">
                              <a:solidFill>
                                <a:schemeClr val="bg1"/>
                              </a:solidFill>
                              <a:latin typeface="Times New Roman" panose="02020603050405020304" pitchFamily="18" charset="0"/>
                              <a:cs typeface="Times New Roman" panose="02020603050405020304" pitchFamily="18" charset="0"/>
                            </a:rPr>
                            <a:t>-</a:t>
                          </a:r>
                          <a:r>
                            <a:rPr lang="en-US" sz="1600" b="1" dirty="0">
                              <a:solidFill>
                                <a:schemeClr val="bg1"/>
                              </a:solidFill>
                              <a:latin typeface="Times New Roman" panose="02020603050405020304" pitchFamily="18" charset="0"/>
                              <a:cs typeface="Times New Roman" panose="02020603050405020304" pitchFamily="18" charset="0"/>
                            </a:rPr>
                            <a:t> </a:t>
                          </a:r>
                          <a:r>
                            <a:rPr lang="en-US" sz="1600" b="1" baseline="-25000" dirty="0">
                              <a:solidFill>
                                <a:schemeClr val="bg1"/>
                              </a:solidFill>
                              <a:effectLst/>
                              <a:latin typeface="Times New Roman" panose="02020603050405020304" pitchFamily="18" charset="0"/>
                              <a:cs typeface="Times New Roman" panose="02020603050405020304" pitchFamily="18" charset="0"/>
                            </a:rPr>
                            <a:t> </a:t>
                          </a:r>
                          <a:r>
                            <a:rPr lang="en-US" sz="1600" b="1" dirty="0">
                              <a:solidFill>
                                <a:schemeClr val="bg1"/>
                              </a:solidFill>
                              <a:effectLst/>
                              <a:latin typeface="Times New Roman" panose="02020603050405020304" pitchFamily="18" charset="0"/>
                              <a:cs typeface="Times New Roman" panose="02020603050405020304" pitchFamily="18" charset="0"/>
                            </a:rPr>
                            <a:t>molecule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endParaRPr lang="en-US"/>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3"/>
                          <a:stretch>
                            <a:fillRect l="-62918" b="-110059"/>
                          </a:stretch>
                        </a:blipFill>
                      </a:tcPr>
                    </a:tc>
                    <a:extLst>
                      <a:ext uri="{0D108BD9-81ED-4DB2-BD59-A6C34878D82A}">
                        <a16:rowId xmlns:a16="http://schemas.microsoft.com/office/drawing/2014/main" val="9769510"/>
                      </a:ext>
                    </a:extLst>
                  </a:tr>
                  <a:tr h="551117">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endParaRPr lang="en-US"/>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blipFill>
                          <a:blip r:embed="rId3"/>
                          <a:stretch>
                            <a:fillRect l="-62918" t="-187778" b="-106667"/>
                          </a:stretch>
                        </a:blipFill>
                      </a:tcPr>
                    </a:tc>
                    <a:extLst>
                      <a:ext uri="{0D108BD9-81ED-4DB2-BD59-A6C34878D82A}">
                        <a16:rowId xmlns:a16="http://schemas.microsoft.com/office/drawing/2014/main" val="1028773781"/>
                      </a:ext>
                    </a:extLst>
                  </a:tr>
                  <a:tr h="580454">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r>
                            <a:rPr lang="en-US" sz="1600" b="1" dirty="0">
                              <a:solidFill>
                                <a:schemeClr val="bg1"/>
                              </a:solidFill>
                              <a:effectLst/>
                              <a:latin typeface="Times New Roman" panose="02020603050405020304" pitchFamily="18" charset="0"/>
                              <a:cs typeface="Times New Roman" panose="02020603050405020304" pitchFamily="18" charset="0"/>
                            </a:rPr>
                            <a:t>5 bonding pairs and 1 lone pair (non-bonding pair)</a:t>
                          </a:r>
                        </a:p>
                        <a:p>
                          <a:pPr marL="0" marR="0">
                            <a:lnSpc>
                              <a:spcPct val="107000"/>
                            </a:lnSpc>
                            <a:spcBef>
                              <a:spcPts val="300"/>
                            </a:spcBef>
                            <a:spcAft>
                              <a:spcPts val="300"/>
                            </a:spcAft>
                          </a:pP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1919784329"/>
                      </a:ext>
                    </a:extLst>
                  </a:tr>
                </a:tbl>
              </a:graphicData>
            </a:graphic>
          </p:graphicFrame>
        </mc:Fallback>
      </mc:AlternateContent>
    </p:spTree>
    <p:extLst>
      <p:ext uri="{BB962C8B-B14F-4D97-AF65-F5344CB8AC3E}">
        <p14:creationId xmlns:p14="http://schemas.microsoft.com/office/powerpoint/2010/main" val="3325099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AABD093-83FB-40ED-B666-7B8258284537}"/>
              </a:ext>
            </a:extLst>
          </p:cNvPr>
          <p:cNvSpPr/>
          <p:nvPr/>
        </p:nvSpPr>
        <p:spPr>
          <a:xfrm>
            <a:off x="846667" y="513957"/>
            <a:ext cx="6527514" cy="5115311"/>
          </a:xfrm>
          <a:prstGeom prst="rect">
            <a:avLst/>
          </a:prstGeom>
        </p:spPr>
        <p:txBody>
          <a:bodyPr wrap="square">
            <a:spAutoFit/>
          </a:bodyPr>
          <a:lstStyle/>
          <a:p>
            <a:pPr marL="285750" indent="-285750">
              <a:lnSpc>
                <a:spcPct val="150000"/>
              </a:lnSpc>
              <a:buFont typeface="Arial" panose="020B0604020202020204" pitchFamily="34" charset="0"/>
              <a:buChar char="•"/>
            </a:pP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These </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six electron pairs </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can be arranged around central Tellurium atom as away from each other as possible for minimum repulsion between them in [TeF</a:t>
            </a:r>
            <a:r>
              <a:rPr lang="en-US" sz="2000" b="1" baseline="-25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5</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anion.</a:t>
            </a:r>
          </a:p>
          <a:p>
            <a:pPr marL="285750" indent="-285750">
              <a:lnSpc>
                <a:spcPct val="150000"/>
              </a:lnSpc>
              <a:buFont typeface="Arial" panose="020B0604020202020204" pitchFamily="34" charset="0"/>
              <a:buChar char="•"/>
            </a:pP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approximate/predicted geometry of [TeF</a:t>
            </a:r>
            <a:r>
              <a:rPr lang="en-US" sz="2000" b="1" baseline="-25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5</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anion will be </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Octahedral due to 6 electron pairs</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lvl="0" indent="-342900" algn="just">
              <a:lnSpc>
                <a:spcPct val="150000"/>
              </a:lnSpc>
              <a:spcBef>
                <a:spcPts val="0"/>
              </a:spcBef>
              <a:spcAft>
                <a:spcPts val="0"/>
              </a:spcAft>
              <a:buFont typeface="Symbol" panose="05050102010706020507" pitchFamily="18" charset="2"/>
              <a:buChar char=""/>
            </a:pP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repulsion from the single lone pair causes the adjacent fluorine atoms to move upward. This produces a square pyramid with the Tellurium atom below the plane of the four fluorine atoms.</a:t>
            </a:r>
          </a:p>
          <a:p>
            <a:pPr marL="342900" marR="0" lvl="0" indent="-342900" algn="just">
              <a:lnSpc>
                <a:spcPct val="150000"/>
              </a:lnSpc>
              <a:spcBef>
                <a:spcPts val="0"/>
              </a:spcBef>
              <a:spcAft>
                <a:spcPts val="0"/>
              </a:spcAft>
              <a:buFont typeface="Symbol" panose="05050102010706020507" pitchFamily="18" charset="2"/>
              <a:buChar char=""/>
            </a:pP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The one lone pair (non-bonding pairs) occupy at axial position of square of octahedral geometry.</a:t>
            </a:r>
          </a:p>
        </p:txBody>
      </p:sp>
      <p:pic>
        <p:nvPicPr>
          <p:cNvPr id="2" name="Picture 1">
            <a:extLst>
              <a:ext uri="{FF2B5EF4-FFF2-40B4-BE49-F238E27FC236}">
                <a16:creationId xmlns:a16="http://schemas.microsoft.com/office/drawing/2014/main" id="{D46645BD-5B96-469E-8BA7-B5E0A9452C2A}"/>
              </a:ext>
            </a:extLst>
          </p:cNvPr>
          <p:cNvPicPr/>
          <p:nvPr/>
        </p:nvPicPr>
        <p:blipFill>
          <a:blip r:embed="rId2">
            <a:duotone>
              <a:prstClr val="black"/>
              <a:schemeClr val="accent1">
                <a:tint val="45000"/>
                <a:satMod val="400000"/>
              </a:schemeClr>
            </a:duotone>
          </a:blip>
          <a:stretch>
            <a:fillRect/>
          </a:stretch>
        </p:blipFill>
        <p:spPr>
          <a:xfrm>
            <a:off x="7562401" y="679481"/>
            <a:ext cx="2171585" cy="2196065"/>
          </a:xfrm>
          <a:prstGeom prst="rect">
            <a:avLst/>
          </a:prstGeom>
        </p:spPr>
      </p:pic>
      <p:pic>
        <p:nvPicPr>
          <p:cNvPr id="3" name="Picture 2">
            <a:extLst>
              <a:ext uri="{FF2B5EF4-FFF2-40B4-BE49-F238E27FC236}">
                <a16:creationId xmlns:a16="http://schemas.microsoft.com/office/drawing/2014/main" id="{C2998EC3-7C57-4485-BE17-9D99D3570402}"/>
              </a:ext>
            </a:extLst>
          </p:cNvPr>
          <p:cNvPicPr/>
          <p:nvPr/>
        </p:nvPicPr>
        <p:blipFill>
          <a:blip r:embed="rId3">
            <a:duotone>
              <a:prstClr val="black"/>
              <a:schemeClr val="tx2">
                <a:tint val="45000"/>
                <a:satMod val="400000"/>
              </a:schemeClr>
            </a:duotone>
          </a:blip>
          <a:stretch>
            <a:fillRect/>
          </a:stretch>
        </p:blipFill>
        <p:spPr>
          <a:xfrm>
            <a:off x="10075333" y="679481"/>
            <a:ext cx="2080117" cy="2196065"/>
          </a:xfrm>
          <a:prstGeom prst="rect">
            <a:avLst/>
          </a:prstGeom>
        </p:spPr>
      </p:pic>
      <p:sp>
        <p:nvSpPr>
          <p:cNvPr id="4" name="TextBox 3">
            <a:extLst>
              <a:ext uri="{FF2B5EF4-FFF2-40B4-BE49-F238E27FC236}">
                <a16:creationId xmlns:a16="http://schemas.microsoft.com/office/drawing/2014/main" id="{CB252660-09E1-4912-BFE6-E72950A55C3A}"/>
              </a:ext>
            </a:extLst>
          </p:cNvPr>
          <p:cNvSpPr txBox="1"/>
          <p:nvPr/>
        </p:nvSpPr>
        <p:spPr>
          <a:xfrm>
            <a:off x="7429709" y="265307"/>
            <a:ext cx="2457404" cy="369332"/>
          </a:xfrm>
          <a:prstGeom prst="rect">
            <a:avLst/>
          </a:prstGeom>
          <a:noFill/>
        </p:spPr>
        <p:txBody>
          <a:bodyPr wrap="square" rtlCol="0">
            <a:spAutoFit/>
          </a:bodyPr>
          <a:lstStyle/>
          <a:p>
            <a:r>
              <a:rPr lang="en-US" b="1" dirty="0">
                <a:solidFill>
                  <a:schemeClr val="bg1"/>
                </a:solidFill>
                <a:effectLst/>
                <a:latin typeface="Times New Roman" panose="02020603050405020304" pitchFamily="18" charset="0"/>
                <a:ea typeface="Calibri" panose="020F0502020204030204" pitchFamily="34" charset="0"/>
              </a:rPr>
              <a:t>Electron dot structure</a:t>
            </a:r>
            <a:endParaRPr lang="en-US" dirty="0">
              <a:solidFill>
                <a:schemeClr val="bg1"/>
              </a:solidFill>
            </a:endParaRPr>
          </a:p>
        </p:txBody>
      </p:sp>
      <p:sp>
        <p:nvSpPr>
          <p:cNvPr id="23" name="TextBox 22">
            <a:extLst>
              <a:ext uri="{FF2B5EF4-FFF2-40B4-BE49-F238E27FC236}">
                <a16:creationId xmlns:a16="http://schemas.microsoft.com/office/drawing/2014/main" id="{8DFCF9D8-8113-45A0-9556-B7558229150C}"/>
              </a:ext>
            </a:extLst>
          </p:cNvPr>
          <p:cNvSpPr txBox="1"/>
          <p:nvPr/>
        </p:nvSpPr>
        <p:spPr>
          <a:xfrm>
            <a:off x="9887113" y="329291"/>
            <a:ext cx="2457404" cy="369332"/>
          </a:xfrm>
          <a:prstGeom prst="rect">
            <a:avLst/>
          </a:prstGeom>
          <a:noFill/>
        </p:spPr>
        <p:txBody>
          <a:bodyPr wrap="square">
            <a:spAutoFit/>
          </a:bodyPr>
          <a:lstStyle/>
          <a:p>
            <a:r>
              <a:rPr lang="en-US" b="1" dirty="0">
                <a:solidFill>
                  <a:schemeClr val="bg1"/>
                </a:solidFill>
                <a:effectLst/>
                <a:latin typeface="Times New Roman" panose="02020603050405020304" pitchFamily="18" charset="0"/>
                <a:ea typeface="Calibri" panose="020F0502020204030204" pitchFamily="34" charset="0"/>
              </a:rPr>
              <a:t>Electron dot structure</a:t>
            </a:r>
            <a:endParaRPr lang="en-US" dirty="0">
              <a:solidFill>
                <a:schemeClr val="bg1"/>
              </a:solidFill>
            </a:endParaRPr>
          </a:p>
        </p:txBody>
      </p:sp>
      <p:pic>
        <p:nvPicPr>
          <p:cNvPr id="10" name="Picture 9">
            <a:extLst>
              <a:ext uri="{FF2B5EF4-FFF2-40B4-BE49-F238E27FC236}">
                <a16:creationId xmlns:a16="http://schemas.microsoft.com/office/drawing/2014/main" id="{A006C7D2-F7A8-4D94-B2E2-F1097AA48EF8}"/>
              </a:ext>
            </a:extLst>
          </p:cNvPr>
          <p:cNvPicPr/>
          <p:nvPr/>
        </p:nvPicPr>
        <p:blipFill rotWithShape="1">
          <a:blip r:embed="rId4">
            <a:duotone>
              <a:prstClr val="black"/>
              <a:srgbClr val="FF0066">
                <a:tint val="45000"/>
                <a:satMod val="400000"/>
              </a:srgbClr>
            </a:duotone>
            <a:extLst>
              <a:ext uri="{BEBA8EAE-BF5A-486C-A8C5-ECC9F3942E4B}">
                <a14:imgProps xmlns:a14="http://schemas.microsoft.com/office/drawing/2010/main">
                  <a14:imgLayer r:embed="rId5">
                    <a14:imgEffect>
                      <a14:sharpenSoften amount="50000"/>
                    </a14:imgEffect>
                  </a14:imgLayer>
                </a14:imgProps>
              </a:ext>
            </a:extLst>
          </a:blip>
          <a:srcRect l="4580" r="2667" b="4900"/>
          <a:stretch/>
        </p:blipFill>
        <p:spPr>
          <a:xfrm>
            <a:off x="7613200" y="3429000"/>
            <a:ext cx="4443332" cy="2499513"/>
          </a:xfrm>
          <a:prstGeom prst="rect">
            <a:avLst/>
          </a:prstGeom>
        </p:spPr>
      </p:pic>
    </p:spTree>
    <p:extLst>
      <p:ext uri="{BB962C8B-B14F-4D97-AF65-F5344CB8AC3E}">
        <p14:creationId xmlns:p14="http://schemas.microsoft.com/office/powerpoint/2010/main" val="21917043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2827BA9-E3D1-413A-9934-4EF8C3B57D54}"/>
              </a:ext>
            </a:extLst>
          </p:cNvPr>
          <p:cNvSpPr txBox="1"/>
          <p:nvPr/>
        </p:nvSpPr>
        <p:spPr>
          <a:xfrm>
            <a:off x="948267" y="835401"/>
            <a:ext cx="10820400" cy="2806987"/>
          </a:xfrm>
          <a:prstGeom prst="rect">
            <a:avLst/>
          </a:prstGeom>
          <a:noFill/>
        </p:spPr>
        <p:txBody>
          <a:bodyPr wrap="square">
            <a:spAutoFit/>
          </a:bodyPr>
          <a:lstStyle/>
          <a:p>
            <a:pPr>
              <a:lnSpc>
                <a:spcPct val="150000"/>
              </a:lnSpc>
            </a:pPr>
            <a:r>
              <a:rPr lang="en-IN" sz="2000" b="1" dirty="0">
                <a:solidFill>
                  <a:srgbClr val="002060"/>
                </a:solidFill>
                <a:latin typeface="Times New Roman" panose="02020603050405020304" pitchFamily="18" charset="0"/>
                <a:cs typeface="Times New Roman" panose="02020603050405020304" pitchFamily="18" charset="0"/>
              </a:rPr>
              <a:t>The four bond pairs occupy at equatorial position and one bond pair occupy at axial position of octahedral geometry</a:t>
            </a:r>
          </a:p>
          <a:p>
            <a:pPr>
              <a:lnSpc>
                <a:spcPct val="150000"/>
              </a:lnSpc>
            </a:pPr>
            <a:r>
              <a:rPr lang="en-IN" sz="2000" b="1" dirty="0">
                <a:solidFill>
                  <a:srgbClr val="002060"/>
                </a:solidFill>
                <a:latin typeface="Times New Roman" panose="02020603050405020304" pitchFamily="18" charset="0"/>
                <a:cs typeface="Times New Roman" panose="02020603050405020304" pitchFamily="18" charset="0"/>
              </a:rPr>
              <a:t>The one lone pairs at axial position influence four bonding pairs at corners of square and one axial bonding pair cause minimum (Lone pair – Bond pair) repulsion.</a:t>
            </a:r>
          </a:p>
          <a:p>
            <a:pPr>
              <a:lnSpc>
                <a:spcPct val="150000"/>
              </a:lnSpc>
            </a:pPr>
            <a:r>
              <a:rPr lang="en-IN" sz="2000" b="1" dirty="0">
                <a:solidFill>
                  <a:srgbClr val="002060"/>
                </a:solidFill>
                <a:latin typeface="Times New Roman" panose="02020603050405020304" pitchFamily="18" charset="0"/>
                <a:cs typeface="Times New Roman" panose="02020603050405020304" pitchFamily="18" charset="0"/>
              </a:rPr>
              <a:t>Therefore, </a:t>
            </a:r>
            <a:r>
              <a:rPr lang="en-IN" sz="2000" b="1" dirty="0">
                <a:solidFill>
                  <a:srgbClr val="FF0066"/>
                </a:solidFill>
                <a:latin typeface="Times New Roman" panose="02020603050405020304" pitchFamily="18" charset="0"/>
                <a:cs typeface="Times New Roman" panose="02020603050405020304" pitchFamily="18" charset="0"/>
              </a:rPr>
              <a:t>the bond angle F-</a:t>
            </a:r>
            <a:r>
              <a:rPr lang="en-IN" sz="2000" b="1" dirty="0" err="1">
                <a:solidFill>
                  <a:srgbClr val="FF0066"/>
                </a:solidFill>
                <a:latin typeface="Times New Roman" panose="02020603050405020304" pitchFamily="18" charset="0"/>
                <a:cs typeface="Times New Roman" panose="02020603050405020304" pitchFamily="18" charset="0"/>
              </a:rPr>
              <a:t>Te</a:t>
            </a:r>
            <a:r>
              <a:rPr lang="en-IN" sz="2000" b="1" dirty="0">
                <a:solidFill>
                  <a:srgbClr val="FF0066"/>
                </a:solidFill>
                <a:latin typeface="Times New Roman" panose="02020603050405020304" pitchFamily="18" charset="0"/>
                <a:cs typeface="Times New Roman" panose="02020603050405020304" pitchFamily="18" charset="0"/>
              </a:rPr>
              <a:t>-F is 79</a:t>
            </a:r>
            <a:r>
              <a:rPr lang="en-IN" sz="2000" b="1" baseline="30000" dirty="0">
                <a:solidFill>
                  <a:srgbClr val="FF0066"/>
                </a:solidFill>
                <a:latin typeface="Times New Roman" panose="02020603050405020304" pitchFamily="18" charset="0"/>
                <a:cs typeface="Times New Roman" panose="02020603050405020304" pitchFamily="18" charset="0"/>
              </a:rPr>
              <a:t>0</a:t>
            </a:r>
          </a:p>
          <a:p>
            <a:pPr>
              <a:lnSpc>
                <a:spcPct val="150000"/>
              </a:lnSpc>
            </a:pPr>
            <a:r>
              <a:rPr lang="en-IN" sz="2000" b="1" dirty="0">
                <a:solidFill>
                  <a:srgbClr val="002060"/>
                </a:solidFill>
                <a:latin typeface="Times New Roman" panose="02020603050405020304" pitchFamily="18" charset="0"/>
                <a:cs typeface="Times New Roman" panose="02020603050405020304" pitchFamily="18" charset="0"/>
              </a:rPr>
              <a:t>      Hence [TeF</a:t>
            </a:r>
            <a:r>
              <a:rPr lang="en-IN" sz="2000" b="1" baseline="-25000" dirty="0">
                <a:solidFill>
                  <a:srgbClr val="002060"/>
                </a:solidFill>
                <a:latin typeface="Times New Roman" panose="02020603050405020304" pitchFamily="18" charset="0"/>
                <a:cs typeface="Times New Roman" panose="02020603050405020304" pitchFamily="18" charset="0"/>
              </a:rPr>
              <a:t>5</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30000" dirty="0">
                <a:solidFill>
                  <a:srgbClr val="002060"/>
                </a:solidFill>
                <a:latin typeface="Times New Roman" panose="02020603050405020304" pitchFamily="18" charset="0"/>
                <a:cs typeface="Times New Roman" panose="02020603050405020304" pitchFamily="18" charset="0"/>
              </a:rPr>
              <a:t>-</a:t>
            </a:r>
            <a:r>
              <a:rPr lang="en-IN" sz="2000" b="1" dirty="0">
                <a:solidFill>
                  <a:srgbClr val="002060"/>
                </a:solidFill>
                <a:latin typeface="Times New Roman" panose="02020603050405020304" pitchFamily="18" charset="0"/>
                <a:cs typeface="Times New Roman" panose="02020603050405020304" pitchFamily="18" charset="0"/>
              </a:rPr>
              <a:t> anion has </a:t>
            </a:r>
            <a:r>
              <a:rPr lang="en-IN" sz="2000" b="1" dirty="0">
                <a:solidFill>
                  <a:srgbClr val="FF0066"/>
                </a:solidFill>
                <a:latin typeface="Times New Roman" panose="02020603050405020304" pitchFamily="18" charset="0"/>
                <a:cs typeface="Times New Roman" panose="02020603050405020304" pitchFamily="18" charset="0"/>
              </a:rPr>
              <a:t>square pyramidal structure</a:t>
            </a:r>
            <a:r>
              <a:rPr lang="en-IN" sz="2000" b="1" dirty="0">
                <a:solidFill>
                  <a:srgbClr val="00206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3967967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B192B7-A92B-468F-BBA4-FBA039CB7AF9}"/>
              </a:ext>
            </a:extLst>
          </p:cNvPr>
          <p:cNvSpPr/>
          <p:nvPr/>
        </p:nvSpPr>
        <p:spPr>
          <a:xfrm>
            <a:off x="2550550" y="13447"/>
            <a:ext cx="7090832" cy="524567"/>
          </a:xfrm>
          <a:prstGeom prst="rect">
            <a:avLst/>
          </a:prstGeom>
        </p:spPr>
        <p:txBody>
          <a:bodyPr wrap="square">
            <a:spAutoFit/>
          </a:bodyPr>
          <a:lstStyle/>
          <a:p>
            <a:pPr defTabSz="914400">
              <a:lnSpc>
                <a:spcPct val="130000"/>
              </a:lnSpc>
              <a:spcBef>
                <a:spcPts val="700"/>
              </a:spcBef>
              <a:buClr>
                <a:schemeClr val="tx2"/>
              </a:buClr>
            </a:pPr>
            <a:r>
              <a:rPr lang="en-US" sz="2400" b="1" dirty="0">
                <a:solidFill>
                  <a:srgbClr val="FF0000"/>
                </a:solidFill>
                <a:latin typeface="Times New Roman" panose="02020603050405020304" pitchFamily="18" charset="0"/>
                <a:cs typeface="Times New Roman" panose="02020603050405020304" pitchFamily="18" charset="0"/>
              </a:rPr>
              <a:t>Prediction of Shapes of irregular molecules and ions</a:t>
            </a:r>
          </a:p>
        </p:txBody>
      </p:sp>
      <p:sp>
        <p:nvSpPr>
          <p:cNvPr id="4" name="Rectangle 3">
            <a:extLst>
              <a:ext uri="{FF2B5EF4-FFF2-40B4-BE49-F238E27FC236}">
                <a16:creationId xmlns:a16="http://schemas.microsoft.com/office/drawing/2014/main" id="{D4DBB767-D12E-4A59-ACB8-935450A22CB3}"/>
              </a:ext>
            </a:extLst>
          </p:cNvPr>
          <p:cNvSpPr/>
          <p:nvPr/>
        </p:nvSpPr>
        <p:spPr>
          <a:xfrm>
            <a:off x="838166" y="414177"/>
            <a:ext cx="10515601" cy="932628"/>
          </a:xfrm>
          <a:prstGeom prst="rect">
            <a:avLst/>
          </a:prstGeom>
        </p:spPr>
        <p:txBody>
          <a:bodyPr wrap="square">
            <a:spAutoFit/>
          </a:bodyPr>
          <a:lstStyle/>
          <a:p>
            <a:pPr marL="457200" indent="-457200" algn="ctr" defTabSz="914400">
              <a:lnSpc>
                <a:spcPct val="130000"/>
              </a:lnSpc>
              <a:spcBef>
                <a:spcPts val="700"/>
              </a:spcBef>
              <a:buClr>
                <a:schemeClr val="tx2"/>
              </a:buClr>
              <a:buAutoNum type="arabicParenR"/>
            </a:pPr>
            <a:r>
              <a:rPr lang="en-US" sz="2400" b="1" dirty="0">
                <a:solidFill>
                  <a:srgbClr val="660066"/>
                </a:solidFill>
                <a:latin typeface="Times New Roman" panose="02020603050405020304" pitchFamily="18" charset="0"/>
                <a:cs typeface="Times New Roman" panose="02020603050405020304" pitchFamily="18" charset="0"/>
              </a:rPr>
              <a:t>Geometry of  molecule ion containing one lone pair electrons:  </a:t>
            </a:r>
            <a:r>
              <a:rPr lang="en-US" sz="2400" b="1" dirty="0">
                <a:solidFill>
                  <a:schemeClr val="bg1"/>
                </a:solidFill>
                <a:latin typeface="Times New Roman" panose="02020603050405020304" pitchFamily="18" charset="0"/>
                <a:cs typeface="Times New Roman" panose="02020603050405020304" pitchFamily="18" charset="0"/>
              </a:rPr>
              <a:t>e</a:t>
            </a:r>
            <a:r>
              <a:rPr lang="en-US" sz="2000" b="1" dirty="0">
                <a:solidFill>
                  <a:schemeClr val="bg1"/>
                </a:solidFill>
                <a:latin typeface="Times New Roman" panose="02020603050405020304" pitchFamily="18" charset="0"/>
                <a:cs typeface="Times New Roman" panose="02020603050405020304" pitchFamily="18" charset="0"/>
              </a:rPr>
              <a:t>.g. SF</a:t>
            </a:r>
            <a:r>
              <a:rPr lang="en-US" sz="2000" b="1" baseline="-25000" dirty="0">
                <a:solidFill>
                  <a:schemeClr val="bg1"/>
                </a:solidFill>
                <a:latin typeface="Times New Roman" panose="02020603050405020304" pitchFamily="18" charset="0"/>
                <a:cs typeface="Times New Roman" panose="02020603050405020304" pitchFamily="18" charset="0"/>
              </a:rPr>
              <a:t>4</a:t>
            </a:r>
            <a:r>
              <a:rPr lang="en-US" sz="2000" b="1" dirty="0">
                <a:solidFill>
                  <a:schemeClr val="bg1"/>
                </a:solidFill>
                <a:latin typeface="Times New Roman" panose="02020603050405020304" pitchFamily="18" charset="0"/>
                <a:cs typeface="Times New Roman" panose="02020603050405020304" pitchFamily="18" charset="0"/>
              </a:rPr>
              <a:t> molecule </a:t>
            </a:r>
          </a:p>
        </p:txBody>
      </p:sp>
      <p:sp>
        <p:nvSpPr>
          <p:cNvPr id="11" name="Rectangle 10">
            <a:extLst>
              <a:ext uri="{FF2B5EF4-FFF2-40B4-BE49-F238E27FC236}">
                <a16:creationId xmlns:a16="http://schemas.microsoft.com/office/drawing/2014/main" id="{1AABD093-83FB-40ED-B666-7B8258284537}"/>
              </a:ext>
            </a:extLst>
          </p:cNvPr>
          <p:cNvSpPr/>
          <p:nvPr/>
        </p:nvSpPr>
        <p:spPr>
          <a:xfrm>
            <a:off x="838166" y="694631"/>
            <a:ext cx="10992763" cy="6592639"/>
          </a:xfrm>
          <a:prstGeom prst="rect">
            <a:avLst/>
          </a:prstGeom>
        </p:spPr>
        <p:txBody>
          <a:bodyPr wrap="square">
            <a:spAutoFit/>
          </a:bodyPr>
          <a:lstStyle/>
          <a:p>
            <a:pPr algn="ctr">
              <a:lnSpc>
                <a:spcPct val="150000"/>
              </a:lnSpc>
            </a:pPr>
            <a:r>
              <a:rPr lang="en-US" sz="2400" b="1" dirty="0">
                <a:solidFill>
                  <a:srgbClr val="FF0066"/>
                </a:solidFill>
                <a:latin typeface="Times New Roman" panose="02020603050405020304" pitchFamily="18" charset="0"/>
                <a:ea typeface="Calibri" panose="020F0502020204030204" pitchFamily="34" charset="0"/>
              </a:rPr>
              <a:t>F) </a:t>
            </a:r>
            <a:r>
              <a:rPr lang="en-US" sz="2400" b="1" dirty="0">
                <a:solidFill>
                  <a:srgbClr val="FF0066"/>
                </a:solidFill>
                <a:latin typeface="Times New Roman" panose="02020603050405020304" pitchFamily="18" charset="0"/>
                <a:ea typeface="Calibri" panose="020F0502020204030204" pitchFamily="34" charset="0"/>
                <a:cs typeface="Times New Roman" panose="02020603050405020304" pitchFamily="18" charset="0"/>
              </a:rPr>
              <a:t>Nitrite </a:t>
            </a:r>
            <a:r>
              <a:rPr lang="en-US" sz="2400" b="1" dirty="0">
                <a:solidFill>
                  <a:srgbClr val="FF0066"/>
                </a:solidFill>
                <a:latin typeface="Times New Roman" panose="02020603050405020304" pitchFamily="18" charset="0"/>
                <a:cs typeface="Times New Roman" panose="02020603050405020304" pitchFamily="18" charset="0"/>
              </a:rPr>
              <a:t>(III) anion [NO</a:t>
            </a:r>
            <a:r>
              <a:rPr lang="en-US" sz="2400" b="1" baseline="-25000" dirty="0">
                <a:solidFill>
                  <a:srgbClr val="FF0066"/>
                </a:solidFill>
                <a:latin typeface="Times New Roman" panose="02020603050405020304" pitchFamily="18" charset="0"/>
                <a:cs typeface="Times New Roman" panose="02020603050405020304" pitchFamily="18" charset="0"/>
              </a:rPr>
              <a:t>2</a:t>
            </a:r>
            <a:r>
              <a:rPr lang="en-US" sz="2400" b="1" dirty="0">
                <a:solidFill>
                  <a:srgbClr val="FF0066"/>
                </a:solidFill>
                <a:latin typeface="Times New Roman" panose="02020603050405020304" pitchFamily="18" charset="0"/>
                <a:cs typeface="Times New Roman" panose="02020603050405020304" pitchFamily="18" charset="0"/>
              </a:rPr>
              <a:t>]</a:t>
            </a:r>
            <a:r>
              <a:rPr lang="en-US" sz="2400" b="1" baseline="30000" dirty="0">
                <a:solidFill>
                  <a:srgbClr val="FF0066"/>
                </a:solidFill>
                <a:latin typeface="Times New Roman" panose="02020603050405020304" pitchFamily="18" charset="0"/>
                <a:cs typeface="Times New Roman" panose="02020603050405020304" pitchFamily="18" charset="0"/>
              </a:rPr>
              <a:t>-</a:t>
            </a:r>
            <a:endParaRPr lang="en-US" sz="2400" b="1" dirty="0">
              <a:solidFill>
                <a:srgbClr val="FF0066"/>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en-US" sz="2000" b="1" dirty="0">
                <a:solidFill>
                  <a:srgbClr val="002060"/>
                </a:solidFill>
                <a:latin typeface="Times New Roman" panose="02020603050405020304" pitchFamily="18" charset="0"/>
                <a:ea typeface="Calibri" panose="020F0502020204030204" pitchFamily="34" charset="0"/>
              </a:rPr>
              <a:t>In </a:t>
            </a:r>
            <a:r>
              <a:rPr lang="en-US" sz="2000" b="1" u="sng" dirty="0">
                <a:solidFill>
                  <a:srgbClr val="030303"/>
                </a:solidFill>
                <a:effectLst/>
                <a:latin typeface="Times New Roman" panose="02020603050405020304" pitchFamily="18" charset="0"/>
                <a:ea typeface="Calibri" panose="020F0502020204030204" pitchFamily="34" charset="0"/>
              </a:rPr>
              <a:t>Nitrite ion [NO</a:t>
            </a:r>
            <a:r>
              <a:rPr lang="en-US" sz="2000" b="1" u="sng" baseline="-25000" dirty="0">
                <a:solidFill>
                  <a:srgbClr val="030303"/>
                </a:solidFill>
                <a:effectLst/>
                <a:latin typeface="Times New Roman" panose="02020603050405020304" pitchFamily="18" charset="0"/>
                <a:ea typeface="Calibri" panose="020F0502020204030204" pitchFamily="34" charset="0"/>
              </a:rPr>
              <a:t>2</a:t>
            </a:r>
            <a:r>
              <a:rPr lang="en-US" sz="2000" b="1" u="sng" dirty="0">
                <a:solidFill>
                  <a:srgbClr val="030303"/>
                </a:solidFill>
                <a:effectLst/>
                <a:latin typeface="Times New Roman" panose="02020603050405020304" pitchFamily="18" charset="0"/>
                <a:ea typeface="Calibri" panose="020F0502020204030204" pitchFamily="34" charset="0"/>
              </a:rPr>
              <a:t>]</a:t>
            </a:r>
            <a:r>
              <a:rPr lang="en-US" sz="2000" b="1" u="sng" baseline="30000" dirty="0">
                <a:solidFill>
                  <a:srgbClr val="030303"/>
                </a:solidFill>
                <a:effectLst/>
                <a:latin typeface="Times New Roman" panose="02020603050405020304" pitchFamily="18" charset="0"/>
                <a:ea typeface="Calibri" panose="020F0502020204030204" pitchFamily="34" charset="0"/>
              </a:rPr>
              <a:t>-</a:t>
            </a:r>
            <a:r>
              <a:rPr lang="en-US" sz="2000" b="1" dirty="0">
                <a:solidFill>
                  <a:srgbClr val="002060"/>
                </a:solidFill>
                <a:latin typeface="Times New Roman" panose="02020603050405020304" pitchFamily="18" charset="0"/>
                <a:ea typeface="Calibri" panose="020F0502020204030204" pitchFamily="34" charset="0"/>
              </a:rPr>
              <a:t>,</a:t>
            </a:r>
            <a:r>
              <a:rPr lang="en-US" sz="1800" b="1" u="sng" dirty="0">
                <a:solidFill>
                  <a:srgbClr val="030303"/>
                </a:solidFill>
                <a:effectLst/>
                <a:latin typeface="Times New Roman" panose="02020603050405020304" pitchFamily="18" charset="0"/>
                <a:ea typeface="Calibri" panose="020F0502020204030204" pitchFamily="34" charset="0"/>
              </a:rPr>
              <a:t> </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Nitrogen atom (Z=7) electron configuration </a:t>
            </a:r>
            <a:r>
              <a:rPr lang="en-US" sz="2000" b="1" dirty="0">
                <a:solidFill>
                  <a:srgbClr val="FF0066"/>
                </a:solidFill>
                <a:latin typeface="Times New Roman" panose="02020603050405020304" pitchFamily="18" charset="0"/>
                <a:cs typeface="Times New Roman" panose="02020603050405020304" pitchFamily="18" charset="0"/>
              </a:rPr>
              <a:t>1s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2s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2p</a:t>
            </a:r>
            <a:r>
              <a:rPr lang="en-US" sz="2000" b="1" baseline="30000" dirty="0">
                <a:solidFill>
                  <a:srgbClr val="FF0066"/>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 Nitrogen atom has 5 valence electrons </a:t>
            </a:r>
            <a:r>
              <a:rPr lang="en-US" sz="2000" b="1" dirty="0">
                <a:solidFill>
                  <a:srgbClr val="FF0066"/>
                </a:solidFill>
                <a:latin typeface="Times New Roman" panose="02020603050405020304" pitchFamily="18" charset="0"/>
                <a:cs typeface="Times New Roman" panose="02020603050405020304" pitchFamily="18" charset="0"/>
              </a:rPr>
              <a:t>(sp</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hybridization)</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Oxygen atom (Z=8) electron configuration </a:t>
            </a:r>
            <a:r>
              <a:rPr lang="en-US" sz="2000" b="1" dirty="0">
                <a:solidFill>
                  <a:srgbClr val="FF0066"/>
                </a:solidFill>
                <a:latin typeface="Times New Roman" panose="02020603050405020304" pitchFamily="18" charset="0"/>
                <a:cs typeface="Times New Roman" panose="02020603050405020304" pitchFamily="18" charset="0"/>
              </a:rPr>
              <a:t>1s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2s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2p</a:t>
            </a:r>
            <a:r>
              <a:rPr lang="en-US" sz="2000" b="1" baseline="30000" dirty="0">
                <a:solidFill>
                  <a:srgbClr val="FF0066"/>
                </a:solidFill>
                <a:latin typeface="Times New Roman" panose="02020603050405020304" pitchFamily="18" charset="0"/>
                <a:cs typeface="Times New Roman" panose="02020603050405020304" pitchFamily="18" charset="0"/>
              </a:rPr>
              <a:t>4</a:t>
            </a:r>
            <a:r>
              <a:rPr lang="en-US" sz="2000" b="1" dirty="0">
                <a:solidFill>
                  <a:srgbClr val="FF0066"/>
                </a:solidFill>
                <a:latin typeface="Times New Roman" panose="02020603050405020304" pitchFamily="18" charset="0"/>
                <a:cs typeface="Times New Roman" panose="02020603050405020304" pitchFamily="18" charset="0"/>
              </a:rPr>
              <a:t>. </a:t>
            </a:r>
            <a:r>
              <a:rPr lang="en-US" sz="2000" b="1" dirty="0">
                <a:solidFill>
                  <a:srgbClr val="002060"/>
                </a:solidFill>
                <a:latin typeface="Times New Roman" panose="02020603050405020304" pitchFamily="18" charset="0"/>
                <a:cs typeface="Times New Roman" panose="02020603050405020304" pitchFamily="18" charset="0"/>
              </a:rPr>
              <a:t>Oxygen atom has 6 valence electrons Thus Two Oxygen atom has 12 valence electrons. </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One negative charge on molecule anion </a:t>
            </a:r>
            <a:r>
              <a:rPr lang="en-US" sz="2000" b="1" dirty="0">
                <a:solidFill>
                  <a:srgbClr val="030303"/>
                </a:solidFill>
                <a:effectLst/>
                <a:latin typeface="Times New Roman" panose="02020603050405020304" pitchFamily="18" charset="0"/>
                <a:ea typeface="Calibri" panose="020F0502020204030204" pitchFamily="34" charset="0"/>
              </a:rPr>
              <a:t>[NO</a:t>
            </a:r>
            <a:r>
              <a:rPr lang="en-US" sz="2000" b="1" baseline="-25000" dirty="0">
                <a:solidFill>
                  <a:srgbClr val="030303"/>
                </a:solidFill>
                <a:effectLst/>
                <a:latin typeface="Times New Roman" panose="02020603050405020304" pitchFamily="18" charset="0"/>
                <a:ea typeface="Calibri" panose="020F0502020204030204" pitchFamily="34" charset="0"/>
              </a:rPr>
              <a:t>2</a:t>
            </a:r>
            <a:r>
              <a:rPr lang="en-US" sz="2000" b="1" dirty="0">
                <a:solidFill>
                  <a:srgbClr val="030303"/>
                </a:solidFill>
                <a:effectLst/>
                <a:latin typeface="Times New Roman" panose="02020603050405020304" pitchFamily="18" charset="0"/>
                <a:ea typeface="Calibri" panose="020F0502020204030204" pitchFamily="34" charset="0"/>
              </a:rPr>
              <a:t>]</a:t>
            </a:r>
            <a:r>
              <a:rPr lang="en-US" sz="2000" b="1" baseline="30000" dirty="0">
                <a:solidFill>
                  <a:srgbClr val="030303"/>
                </a:solidFill>
                <a:effectLst/>
                <a:latin typeface="Times New Roman" panose="02020603050405020304" pitchFamily="18" charset="0"/>
                <a:ea typeface="Calibri" panose="020F0502020204030204" pitchFamily="34" charset="0"/>
              </a:rPr>
              <a:t>-</a:t>
            </a:r>
            <a:r>
              <a:rPr lang="en-US" sz="2000" b="1" dirty="0">
                <a:solidFill>
                  <a:srgbClr val="002060"/>
                </a:solidFill>
                <a:latin typeface="Times New Roman" panose="02020603050405020304" pitchFamily="18" charset="0"/>
                <a:cs typeface="Times New Roman" panose="02020603050405020304" pitchFamily="18" charset="0"/>
              </a:rPr>
              <a:t>.</a:t>
            </a: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Total number of valence electrons  in Nitrogen atom in [NO</a:t>
            </a:r>
            <a:r>
              <a:rPr lang="en-US" sz="2000" b="1" baseline="-25000" dirty="0">
                <a:solidFill>
                  <a:srgbClr val="002060"/>
                </a:solidFill>
                <a:latin typeface="Times New Roman" panose="02020603050405020304" pitchFamily="18" charset="0"/>
                <a:cs typeface="Times New Roman" panose="02020603050405020304" pitchFamily="18" charset="0"/>
              </a:rPr>
              <a:t>2</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30000" dirty="0">
                <a:solidFill>
                  <a:srgbClr val="002060"/>
                </a:solidFill>
                <a:latin typeface="Times New Roman" panose="02020603050405020304" pitchFamily="18" charset="0"/>
                <a:cs typeface="Times New Roman" panose="02020603050405020304" pitchFamily="18" charset="0"/>
              </a:rPr>
              <a:t>-</a:t>
            </a:r>
            <a:r>
              <a:rPr lang="en-US" sz="2000" b="1" baseline="30000" dirty="0">
                <a:solidFill>
                  <a:srgbClr val="FF0066"/>
                </a:solidFill>
                <a:latin typeface="Times New Roman" panose="02020603050405020304" pitchFamily="18" charset="0"/>
                <a:cs typeface="Times New Roman" panose="02020603050405020304" pitchFamily="18" charset="0"/>
              </a:rPr>
              <a:t> </a:t>
            </a:r>
            <a:r>
              <a:rPr lang="en-US" sz="2000" b="1" dirty="0">
                <a:solidFill>
                  <a:srgbClr val="002060"/>
                </a:solidFill>
                <a:latin typeface="Times New Roman" panose="02020603050405020304" pitchFamily="18" charset="0"/>
                <a:cs typeface="Times New Roman" panose="02020603050405020304" pitchFamily="18" charset="0"/>
              </a:rPr>
              <a:t>ion is determined by following relation</a:t>
            </a: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p:txBody>
      </p:sp>
      <p:graphicFrame>
        <p:nvGraphicFramePr>
          <p:cNvPr id="7" name="Table 6">
            <a:extLst>
              <a:ext uri="{FF2B5EF4-FFF2-40B4-BE49-F238E27FC236}">
                <a16:creationId xmlns:a16="http://schemas.microsoft.com/office/drawing/2014/main" id="{966AF428-A7C3-483E-8F16-357ABB3A1E8C}"/>
              </a:ext>
            </a:extLst>
          </p:cNvPr>
          <p:cNvGraphicFramePr>
            <a:graphicFrameLocks noGrp="1"/>
          </p:cNvGraphicFramePr>
          <p:nvPr>
            <p:extLst>
              <p:ext uri="{D42A27DB-BD31-4B8C-83A1-F6EECF244321}">
                <p14:modId xmlns:p14="http://schemas.microsoft.com/office/powerpoint/2010/main" val="3832580224"/>
              </p:ext>
            </p:extLst>
          </p:nvPr>
        </p:nvGraphicFramePr>
        <p:xfrm>
          <a:off x="992424" y="5035987"/>
          <a:ext cx="10684246" cy="1516028"/>
        </p:xfrm>
        <a:graphic>
          <a:graphicData uri="http://schemas.openxmlformats.org/drawingml/2006/table">
            <a:tbl>
              <a:tblPr firstRow="1" firstCol="1" bandRow="1">
                <a:tableStyleId>{5C22544A-7EE6-4342-B048-85BDC9FD1C3A}</a:tableStyleId>
              </a:tblPr>
              <a:tblGrid>
                <a:gridCol w="3622265">
                  <a:extLst>
                    <a:ext uri="{9D8B030D-6E8A-4147-A177-3AD203B41FA5}">
                      <a16:colId xmlns:a16="http://schemas.microsoft.com/office/drawing/2014/main" val="2932274671"/>
                    </a:ext>
                  </a:extLst>
                </a:gridCol>
                <a:gridCol w="506437">
                  <a:extLst>
                    <a:ext uri="{9D8B030D-6E8A-4147-A177-3AD203B41FA5}">
                      <a16:colId xmlns:a16="http://schemas.microsoft.com/office/drawing/2014/main" val="2029217260"/>
                    </a:ext>
                  </a:extLst>
                </a:gridCol>
                <a:gridCol w="6555544">
                  <a:extLst>
                    <a:ext uri="{9D8B030D-6E8A-4147-A177-3AD203B41FA5}">
                      <a16:colId xmlns:a16="http://schemas.microsoft.com/office/drawing/2014/main" val="2676431477"/>
                    </a:ext>
                  </a:extLst>
                </a:gridCol>
              </a:tblGrid>
              <a:tr h="986291">
                <a:tc>
                  <a:txBody>
                    <a:bodyPr/>
                    <a:lstStyle/>
                    <a:p>
                      <a:pPr marL="0" marR="0">
                        <a:lnSpc>
                          <a:spcPct val="107000"/>
                        </a:lnSpc>
                        <a:spcBef>
                          <a:spcPts val="0"/>
                        </a:spcBef>
                        <a:spcAft>
                          <a:spcPts val="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Total number of valence electrons in </a:t>
                      </a:r>
                      <a:r>
                        <a:rPr lang="en-US" sz="1600" b="1" dirty="0">
                          <a:solidFill>
                            <a:schemeClr val="bg1"/>
                          </a:solidFill>
                          <a:latin typeface="Times New Roman" panose="02020603050405020304" pitchFamily="18" charset="0"/>
                          <a:cs typeface="Times New Roman" panose="02020603050405020304" pitchFamily="18" charset="0"/>
                        </a:rPr>
                        <a:t>[NO</a:t>
                      </a:r>
                      <a:r>
                        <a:rPr lang="en-US" sz="1600" b="1" baseline="-25000" dirty="0">
                          <a:solidFill>
                            <a:schemeClr val="bg1"/>
                          </a:solidFill>
                          <a:latin typeface="Times New Roman" panose="02020603050405020304" pitchFamily="18" charset="0"/>
                          <a:cs typeface="Times New Roman" panose="02020603050405020304" pitchFamily="18" charset="0"/>
                        </a:rPr>
                        <a:t>2</a:t>
                      </a:r>
                      <a:r>
                        <a:rPr lang="en-US" sz="1600" b="1" dirty="0">
                          <a:solidFill>
                            <a:schemeClr val="bg1"/>
                          </a:solidFill>
                          <a:latin typeface="Times New Roman" panose="02020603050405020304" pitchFamily="18" charset="0"/>
                          <a:cs typeface="Times New Roman" panose="02020603050405020304" pitchFamily="18" charset="0"/>
                        </a:rPr>
                        <a:t>]</a:t>
                      </a:r>
                      <a:r>
                        <a:rPr lang="en-US" sz="1600" b="1" baseline="30000" dirty="0">
                          <a:solidFill>
                            <a:schemeClr val="bg1"/>
                          </a:solidFill>
                          <a:latin typeface="Times New Roman" panose="02020603050405020304" pitchFamily="18" charset="0"/>
                          <a:cs typeface="Times New Roman" panose="02020603050405020304" pitchFamily="18" charset="0"/>
                        </a:rPr>
                        <a:t>-</a:t>
                      </a:r>
                      <a:r>
                        <a:rPr lang="en-US" sz="1600" b="1" dirty="0">
                          <a:solidFill>
                            <a:schemeClr val="bg1"/>
                          </a:solidFill>
                          <a:latin typeface="Times New Roman" panose="02020603050405020304" pitchFamily="18" charset="0"/>
                          <a:cs typeface="Times New Roman" panose="02020603050405020304" pitchFamily="18" charset="0"/>
                        </a:rPr>
                        <a:t> </a:t>
                      </a:r>
                      <a:r>
                        <a:rPr lang="en-US" sz="1600" b="1" baseline="-25000" dirty="0">
                          <a:solidFill>
                            <a:schemeClr val="bg1"/>
                          </a:solidFill>
                          <a:effectLst/>
                          <a:latin typeface="Times New Roman" panose="02020603050405020304" pitchFamily="18" charset="0"/>
                          <a:cs typeface="Times New Roman" panose="02020603050405020304" pitchFamily="18" charset="0"/>
                        </a:rPr>
                        <a:t> </a:t>
                      </a:r>
                      <a:r>
                        <a:rPr lang="en-US" sz="1600" b="1" dirty="0">
                          <a:solidFill>
                            <a:schemeClr val="bg1"/>
                          </a:solidFill>
                          <a:effectLst/>
                          <a:latin typeface="Times New Roman" panose="02020603050405020304" pitchFamily="18" charset="0"/>
                          <a:cs typeface="Times New Roman" panose="02020603050405020304" pitchFamily="18" charset="0"/>
                        </a:rPr>
                        <a:t>molecule ion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endParaRPr lang="en-US" sz="4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300"/>
                        </a:spcBef>
                        <a:spcAft>
                          <a:spcPts val="300"/>
                        </a:spcAft>
                      </a:pPr>
                      <a:r>
                        <a:rPr lang="en-US" sz="1600" b="1" dirty="0">
                          <a:solidFill>
                            <a:schemeClr val="bg1"/>
                          </a:solidFill>
                          <a:effectLst/>
                          <a:latin typeface="Times New Roman" panose="02020603050405020304" pitchFamily="18" charset="0"/>
                          <a:cs typeface="Times New Roman" panose="02020603050405020304" pitchFamily="18" charset="0"/>
                        </a:rPr>
                        <a:t>[Total number of valence electrons in central </a:t>
                      </a:r>
                      <a:r>
                        <a:rPr lang="en-US" sz="1600" b="1" dirty="0">
                          <a:solidFill>
                            <a:schemeClr val="bg1"/>
                          </a:solidFill>
                          <a:latin typeface="Times New Roman" panose="02020603050405020304" pitchFamily="18" charset="0"/>
                          <a:cs typeface="Times New Roman" panose="02020603050405020304" pitchFamily="18" charset="0"/>
                        </a:rPr>
                        <a:t>Nitrogen</a:t>
                      </a:r>
                      <a:r>
                        <a:rPr lang="en-US" sz="1600" b="1" dirty="0">
                          <a:solidFill>
                            <a:schemeClr val="bg1"/>
                          </a:solidFill>
                          <a:effectLst/>
                          <a:latin typeface="Times New Roman" panose="02020603050405020304" pitchFamily="18" charset="0"/>
                          <a:cs typeface="Times New Roman" panose="02020603050405020304" pitchFamily="18" charset="0"/>
                        </a:rPr>
                        <a:t> atom + Total number of valence electrons contributed by combining Two Oxygen atoms + Ionic charge] </a:t>
                      </a: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9769510"/>
                  </a:ext>
                </a:extLst>
              </a:tr>
              <a:tr h="529737">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r>
                        <a:rPr lang="en-US" sz="1600" b="1" dirty="0">
                          <a:solidFill>
                            <a:schemeClr val="bg1"/>
                          </a:solidFill>
                          <a:effectLst/>
                          <a:latin typeface="Times New Roman" panose="02020603050405020304" pitchFamily="18" charset="0"/>
                          <a:cs typeface="Times New Roman" panose="02020603050405020304" pitchFamily="18" charset="0"/>
                        </a:rPr>
                        <a:t>[5 + 12+1] = 18 electron</a:t>
                      </a:r>
                      <a:endParaRPr lang="en-US" sz="700" b="1" dirty="0">
                        <a:solidFill>
                          <a:schemeClr val="bg1"/>
                        </a:solidFill>
                        <a:effectLst/>
                        <a:latin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1028773781"/>
                  </a:ext>
                </a:extLst>
              </a:tr>
            </a:tbl>
          </a:graphicData>
        </a:graphic>
      </p:graphicFrame>
    </p:spTree>
    <p:extLst>
      <p:ext uri="{BB962C8B-B14F-4D97-AF65-F5344CB8AC3E}">
        <p14:creationId xmlns:p14="http://schemas.microsoft.com/office/powerpoint/2010/main" val="9437396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AABD093-83FB-40ED-B666-7B8258284537}"/>
              </a:ext>
            </a:extLst>
          </p:cNvPr>
          <p:cNvSpPr/>
          <p:nvPr/>
        </p:nvSpPr>
        <p:spPr>
          <a:xfrm>
            <a:off x="690163" y="72192"/>
            <a:ext cx="6527514" cy="2375330"/>
          </a:xfrm>
          <a:prstGeom prst="rect">
            <a:avLst/>
          </a:prstGeom>
        </p:spPr>
        <p:txBody>
          <a:bodyPr wrap="square">
            <a:spAutoFit/>
          </a:bodyPr>
          <a:lstStyle/>
          <a:p>
            <a:pPr marL="342900" marR="0" lvl="0" indent="-342900" algn="just">
              <a:lnSpc>
                <a:spcPct val="107000"/>
              </a:lnSpc>
              <a:spcBef>
                <a:spcPts val="0"/>
              </a:spcBef>
              <a:spcAft>
                <a:spcPts val="0"/>
              </a:spcAft>
              <a:buFont typeface="Symbol" panose="05050102010706020507" pitchFamily="18" charset="2"/>
              <a:buChar char=""/>
            </a:pPr>
            <a:r>
              <a:rPr lang="en-US" sz="2000" b="1" dirty="0">
                <a:solidFill>
                  <a:srgbClr val="002060"/>
                </a:solidFill>
                <a:latin typeface="Times New Roman" panose="02020603050405020304" pitchFamily="18" charset="0"/>
                <a:cs typeface="Times New Roman" panose="02020603050405020304" pitchFamily="18" charset="0"/>
              </a:rPr>
              <a:t>Each Oxygen atom has two unpaired electrons in 2p atomic orbital hence one unpaired valence electron in 2p atomic orbital of each Oxygen atom forms 2 sigma covalent bonds with central Nitrogen atom. </a:t>
            </a:r>
          </a:p>
          <a:p>
            <a:pPr marL="342900" marR="0" lvl="0" indent="-342900" algn="just">
              <a:lnSpc>
                <a:spcPct val="107000"/>
              </a:lnSpc>
              <a:spcBef>
                <a:spcPts val="0"/>
              </a:spcBef>
              <a:spcAft>
                <a:spcPts val="0"/>
              </a:spcAft>
              <a:buFont typeface="Symbol" panose="05050102010706020507" pitchFamily="18" charset="2"/>
              <a:buChar char=""/>
            </a:pPr>
            <a:r>
              <a:rPr lang="en-US" sz="2000" b="1" dirty="0">
                <a:solidFill>
                  <a:srgbClr val="002060"/>
                </a:solidFill>
                <a:latin typeface="Times New Roman" panose="02020603050405020304" pitchFamily="18" charset="0"/>
                <a:cs typeface="Times New Roman" panose="02020603050405020304" pitchFamily="18" charset="0"/>
              </a:rPr>
              <a:t>The Second unpaired electron in 2p atomic orbital of each Oxygen atom forms one pi covalent bonds with central Nitrogen atom.</a:t>
            </a:r>
          </a:p>
        </p:txBody>
      </p:sp>
      <p:sp>
        <p:nvSpPr>
          <p:cNvPr id="4" name="TextBox 3">
            <a:extLst>
              <a:ext uri="{FF2B5EF4-FFF2-40B4-BE49-F238E27FC236}">
                <a16:creationId xmlns:a16="http://schemas.microsoft.com/office/drawing/2014/main" id="{CB252660-09E1-4912-BFE6-E72950A55C3A}"/>
              </a:ext>
            </a:extLst>
          </p:cNvPr>
          <p:cNvSpPr txBox="1"/>
          <p:nvPr/>
        </p:nvSpPr>
        <p:spPr>
          <a:xfrm>
            <a:off x="7429709" y="265307"/>
            <a:ext cx="2457404" cy="369332"/>
          </a:xfrm>
          <a:prstGeom prst="rect">
            <a:avLst/>
          </a:prstGeom>
          <a:noFill/>
        </p:spPr>
        <p:txBody>
          <a:bodyPr wrap="square" rtlCol="0">
            <a:spAutoFit/>
          </a:bodyPr>
          <a:lstStyle/>
          <a:p>
            <a:r>
              <a:rPr lang="en-US" b="1" dirty="0">
                <a:solidFill>
                  <a:schemeClr val="bg1"/>
                </a:solidFill>
                <a:effectLst/>
                <a:latin typeface="Times New Roman" panose="02020603050405020304" pitchFamily="18" charset="0"/>
                <a:ea typeface="Calibri" panose="020F0502020204030204" pitchFamily="34" charset="0"/>
              </a:rPr>
              <a:t>Electron dot structure</a:t>
            </a:r>
            <a:endParaRPr lang="en-US" dirty="0">
              <a:solidFill>
                <a:schemeClr val="bg1"/>
              </a:solidFill>
            </a:endParaRPr>
          </a:p>
        </p:txBody>
      </p:sp>
      <p:sp>
        <p:nvSpPr>
          <p:cNvPr id="23" name="TextBox 22">
            <a:extLst>
              <a:ext uri="{FF2B5EF4-FFF2-40B4-BE49-F238E27FC236}">
                <a16:creationId xmlns:a16="http://schemas.microsoft.com/office/drawing/2014/main" id="{8DFCF9D8-8113-45A0-9556-B7558229150C}"/>
              </a:ext>
            </a:extLst>
          </p:cNvPr>
          <p:cNvSpPr txBox="1"/>
          <p:nvPr/>
        </p:nvSpPr>
        <p:spPr>
          <a:xfrm>
            <a:off x="10284607" y="265307"/>
            <a:ext cx="1723353" cy="369332"/>
          </a:xfrm>
          <a:prstGeom prst="rect">
            <a:avLst/>
          </a:prstGeom>
          <a:noFill/>
        </p:spPr>
        <p:txBody>
          <a:bodyPr wrap="square">
            <a:spAutoFit/>
          </a:bodyPr>
          <a:lstStyle/>
          <a:p>
            <a:r>
              <a:rPr lang="en-US" b="1" dirty="0">
                <a:solidFill>
                  <a:schemeClr val="bg1"/>
                </a:solidFill>
                <a:effectLst/>
                <a:latin typeface="Times New Roman" panose="02020603050405020304" pitchFamily="18" charset="0"/>
                <a:ea typeface="Calibri" panose="020F0502020204030204" pitchFamily="34" charset="0"/>
              </a:rPr>
              <a:t>Dash structure</a:t>
            </a:r>
            <a:endParaRPr lang="en-US" dirty="0">
              <a:solidFill>
                <a:schemeClr val="bg1"/>
              </a:solidFill>
            </a:endParaRPr>
          </a:p>
        </p:txBody>
      </p:sp>
      <p:pic>
        <p:nvPicPr>
          <p:cNvPr id="5" name="Picture 4">
            <a:extLst>
              <a:ext uri="{FF2B5EF4-FFF2-40B4-BE49-F238E27FC236}">
                <a16:creationId xmlns:a16="http://schemas.microsoft.com/office/drawing/2014/main" id="{741B8634-B889-462B-BEB7-4F8148683A3D}"/>
              </a:ext>
            </a:extLst>
          </p:cNvPr>
          <p:cNvPicPr/>
          <p:nvPr/>
        </p:nvPicPr>
        <p:blipFill>
          <a:blip r:embed="rId2">
            <a:duotone>
              <a:prstClr val="black"/>
              <a:schemeClr val="accent4">
                <a:tint val="45000"/>
                <a:satMod val="400000"/>
              </a:schemeClr>
            </a:duotone>
            <a:extLst>
              <a:ext uri="{BEBA8EAE-BF5A-486C-A8C5-ECC9F3942E4B}">
                <a14:imgProps xmlns:a14="http://schemas.microsoft.com/office/drawing/2010/main">
                  <a14:imgLayer r:embed="rId3">
                    <a14:imgEffect>
                      <a14:saturation sat="400000"/>
                    </a14:imgEffect>
                    <a14:imgEffect>
                      <a14:brightnessContrast contrast="20000"/>
                    </a14:imgEffect>
                  </a14:imgLayer>
                </a14:imgProps>
              </a:ext>
            </a:extLst>
          </a:blip>
          <a:stretch>
            <a:fillRect/>
          </a:stretch>
        </p:blipFill>
        <p:spPr>
          <a:xfrm>
            <a:off x="7565072" y="734717"/>
            <a:ext cx="2183163" cy="1479093"/>
          </a:xfrm>
          <a:prstGeom prst="rect">
            <a:avLst/>
          </a:prstGeom>
        </p:spPr>
      </p:pic>
      <p:pic>
        <p:nvPicPr>
          <p:cNvPr id="6" name="Picture 5">
            <a:extLst>
              <a:ext uri="{FF2B5EF4-FFF2-40B4-BE49-F238E27FC236}">
                <a16:creationId xmlns:a16="http://schemas.microsoft.com/office/drawing/2014/main" id="{602A5C04-8601-4AB7-BFCF-C4F9CC94B6B9}"/>
              </a:ext>
            </a:extLst>
          </p:cNvPr>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contrast="-20000"/>
                    </a14:imgEffect>
                  </a14:imgLayer>
                </a14:imgProps>
              </a:ext>
            </a:extLst>
          </a:blip>
          <a:stretch>
            <a:fillRect/>
          </a:stretch>
        </p:blipFill>
        <p:spPr>
          <a:xfrm>
            <a:off x="9960267" y="734717"/>
            <a:ext cx="2183162" cy="1115112"/>
          </a:xfrm>
          <a:prstGeom prst="rect">
            <a:avLst/>
          </a:prstGeom>
        </p:spPr>
      </p:pic>
      <p:sp>
        <p:nvSpPr>
          <p:cNvPr id="15" name="TextBox 14">
            <a:extLst>
              <a:ext uri="{FF2B5EF4-FFF2-40B4-BE49-F238E27FC236}">
                <a16:creationId xmlns:a16="http://schemas.microsoft.com/office/drawing/2014/main" id="{3C6D727B-D753-4BBB-B5AD-7FF90D176DD6}"/>
              </a:ext>
            </a:extLst>
          </p:cNvPr>
          <p:cNvSpPr txBox="1"/>
          <p:nvPr/>
        </p:nvSpPr>
        <p:spPr>
          <a:xfrm>
            <a:off x="787686" y="2447522"/>
            <a:ext cx="6527514" cy="4389728"/>
          </a:xfrm>
          <a:prstGeom prst="rect">
            <a:avLst/>
          </a:prstGeom>
          <a:noFill/>
        </p:spPr>
        <p:txBody>
          <a:bodyPr wrap="square">
            <a:spAutoFit/>
          </a:bodyPr>
          <a:lstStyle/>
          <a:p>
            <a:pPr marL="0" marR="0" algn="just">
              <a:lnSpc>
                <a:spcPct val="107000"/>
              </a:lnSpc>
              <a:spcBef>
                <a:spcPts val="0"/>
              </a:spcBef>
              <a:spcAft>
                <a:spcPts val="0"/>
              </a:spcAft>
            </a:pPr>
            <a:r>
              <a:rPr lang="en-US" sz="2000" b="1" dirty="0">
                <a:solidFill>
                  <a:srgbClr val="002060"/>
                </a:solidFill>
                <a:latin typeface="Times New Roman" panose="02020603050405020304" pitchFamily="18" charset="0"/>
                <a:cs typeface="Times New Roman" panose="02020603050405020304" pitchFamily="18" charset="0"/>
              </a:rPr>
              <a:t>On the basis of planar triangular structure in [NO</a:t>
            </a:r>
            <a:r>
              <a:rPr lang="en-US" sz="2000" b="1" baseline="-25000" dirty="0">
                <a:solidFill>
                  <a:srgbClr val="002060"/>
                </a:solidFill>
                <a:latin typeface="Times New Roman" panose="02020603050405020304" pitchFamily="18" charset="0"/>
                <a:cs typeface="Times New Roman" panose="02020603050405020304" pitchFamily="18" charset="0"/>
              </a:rPr>
              <a:t>2</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30000" dirty="0">
                <a:solidFill>
                  <a:srgbClr val="002060"/>
                </a:solidFill>
                <a:latin typeface="Times New Roman" panose="02020603050405020304" pitchFamily="18" charset="0"/>
                <a:cs typeface="Times New Roman" panose="02020603050405020304" pitchFamily="18" charset="0"/>
              </a:rPr>
              <a:t>-</a:t>
            </a:r>
            <a:r>
              <a:rPr lang="en-US" sz="2000" b="1" dirty="0">
                <a:solidFill>
                  <a:srgbClr val="002060"/>
                </a:solidFill>
                <a:latin typeface="Times New Roman" panose="02020603050405020304" pitchFamily="18" charset="0"/>
                <a:cs typeface="Times New Roman" panose="02020603050405020304" pitchFamily="18" charset="0"/>
              </a:rPr>
              <a:t> ion,    </a:t>
            </a:r>
          </a:p>
          <a:p>
            <a:pPr marL="342900" marR="0" lvl="0" indent="-342900" algn="just">
              <a:lnSpc>
                <a:spcPct val="107000"/>
              </a:lnSpc>
              <a:spcBef>
                <a:spcPts val="0"/>
              </a:spcBef>
              <a:spcAft>
                <a:spcPts val="0"/>
              </a:spcAft>
              <a:buFont typeface="Symbol" panose="05050102010706020507" pitchFamily="18" charset="2"/>
              <a:buChar char=""/>
            </a:pPr>
            <a:r>
              <a:rPr lang="en-US" sz="2000" b="1" dirty="0">
                <a:solidFill>
                  <a:srgbClr val="002060"/>
                </a:solidFill>
                <a:latin typeface="Times New Roman" panose="02020603050405020304" pitchFamily="18" charset="0"/>
                <a:cs typeface="Times New Roman" panose="02020603050405020304" pitchFamily="18" charset="0"/>
              </a:rPr>
              <a:t>Nitrogen atom is at the centre, two corners occupied by two Oxygen atoms and the third corner occupied by a single electron in a triangle.</a:t>
            </a:r>
          </a:p>
          <a:p>
            <a:pPr marL="342900" marR="0" lvl="0" indent="-342900" algn="just">
              <a:lnSpc>
                <a:spcPct val="107000"/>
              </a:lnSpc>
              <a:spcBef>
                <a:spcPts val="0"/>
              </a:spcBef>
              <a:spcAft>
                <a:spcPts val="0"/>
              </a:spcAft>
              <a:buFont typeface="Symbol" panose="05050102010706020507" pitchFamily="18" charset="2"/>
              <a:buChar char=""/>
            </a:pPr>
            <a:r>
              <a:rPr lang="en-US" sz="2000" b="1" dirty="0">
                <a:solidFill>
                  <a:srgbClr val="002060"/>
                </a:solidFill>
                <a:latin typeface="Times New Roman" panose="02020603050405020304" pitchFamily="18" charset="0"/>
                <a:cs typeface="Times New Roman" panose="02020603050405020304" pitchFamily="18" charset="0"/>
              </a:rPr>
              <a:t>[NO</a:t>
            </a:r>
            <a:r>
              <a:rPr lang="en-US" sz="2000" b="1" baseline="-25000" dirty="0">
                <a:solidFill>
                  <a:srgbClr val="002060"/>
                </a:solidFill>
                <a:latin typeface="Times New Roman" panose="02020603050405020304" pitchFamily="18" charset="0"/>
                <a:cs typeface="Times New Roman" panose="02020603050405020304" pitchFamily="18" charset="0"/>
              </a:rPr>
              <a:t>2</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baseline="30000" dirty="0">
                <a:solidFill>
                  <a:srgbClr val="002060"/>
                </a:solidFill>
                <a:latin typeface="Times New Roman" panose="02020603050405020304" pitchFamily="18" charset="0"/>
                <a:cs typeface="Times New Roman" panose="02020603050405020304" pitchFamily="18" charset="0"/>
              </a:rPr>
              <a:t>-</a:t>
            </a:r>
            <a:r>
              <a:rPr lang="en-US" sz="2000" b="1" dirty="0">
                <a:solidFill>
                  <a:srgbClr val="002060"/>
                </a:solidFill>
                <a:latin typeface="Times New Roman" panose="02020603050405020304" pitchFamily="18" charset="0"/>
                <a:cs typeface="Times New Roman" panose="02020603050405020304" pitchFamily="18" charset="0"/>
              </a:rPr>
              <a:t> ion contain 18 electrons in the valence shell. </a:t>
            </a:r>
          </a:p>
          <a:p>
            <a:pPr marL="342900" marR="0" lvl="0" indent="-342900" algn="just">
              <a:lnSpc>
                <a:spcPct val="107000"/>
              </a:lnSpc>
              <a:spcBef>
                <a:spcPts val="0"/>
              </a:spcBef>
              <a:spcAft>
                <a:spcPts val="0"/>
              </a:spcAft>
              <a:buFont typeface="Symbol" panose="05050102010706020507" pitchFamily="18" charset="2"/>
              <a:buChar char=""/>
            </a:pPr>
            <a:r>
              <a:rPr lang="en-US" sz="2000" b="1" dirty="0">
                <a:solidFill>
                  <a:srgbClr val="002060"/>
                </a:solidFill>
                <a:latin typeface="Times New Roman" panose="02020603050405020304" pitchFamily="18" charset="0"/>
                <a:cs typeface="Times New Roman" panose="02020603050405020304" pitchFamily="18" charset="0"/>
              </a:rPr>
              <a:t>The Nitrogen atom forms two sigma bonds to with each Oxygen atom. Thus four electrons are used to form two sigma bonds. The Nitrogen atom has a lone pair (2s</a:t>
            </a:r>
            <a:r>
              <a:rPr lang="en-US" sz="2000" b="1" baseline="30000" dirty="0">
                <a:solidFill>
                  <a:srgbClr val="002060"/>
                </a:solidFill>
                <a:latin typeface="Times New Roman" panose="02020603050405020304" pitchFamily="18" charset="0"/>
                <a:cs typeface="Times New Roman" panose="02020603050405020304" pitchFamily="18" charset="0"/>
              </a:rPr>
              <a:t>2</a:t>
            </a:r>
            <a:r>
              <a:rPr lang="en-US" sz="2000" b="1" dirty="0">
                <a:solidFill>
                  <a:srgbClr val="002060"/>
                </a:solidFill>
                <a:latin typeface="Times New Roman" panose="02020603050405020304" pitchFamily="18" charset="0"/>
                <a:cs typeface="Times New Roman" panose="02020603050405020304" pitchFamily="18" charset="0"/>
              </a:rPr>
              <a:t>).</a:t>
            </a:r>
          </a:p>
          <a:p>
            <a:pPr marL="342900" marR="0" lvl="0" indent="-342900" algn="just">
              <a:lnSpc>
                <a:spcPct val="107000"/>
              </a:lnSpc>
              <a:spcBef>
                <a:spcPts val="0"/>
              </a:spcBef>
              <a:spcAft>
                <a:spcPts val="0"/>
              </a:spcAft>
              <a:buFont typeface="Symbol" panose="05050102010706020507" pitchFamily="18" charset="2"/>
              <a:buChar char=""/>
            </a:pPr>
            <a:r>
              <a:rPr lang="en-US" sz="2000" b="1" dirty="0">
                <a:solidFill>
                  <a:srgbClr val="002060"/>
                </a:solidFill>
                <a:latin typeface="Times New Roman" panose="02020603050405020304" pitchFamily="18" charset="0"/>
                <a:cs typeface="Times New Roman" panose="02020603050405020304" pitchFamily="18" charset="0"/>
              </a:rPr>
              <a:t>The Oxygen atoms has the 4 lone pairs i.e. eight electrons. </a:t>
            </a:r>
          </a:p>
          <a:p>
            <a:pPr marL="342900" marR="0" lvl="0" indent="-342900" algn="just">
              <a:lnSpc>
                <a:spcPct val="107000"/>
              </a:lnSpc>
              <a:spcBef>
                <a:spcPts val="300"/>
              </a:spcBef>
              <a:spcAft>
                <a:spcPts val="300"/>
              </a:spcAft>
              <a:buFont typeface="Symbol" panose="05050102010706020507" pitchFamily="18" charset="2"/>
              <a:buChar char=""/>
            </a:pPr>
            <a:r>
              <a:rPr lang="en-US" sz="2000" b="1" dirty="0">
                <a:solidFill>
                  <a:srgbClr val="002060"/>
                </a:solidFill>
                <a:latin typeface="Times New Roman" panose="02020603050405020304" pitchFamily="18" charset="0"/>
                <a:cs typeface="Times New Roman" panose="02020603050405020304" pitchFamily="18" charset="0"/>
              </a:rPr>
              <a:t>Therefore, out of 18 valence electrons total of 14 electrons has been counted hence 4 electrons remaining which are used for pi bond formation.</a:t>
            </a:r>
          </a:p>
        </p:txBody>
      </p:sp>
      <p:pic>
        <p:nvPicPr>
          <p:cNvPr id="14" name="Picture 13">
            <a:extLst>
              <a:ext uri="{FF2B5EF4-FFF2-40B4-BE49-F238E27FC236}">
                <a16:creationId xmlns:a16="http://schemas.microsoft.com/office/drawing/2014/main" id="{F7E26794-012E-4428-A4AE-A11A3F0975D6}"/>
              </a:ext>
            </a:extLst>
          </p:cNvPr>
          <p:cNvPicPr/>
          <p:nvPr/>
        </p:nvPicPr>
        <p:blipFill rotWithShape="1">
          <a:blip r:embed="rId6">
            <a:duotone>
              <a:prstClr val="black"/>
              <a:schemeClr val="accent5">
                <a:tint val="45000"/>
                <a:satMod val="400000"/>
              </a:schemeClr>
            </a:duotone>
          </a:blip>
          <a:srcRect r="81164"/>
          <a:stretch/>
        </p:blipFill>
        <p:spPr>
          <a:xfrm>
            <a:off x="8482264" y="2717933"/>
            <a:ext cx="2033336" cy="1324677"/>
          </a:xfrm>
          <a:prstGeom prst="rect">
            <a:avLst/>
          </a:prstGeom>
        </p:spPr>
      </p:pic>
      <p:pic>
        <p:nvPicPr>
          <p:cNvPr id="18" name="Picture 17">
            <a:extLst>
              <a:ext uri="{FF2B5EF4-FFF2-40B4-BE49-F238E27FC236}">
                <a16:creationId xmlns:a16="http://schemas.microsoft.com/office/drawing/2014/main" id="{6084128D-DC65-4D0F-9BCB-A2E89CB43BB3}"/>
              </a:ext>
            </a:extLst>
          </p:cNvPr>
          <p:cNvPicPr/>
          <p:nvPr/>
        </p:nvPicPr>
        <p:blipFill rotWithShape="1">
          <a:blip r:embed="rId6">
            <a:duotone>
              <a:prstClr val="black"/>
              <a:schemeClr val="accent3">
                <a:tint val="45000"/>
                <a:satMod val="400000"/>
              </a:schemeClr>
            </a:duotone>
          </a:blip>
          <a:srcRect l="26457" t="19601" b="9847"/>
          <a:stretch/>
        </p:blipFill>
        <p:spPr>
          <a:xfrm>
            <a:off x="7565072" y="4391526"/>
            <a:ext cx="4578357" cy="1576137"/>
          </a:xfrm>
          <a:prstGeom prst="rect">
            <a:avLst/>
          </a:prstGeom>
        </p:spPr>
      </p:pic>
    </p:spTree>
    <p:extLst>
      <p:ext uri="{BB962C8B-B14F-4D97-AF65-F5344CB8AC3E}">
        <p14:creationId xmlns:p14="http://schemas.microsoft.com/office/powerpoint/2010/main" val="8494950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2827BA9-E3D1-413A-9934-4EF8C3B57D54}"/>
              </a:ext>
            </a:extLst>
          </p:cNvPr>
          <p:cNvSpPr txBox="1"/>
          <p:nvPr/>
        </p:nvSpPr>
        <p:spPr>
          <a:xfrm>
            <a:off x="1120942" y="498515"/>
            <a:ext cx="10431379" cy="3363293"/>
          </a:xfrm>
          <a:prstGeom prst="rect">
            <a:avLst/>
          </a:prstGeom>
          <a:noFill/>
        </p:spPr>
        <p:txBody>
          <a:bodyPr wrap="square">
            <a:spAutoFit/>
          </a:bodyPr>
          <a:lstStyle/>
          <a:p>
            <a:pPr marL="342900" lvl="0" indent="-342900" algn="just">
              <a:lnSpc>
                <a:spcPct val="107000"/>
              </a:lnSpc>
              <a:buFont typeface="Symbol" panose="05050102010706020507" pitchFamily="18" charset="2"/>
              <a:buChar char=""/>
            </a:pPr>
            <a:r>
              <a:rPr lang="en-IN" sz="2000" b="1" dirty="0">
                <a:solidFill>
                  <a:srgbClr val="002060"/>
                </a:solidFill>
                <a:latin typeface="Times New Roman" panose="02020603050405020304" pitchFamily="18" charset="0"/>
                <a:cs typeface="Times New Roman" panose="02020603050405020304" pitchFamily="18" charset="0"/>
              </a:rPr>
              <a:t>The [NO</a:t>
            </a:r>
            <a:r>
              <a:rPr lang="en-IN" sz="2000" b="1" baseline="-25000" dirty="0">
                <a:solidFill>
                  <a:srgbClr val="002060"/>
                </a:solidFill>
                <a:latin typeface="Times New Roman" panose="02020603050405020304" pitchFamily="18" charset="0"/>
                <a:cs typeface="Times New Roman" panose="02020603050405020304" pitchFamily="18" charset="0"/>
              </a:rPr>
              <a:t>2</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30000" dirty="0">
                <a:solidFill>
                  <a:srgbClr val="002060"/>
                </a:solidFill>
                <a:latin typeface="Times New Roman" panose="02020603050405020304" pitchFamily="18" charset="0"/>
                <a:cs typeface="Times New Roman" panose="02020603050405020304" pitchFamily="18" charset="0"/>
              </a:rPr>
              <a:t>-</a:t>
            </a:r>
            <a:r>
              <a:rPr lang="en-IN" sz="2000" b="1" dirty="0">
                <a:solidFill>
                  <a:srgbClr val="002060"/>
                </a:solidFill>
                <a:latin typeface="Times New Roman" panose="02020603050405020304" pitchFamily="18" charset="0"/>
                <a:cs typeface="Times New Roman" panose="02020603050405020304" pitchFamily="18" charset="0"/>
              </a:rPr>
              <a:t> ion has V shaped structure.</a:t>
            </a:r>
            <a:endParaRPr lang="en-US" sz="2000" b="1" dirty="0">
              <a:solidFill>
                <a:srgbClr val="002060"/>
              </a:solidFill>
              <a:latin typeface="Times New Roman" panose="02020603050405020304" pitchFamily="18"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n-IN" sz="2000" b="1" dirty="0">
                <a:solidFill>
                  <a:srgbClr val="002060"/>
                </a:solidFill>
                <a:latin typeface="Times New Roman" panose="02020603050405020304" pitchFamily="18" charset="0"/>
                <a:cs typeface="Times New Roman" panose="02020603050405020304" pitchFamily="18" charset="0"/>
              </a:rPr>
              <a:t>It is a free radical i.e. it contains an unpaired electron.</a:t>
            </a:r>
            <a:endParaRPr lang="en-US" sz="2000" b="1" dirty="0">
              <a:solidFill>
                <a:srgbClr val="002060"/>
              </a:solidFill>
              <a:latin typeface="Times New Roman" panose="02020603050405020304" pitchFamily="18"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n-GB" sz="2000" b="1" dirty="0">
                <a:solidFill>
                  <a:srgbClr val="002060"/>
                </a:solidFill>
                <a:latin typeface="Times New Roman" panose="02020603050405020304" pitchFamily="18" charset="0"/>
                <a:cs typeface="Times New Roman" panose="02020603050405020304" pitchFamily="18" charset="0"/>
              </a:rPr>
              <a:t>It may be considered a nitrite ion from which one electron has been removed from the least electro</a:t>
            </a:r>
            <a:r>
              <a:rPr lang="en-IN" sz="2000" b="1" dirty="0">
                <a:solidFill>
                  <a:srgbClr val="002060"/>
                </a:solidFill>
                <a:latin typeface="Times New Roman" panose="02020603050405020304" pitchFamily="18" charset="0"/>
                <a:cs typeface="Times New Roman" panose="02020603050405020304" pitchFamily="18" charset="0"/>
              </a:rPr>
              <a:t>negative nitrogen atom.</a:t>
            </a:r>
            <a:endParaRPr lang="en-US" sz="2000" b="1" dirty="0">
              <a:solidFill>
                <a:srgbClr val="002060"/>
              </a:solidFill>
              <a:latin typeface="Times New Roman" panose="02020603050405020304" pitchFamily="18"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n-GB" sz="2000" b="1" dirty="0">
                <a:solidFill>
                  <a:srgbClr val="002060"/>
                </a:solidFill>
                <a:latin typeface="Times New Roman" panose="02020603050405020304" pitchFamily="18" charset="0"/>
                <a:cs typeface="Times New Roman" panose="02020603050405020304" pitchFamily="18" charset="0"/>
              </a:rPr>
              <a:t>The species </a:t>
            </a:r>
            <a:r>
              <a:rPr lang="en-IN" sz="2000" b="1" dirty="0">
                <a:solidFill>
                  <a:srgbClr val="002060"/>
                </a:solidFill>
                <a:latin typeface="Times New Roman" panose="02020603050405020304" pitchFamily="18" charset="0"/>
                <a:cs typeface="Times New Roman" panose="02020603050405020304" pitchFamily="18" charset="0"/>
              </a:rPr>
              <a:t>[NO</a:t>
            </a:r>
            <a:r>
              <a:rPr lang="en-IN" sz="2000" b="1" baseline="-25000" dirty="0">
                <a:solidFill>
                  <a:srgbClr val="002060"/>
                </a:solidFill>
                <a:latin typeface="Times New Roman" panose="02020603050405020304" pitchFamily="18" charset="0"/>
                <a:cs typeface="Times New Roman" panose="02020603050405020304" pitchFamily="18" charset="0"/>
              </a:rPr>
              <a:t>2</a:t>
            </a:r>
            <a:r>
              <a:rPr lang="en-IN" sz="2000" b="1" dirty="0">
                <a:solidFill>
                  <a:srgbClr val="002060"/>
                </a:solidFill>
                <a:latin typeface="Times New Roman" panose="02020603050405020304" pitchFamily="18" charset="0"/>
                <a:cs typeface="Times New Roman" panose="02020603050405020304" pitchFamily="18" charset="0"/>
              </a:rPr>
              <a:t>]</a:t>
            </a:r>
            <a:r>
              <a:rPr lang="en-IN" sz="2000" b="1" baseline="30000" dirty="0">
                <a:solidFill>
                  <a:srgbClr val="002060"/>
                </a:solidFill>
                <a:latin typeface="Times New Roman" panose="02020603050405020304" pitchFamily="18" charset="0"/>
                <a:cs typeface="Times New Roman" panose="02020603050405020304" pitchFamily="18" charset="0"/>
              </a:rPr>
              <a:t>-</a:t>
            </a:r>
            <a:r>
              <a:rPr lang="en-GB" sz="2000" b="1" dirty="0">
                <a:solidFill>
                  <a:srgbClr val="002060"/>
                </a:solidFill>
                <a:latin typeface="Times New Roman" panose="02020603050405020304" pitchFamily="18" charset="0"/>
                <a:cs typeface="Times New Roman" panose="02020603050405020304" pitchFamily="18" charset="0"/>
              </a:rPr>
              <a:t> show the effect of steric repulsions of bonding and non-bonding </a:t>
            </a:r>
            <a:br>
              <a:rPr lang="en-GB" sz="2000" b="1" dirty="0">
                <a:solidFill>
                  <a:srgbClr val="002060"/>
                </a:solidFill>
                <a:latin typeface="Times New Roman" panose="02020603050405020304" pitchFamily="18" charset="0"/>
                <a:cs typeface="Times New Roman" panose="02020603050405020304" pitchFamily="18" charset="0"/>
              </a:rPr>
            </a:br>
            <a:r>
              <a:rPr lang="en-GB" sz="2000" b="1" dirty="0">
                <a:solidFill>
                  <a:srgbClr val="002060"/>
                </a:solidFill>
                <a:latin typeface="Times New Roman" panose="02020603050405020304" pitchFamily="18" charset="0"/>
                <a:cs typeface="Times New Roman" panose="02020603050405020304" pitchFamily="18" charset="0"/>
              </a:rPr>
              <a:t>electrons</a:t>
            </a:r>
            <a:r>
              <a:rPr lang="en-IN" sz="2000" b="1" dirty="0">
                <a:solidFill>
                  <a:srgbClr val="002060"/>
                </a:solidFill>
                <a:latin typeface="Times New Roman" panose="02020603050405020304" pitchFamily="18" charset="0"/>
                <a:cs typeface="Times New Roman" panose="02020603050405020304" pitchFamily="18" charset="0"/>
              </a:rPr>
              <a:t>.</a:t>
            </a:r>
            <a:endParaRPr lang="en-US" sz="2000" b="1" dirty="0">
              <a:solidFill>
                <a:srgbClr val="002060"/>
              </a:solidFill>
              <a:latin typeface="Times New Roman" panose="02020603050405020304" pitchFamily="18" charset="0"/>
              <a:cs typeface="Times New Roman" panose="02020603050405020304" pitchFamily="18" charset="0"/>
            </a:endParaRPr>
          </a:p>
          <a:p>
            <a:pPr algn="just">
              <a:lnSpc>
                <a:spcPct val="107000"/>
              </a:lnSpc>
            </a:pPr>
            <a:r>
              <a:rPr lang="en-GB" sz="2000" b="1" dirty="0">
                <a:solidFill>
                  <a:srgbClr val="002060"/>
                </a:solidFill>
                <a:latin typeface="Times New Roman" panose="02020603050405020304" pitchFamily="18" charset="0"/>
                <a:cs typeface="Times New Roman" panose="02020603050405020304" pitchFamily="18" charset="0"/>
              </a:rPr>
              <a:t>Instead of having a lone pair on the nitrogen it has a single electron in a trigonal orbital. This single electron is expected to show less repulsion than lone pair (two electrons) therefore the bond angle O-N-O of 120</a:t>
            </a:r>
            <a:r>
              <a:rPr lang="en-IN" sz="2000" b="1" baseline="30000" dirty="0">
                <a:solidFill>
                  <a:srgbClr val="002060"/>
                </a:solidFill>
                <a:latin typeface="Times New Roman" panose="02020603050405020304" pitchFamily="18" charset="0"/>
                <a:cs typeface="Times New Roman" panose="02020603050405020304" pitchFamily="18" charset="0"/>
              </a:rPr>
              <a:t>0</a:t>
            </a:r>
            <a:r>
              <a:rPr lang="en-GB" sz="2000" b="1" dirty="0">
                <a:solidFill>
                  <a:srgbClr val="002060"/>
                </a:solidFill>
                <a:latin typeface="Times New Roman" panose="02020603050405020304" pitchFamily="18" charset="0"/>
                <a:cs typeface="Times New Roman" panose="02020603050405020304" pitchFamily="18" charset="0"/>
              </a:rPr>
              <a:t> between bonding pairs will increase to 134</a:t>
            </a:r>
            <a:r>
              <a:rPr lang="en-IN" sz="2000" b="1" baseline="30000" dirty="0">
                <a:solidFill>
                  <a:srgbClr val="002060"/>
                </a:solidFill>
                <a:latin typeface="Times New Roman" panose="02020603050405020304" pitchFamily="18" charset="0"/>
                <a:cs typeface="Times New Roman" panose="02020603050405020304" pitchFamily="18" charset="0"/>
              </a:rPr>
              <a:t>0</a:t>
            </a:r>
            <a:r>
              <a:rPr lang="en-GB" sz="2000" b="1" dirty="0">
                <a:solidFill>
                  <a:srgbClr val="002060"/>
                </a:solidFill>
                <a:latin typeface="Times New Roman" panose="02020603050405020304" pitchFamily="18" charset="0"/>
                <a:cs typeface="Times New Roman" panose="02020603050405020304" pitchFamily="18" charset="0"/>
              </a:rPr>
              <a:t> in order to decrease the repulsion between them.</a:t>
            </a:r>
            <a:endParaRPr lang="en-IN"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69657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B192B7-A92B-468F-BBA4-FBA039CB7AF9}"/>
              </a:ext>
            </a:extLst>
          </p:cNvPr>
          <p:cNvSpPr/>
          <p:nvPr/>
        </p:nvSpPr>
        <p:spPr>
          <a:xfrm>
            <a:off x="2550550" y="13447"/>
            <a:ext cx="7090832" cy="524567"/>
          </a:xfrm>
          <a:prstGeom prst="rect">
            <a:avLst/>
          </a:prstGeom>
        </p:spPr>
        <p:txBody>
          <a:bodyPr wrap="square">
            <a:spAutoFit/>
          </a:bodyPr>
          <a:lstStyle/>
          <a:p>
            <a:pPr defTabSz="914400">
              <a:lnSpc>
                <a:spcPct val="130000"/>
              </a:lnSpc>
              <a:spcBef>
                <a:spcPts val="700"/>
              </a:spcBef>
              <a:buClr>
                <a:schemeClr val="tx2"/>
              </a:buClr>
            </a:pPr>
            <a:r>
              <a:rPr lang="en-US" sz="2400" b="1" dirty="0">
                <a:solidFill>
                  <a:srgbClr val="FF0000"/>
                </a:solidFill>
                <a:latin typeface="Times New Roman" panose="02020603050405020304" pitchFamily="18" charset="0"/>
                <a:cs typeface="Times New Roman" panose="02020603050405020304" pitchFamily="18" charset="0"/>
              </a:rPr>
              <a:t>Prediction of Shapes of molecules</a:t>
            </a:r>
          </a:p>
        </p:txBody>
      </p:sp>
      <p:sp>
        <p:nvSpPr>
          <p:cNvPr id="4" name="Rectangle 3">
            <a:extLst>
              <a:ext uri="{FF2B5EF4-FFF2-40B4-BE49-F238E27FC236}">
                <a16:creationId xmlns:a16="http://schemas.microsoft.com/office/drawing/2014/main" id="{D4DBB767-D12E-4A59-ACB8-935450A22CB3}"/>
              </a:ext>
            </a:extLst>
          </p:cNvPr>
          <p:cNvSpPr/>
          <p:nvPr/>
        </p:nvSpPr>
        <p:spPr>
          <a:xfrm>
            <a:off x="838166" y="414177"/>
            <a:ext cx="10515601" cy="524567"/>
          </a:xfrm>
          <a:prstGeom prst="rect">
            <a:avLst/>
          </a:prstGeom>
        </p:spPr>
        <p:txBody>
          <a:bodyPr wrap="square">
            <a:spAutoFit/>
          </a:bodyPr>
          <a:lstStyle/>
          <a:p>
            <a:pPr marL="457200" indent="-457200" algn="ctr" defTabSz="914400">
              <a:lnSpc>
                <a:spcPct val="130000"/>
              </a:lnSpc>
              <a:spcBef>
                <a:spcPts val="700"/>
              </a:spcBef>
              <a:buClr>
                <a:schemeClr val="tx2"/>
              </a:buClr>
              <a:buAutoNum type="arabicParenR"/>
            </a:pPr>
            <a:r>
              <a:rPr lang="en-US" sz="2400" b="1" dirty="0">
                <a:solidFill>
                  <a:srgbClr val="660066"/>
                </a:solidFill>
                <a:latin typeface="Times New Roman" panose="02020603050405020304" pitchFamily="18" charset="0"/>
                <a:cs typeface="Times New Roman" panose="02020603050405020304" pitchFamily="18" charset="0"/>
              </a:rPr>
              <a:t>Geometry of  molecule containing one lone pair electron:  </a:t>
            </a:r>
            <a:r>
              <a:rPr lang="en-US" sz="2400" b="1" dirty="0">
                <a:solidFill>
                  <a:schemeClr val="bg1"/>
                </a:solidFill>
                <a:latin typeface="Times New Roman" panose="02020603050405020304" pitchFamily="18" charset="0"/>
                <a:cs typeface="Times New Roman" panose="02020603050405020304" pitchFamily="18" charset="0"/>
              </a:rPr>
              <a:t>e</a:t>
            </a:r>
            <a:r>
              <a:rPr lang="en-US" sz="2000" b="1" dirty="0">
                <a:solidFill>
                  <a:schemeClr val="bg1"/>
                </a:solidFill>
                <a:latin typeface="Times New Roman" panose="02020603050405020304" pitchFamily="18" charset="0"/>
                <a:cs typeface="Times New Roman" panose="02020603050405020304" pitchFamily="18" charset="0"/>
              </a:rPr>
              <a:t>.g. SF</a:t>
            </a:r>
            <a:r>
              <a:rPr lang="en-US" sz="2000" b="1" baseline="-25000" dirty="0">
                <a:solidFill>
                  <a:schemeClr val="bg1"/>
                </a:solidFill>
                <a:latin typeface="Times New Roman" panose="02020603050405020304" pitchFamily="18" charset="0"/>
                <a:cs typeface="Times New Roman" panose="02020603050405020304" pitchFamily="18" charset="0"/>
              </a:rPr>
              <a:t>4</a:t>
            </a:r>
            <a:r>
              <a:rPr lang="en-US" sz="2000" b="1" dirty="0">
                <a:solidFill>
                  <a:schemeClr val="bg1"/>
                </a:solidFill>
                <a:latin typeface="Times New Roman" panose="02020603050405020304" pitchFamily="18" charset="0"/>
                <a:cs typeface="Times New Roman" panose="02020603050405020304" pitchFamily="18" charset="0"/>
              </a:rPr>
              <a:t> molecule </a:t>
            </a:r>
          </a:p>
        </p:txBody>
      </p:sp>
      <p:sp>
        <p:nvSpPr>
          <p:cNvPr id="11" name="Rectangle 10">
            <a:extLst>
              <a:ext uri="{FF2B5EF4-FFF2-40B4-BE49-F238E27FC236}">
                <a16:creationId xmlns:a16="http://schemas.microsoft.com/office/drawing/2014/main" id="{1AABD093-83FB-40ED-B666-7B8258284537}"/>
              </a:ext>
            </a:extLst>
          </p:cNvPr>
          <p:cNvSpPr/>
          <p:nvPr/>
        </p:nvSpPr>
        <p:spPr>
          <a:xfrm>
            <a:off x="838166" y="694631"/>
            <a:ext cx="11169350" cy="6592639"/>
          </a:xfrm>
          <a:prstGeom prst="rect">
            <a:avLst/>
          </a:prstGeom>
        </p:spPr>
        <p:txBody>
          <a:bodyPr wrap="square">
            <a:spAutoFit/>
          </a:bodyPr>
          <a:lstStyle/>
          <a:p>
            <a:pPr algn="ctr">
              <a:lnSpc>
                <a:spcPct val="150000"/>
              </a:lnSpc>
            </a:pPr>
            <a:r>
              <a:rPr lang="en-US" sz="2400" b="1" dirty="0">
                <a:solidFill>
                  <a:srgbClr val="FF0066"/>
                </a:solidFill>
                <a:latin typeface="Times New Roman" panose="02020603050405020304" pitchFamily="18" charset="0"/>
                <a:ea typeface="Calibri" panose="020F0502020204030204" pitchFamily="34" charset="0"/>
              </a:rPr>
              <a:t>G) </a:t>
            </a:r>
            <a:r>
              <a:rPr lang="en-US" sz="2400" b="1" dirty="0">
                <a:solidFill>
                  <a:srgbClr val="FF0066"/>
                </a:solidFill>
                <a:effectLst/>
                <a:latin typeface="Times New Roman" panose="02020603050405020304" pitchFamily="18" charset="0"/>
                <a:ea typeface="Calibri" panose="020F0502020204030204" pitchFamily="34" charset="0"/>
              </a:rPr>
              <a:t>Phosphorous trihalides PX</a:t>
            </a:r>
            <a:r>
              <a:rPr lang="en-US" sz="2400" b="1" baseline="-25000" dirty="0">
                <a:solidFill>
                  <a:srgbClr val="FF0066"/>
                </a:solidFill>
                <a:effectLst/>
                <a:latin typeface="Times New Roman" panose="02020603050405020304" pitchFamily="18" charset="0"/>
                <a:ea typeface="Calibri" panose="020F0502020204030204" pitchFamily="34" charset="0"/>
              </a:rPr>
              <a:t>3</a:t>
            </a:r>
            <a:r>
              <a:rPr lang="en-US" sz="2400" b="1" dirty="0">
                <a:solidFill>
                  <a:srgbClr val="FF0066"/>
                </a:solidFill>
                <a:effectLst/>
                <a:latin typeface="Times New Roman" panose="02020603050405020304" pitchFamily="18" charset="0"/>
                <a:ea typeface="Calibri" panose="020F0502020204030204" pitchFamily="34" charset="0"/>
              </a:rPr>
              <a:t> (PF</a:t>
            </a:r>
            <a:r>
              <a:rPr lang="en-US" sz="2400" b="1" baseline="-25000" dirty="0">
                <a:solidFill>
                  <a:srgbClr val="FF0066"/>
                </a:solidFill>
                <a:effectLst/>
                <a:latin typeface="Times New Roman" panose="02020603050405020304" pitchFamily="18" charset="0"/>
                <a:ea typeface="Calibri" panose="020F0502020204030204" pitchFamily="34" charset="0"/>
              </a:rPr>
              <a:t>3 </a:t>
            </a:r>
            <a:r>
              <a:rPr lang="en-US" sz="2400" b="1" dirty="0">
                <a:solidFill>
                  <a:srgbClr val="FF0066"/>
                </a:solidFill>
                <a:effectLst/>
                <a:latin typeface="Times New Roman" panose="02020603050405020304" pitchFamily="18" charset="0"/>
                <a:ea typeface="Calibri" panose="020F0502020204030204" pitchFamily="34" charset="0"/>
              </a:rPr>
              <a:t>, PCl</a:t>
            </a:r>
            <a:r>
              <a:rPr lang="en-US" sz="2400" b="1" baseline="-25000" dirty="0">
                <a:solidFill>
                  <a:srgbClr val="FF0066"/>
                </a:solidFill>
                <a:effectLst/>
                <a:latin typeface="Times New Roman" panose="02020603050405020304" pitchFamily="18" charset="0"/>
                <a:ea typeface="Calibri" panose="020F0502020204030204" pitchFamily="34" charset="0"/>
              </a:rPr>
              <a:t>3 </a:t>
            </a:r>
            <a:r>
              <a:rPr lang="en-US" sz="2400" b="1" dirty="0">
                <a:solidFill>
                  <a:srgbClr val="FF0066"/>
                </a:solidFill>
                <a:effectLst/>
                <a:latin typeface="Times New Roman" panose="02020603050405020304" pitchFamily="18" charset="0"/>
                <a:ea typeface="Calibri" panose="020F0502020204030204" pitchFamily="34" charset="0"/>
              </a:rPr>
              <a:t>, PBr</a:t>
            </a:r>
            <a:r>
              <a:rPr lang="en-US" sz="2400" b="1" baseline="-25000" dirty="0">
                <a:solidFill>
                  <a:srgbClr val="FF0066"/>
                </a:solidFill>
                <a:effectLst/>
                <a:latin typeface="Times New Roman" panose="02020603050405020304" pitchFamily="18" charset="0"/>
                <a:ea typeface="Calibri" panose="020F0502020204030204" pitchFamily="34" charset="0"/>
              </a:rPr>
              <a:t>3 </a:t>
            </a:r>
            <a:r>
              <a:rPr lang="en-US" sz="2400" b="1" dirty="0">
                <a:solidFill>
                  <a:srgbClr val="FF0066"/>
                </a:solidFill>
                <a:effectLst/>
                <a:latin typeface="Times New Roman" panose="02020603050405020304" pitchFamily="18" charset="0"/>
                <a:ea typeface="Calibri" panose="020F0502020204030204" pitchFamily="34" charset="0"/>
              </a:rPr>
              <a:t>, PI</a:t>
            </a:r>
            <a:r>
              <a:rPr lang="en-US" sz="2400" b="1" baseline="-25000" dirty="0">
                <a:solidFill>
                  <a:srgbClr val="FF0066"/>
                </a:solidFill>
                <a:effectLst/>
                <a:latin typeface="Times New Roman" panose="02020603050405020304" pitchFamily="18" charset="0"/>
                <a:ea typeface="Calibri" panose="020F0502020204030204" pitchFamily="34" charset="0"/>
              </a:rPr>
              <a:t>3 </a:t>
            </a:r>
            <a:r>
              <a:rPr lang="en-US" sz="2400" b="1" dirty="0">
                <a:solidFill>
                  <a:srgbClr val="FF0066"/>
                </a:solidFill>
                <a:effectLst/>
                <a:latin typeface="Times New Roman" panose="02020603050405020304" pitchFamily="18" charset="0"/>
                <a:ea typeface="Calibri" panose="020F0502020204030204" pitchFamily="34" charset="0"/>
              </a:rPr>
              <a:t>) </a:t>
            </a:r>
            <a:endParaRPr lang="en-US" sz="2400" b="1" dirty="0">
              <a:solidFill>
                <a:srgbClr val="FF0066"/>
              </a:solidFill>
              <a:latin typeface="Times New Roman" panose="02020603050405020304" pitchFamily="18" charset="0"/>
              <a:ea typeface="Calibri" panose="020F0502020204030204" pitchFamily="34" charset="0"/>
              <a:cs typeface="Times New Roman" panose="02020603050405020304" pitchFamily="18" charset="0"/>
            </a:endParaRPr>
          </a:p>
          <a:p>
            <a:r>
              <a:rPr lang="en-US" sz="2000" b="1" dirty="0">
                <a:solidFill>
                  <a:srgbClr val="002060"/>
                </a:solidFill>
                <a:latin typeface="Times New Roman" panose="02020603050405020304" pitchFamily="18" charset="0"/>
                <a:ea typeface="Calibri" panose="020F0502020204030204" pitchFamily="34" charset="0"/>
              </a:rPr>
              <a:t>In </a:t>
            </a:r>
            <a:r>
              <a:rPr lang="en-US" sz="2000" b="1" dirty="0">
                <a:solidFill>
                  <a:srgbClr val="002060"/>
                </a:solidFill>
                <a:effectLst/>
                <a:latin typeface="Times New Roman" panose="02020603050405020304" pitchFamily="18" charset="0"/>
                <a:ea typeface="Calibri" panose="020F0502020204030204" pitchFamily="34" charset="0"/>
              </a:rPr>
              <a:t>PX</a:t>
            </a:r>
            <a:r>
              <a:rPr lang="en-US" sz="2000" b="1" baseline="-25000" dirty="0">
                <a:solidFill>
                  <a:srgbClr val="002060"/>
                </a:solidFill>
                <a:effectLst/>
                <a:latin typeface="Times New Roman" panose="02020603050405020304" pitchFamily="18" charset="0"/>
                <a:ea typeface="Calibri" panose="020F0502020204030204" pitchFamily="34" charset="0"/>
              </a:rPr>
              <a:t>3 </a:t>
            </a:r>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molecules, </a:t>
            </a:r>
            <a:endParaRPr lang="en-US" sz="1800" b="1" u="sng" dirty="0">
              <a:solidFill>
                <a:srgbClr val="030303"/>
              </a:solidFill>
              <a:effectLst/>
              <a:latin typeface="Times New Roman" panose="02020603050405020304" pitchFamily="18" charset="0"/>
              <a:ea typeface="Calibri" panose="020F0502020204030204" pitchFamily="34" charset="0"/>
            </a:endParaRPr>
          </a:p>
          <a:p>
            <a:pPr marL="342900" indent="-342900">
              <a:lnSpc>
                <a:spcPct val="150000"/>
              </a:lnSpc>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Phosphorous atom (Z=) electron configuration </a:t>
            </a:r>
            <a:r>
              <a:rPr lang="en-US" sz="2000" b="1" dirty="0">
                <a:solidFill>
                  <a:srgbClr val="FF0066"/>
                </a:solidFill>
                <a:latin typeface="Times New Roman" panose="02020603050405020304" pitchFamily="18" charset="0"/>
                <a:cs typeface="Times New Roman" panose="02020603050405020304" pitchFamily="18" charset="0"/>
              </a:rPr>
              <a:t>1s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2s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2p</a:t>
            </a:r>
            <a:r>
              <a:rPr lang="en-US" sz="2000" b="1" baseline="30000" dirty="0">
                <a:solidFill>
                  <a:srgbClr val="FF0066"/>
                </a:solidFill>
                <a:latin typeface="Times New Roman" panose="02020603050405020304" pitchFamily="18" charset="0"/>
                <a:cs typeface="Times New Roman" panose="02020603050405020304" pitchFamily="18" charset="0"/>
              </a:rPr>
              <a:t>3</a:t>
            </a:r>
            <a:r>
              <a:rPr lang="en-US" sz="2000" b="1" dirty="0">
                <a:solidFill>
                  <a:srgbClr val="FF0066"/>
                </a:solidFill>
                <a:latin typeface="Times New Roman" panose="02020603050405020304" pitchFamily="18" charset="0"/>
                <a:cs typeface="Times New Roman" panose="02020603050405020304" pitchFamily="18" charset="0"/>
              </a:rPr>
              <a:t> , 3s</a:t>
            </a:r>
            <a:r>
              <a:rPr lang="en-US" sz="2000" b="1" baseline="30000" dirty="0">
                <a:solidFill>
                  <a:srgbClr val="FF0066"/>
                </a:solidFill>
                <a:latin typeface="Times New Roman" panose="02020603050405020304" pitchFamily="18" charset="0"/>
                <a:cs typeface="Times New Roman" panose="02020603050405020304" pitchFamily="18" charset="0"/>
              </a:rPr>
              <a:t>2</a:t>
            </a:r>
            <a:r>
              <a:rPr lang="en-US" sz="2000" b="1" dirty="0">
                <a:solidFill>
                  <a:srgbClr val="FF0066"/>
                </a:solidFill>
                <a:latin typeface="Times New Roman" panose="02020603050405020304" pitchFamily="18" charset="0"/>
                <a:cs typeface="Times New Roman" panose="02020603050405020304" pitchFamily="18" charset="0"/>
              </a:rPr>
              <a:t>, 3p</a:t>
            </a:r>
            <a:r>
              <a:rPr lang="en-US" sz="2000" b="1" baseline="30000" dirty="0">
                <a:solidFill>
                  <a:srgbClr val="FF0066"/>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 Phosphorous atom has 5 valence electrons </a:t>
            </a:r>
            <a:r>
              <a:rPr lang="en-US" sz="2000" b="1" dirty="0">
                <a:solidFill>
                  <a:srgbClr val="FF0066"/>
                </a:solidFill>
                <a:latin typeface="Times New Roman" panose="02020603050405020304" pitchFamily="18" charset="0"/>
                <a:cs typeface="Times New Roman" panose="02020603050405020304" pitchFamily="18" charset="0"/>
              </a:rPr>
              <a:t>(sp</a:t>
            </a:r>
            <a:r>
              <a:rPr lang="en-US" sz="2000" b="1" baseline="30000" dirty="0">
                <a:solidFill>
                  <a:srgbClr val="FF0066"/>
                </a:solidFill>
                <a:latin typeface="Times New Roman" panose="02020603050405020304" pitchFamily="18" charset="0"/>
                <a:cs typeface="Times New Roman" panose="02020603050405020304" pitchFamily="18" charset="0"/>
              </a:rPr>
              <a:t>3</a:t>
            </a:r>
            <a:r>
              <a:rPr lang="en-US" sz="2000" b="1" dirty="0">
                <a:solidFill>
                  <a:srgbClr val="FF0066"/>
                </a:solidFill>
                <a:latin typeface="Times New Roman" panose="02020603050405020304" pitchFamily="18" charset="0"/>
                <a:cs typeface="Times New Roman" panose="02020603050405020304" pitchFamily="18" charset="0"/>
              </a:rPr>
              <a:t> hybridization)</a:t>
            </a:r>
          </a:p>
          <a:p>
            <a:pPr marL="342900" marR="0" lvl="0" indent="-342900">
              <a:lnSpc>
                <a:spcPct val="150000"/>
              </a:lnSpc>
              <a:spcBef>
                <a:spcPts val="0"/>
              </a:spcBef>
              <a:spcAft>
                <a:spcPts val="0"/>
              </a:spcAft>
              <a:buFont typeface="Arial" panose="020B0604020202020204" pitchFamily="34" charset="0"/>
              <a:buChar char="•"/>
            </a:pPr>
            <a:r>
              <a:rPr lang="en-US" sz="2000" b="1" dirty="0">
                <a:solidFill>
                  <a:srgbClr val="002060"/>
                </a:solidFill>
                <a:latin typeface="Times New Roman" panose="02020603050405020304" pitchFamily="18" charset="0"/>
                <a:cs typeface="Times New Roman" panose="02020603050405020304" pitchFamily="18" charset="0"/>
              </a:rPr>
              <a:t>The atomic number of Fluorine Z= 9 , Chlorine Z= 17, Bromine Z= 35, Iodine Z= 53  and the general electronic configuration of halogens is </a:t>
            </a:r>
            <a:r>
              <a:rPr lang="en-US" sz="2000" b="1" dirty="0">
                <a:solidFill>
                  <a:srgbClr val="FF0066"/>
                </a:solidFill>
                <a:latin typeface="Times New Roman" panose="02020603050405020304" pitchFamily="18" charset="0"/>
                <a:cs typeface="Times New Roman" panose="02020603050405020304" pitchFamily="18" charset="0"/>
              </a:rPr>
              <a:t>[   ] ns2, np5</a:t>
            </a:r>
            <a:r>
              <a:rPr lang="en-US" sz="2000" b="1" dirty="0">
                <a:solidFill>
                  <a:srgbClr val="002060"/>
                </a:solidFill>
                <a:latin typeface="Times New Roman" panose="02020603050405020304" pitchFamily="18" charset="0"/>
                <a:cs typeface="Times New Roman" panose="02020603050405020304" pitchFamily="18" charset="0"/>
              </a:rPr>
              <a:t>.  Each halogen atom has one unpaired valence electron in np atomic orbital hence each halogen atom forms 3 sigma covalent bonds with central Phosphorous atom.</a:t>
            </a:r>
          </a:p>
          <a:p>
            <a:pPr marL="342900" indent="-342900">
              <a:lnSpc>
                <a:spcPct val="150000"/>
              </a:lnSpc>
              <a:buFont typeface="Arial" panose="020B0604020202020204" pitchFamily="34" charset="0"/>
              <a:buChar char="•"/>
            </a:pPr>
            <a:r>
              <a:rPr lang="en-US" sz="2000" b="1" dirty="0">
                <a:solidFill>
                  <a:srgbClr val="002060"/>
                </a:solidFill>
                <a:effectLst/>
                <a:latin typeface="Times New Roman" panose="02020603050405020304" pitchFamily="18" charset="0"/>
                <a:cs typeface="Times New Roman" panose="02020603050405020304" pitchFamily="18" charset="0"/>
              </a:rPr>
              <a:t>Total number of electron pairs in valence shell of </a:t>
            </a:r>
            <a:r>
              <a:rPr lang="en-US" sz="2000" b="1" dirty="0">
                <a:solidFill>
                  <a:srgbClr val="002060"/>
                </a:solidFill>
                <a:latin typeface="Times New Roman" panose="02020603050405020304" pitchFamily="18" charset="0"/>
                <a:cs typeface="Times New Roman" panose="02020603050405020304" pitchFamily="18" charset="0"/>
              </a:rPr>
              <a:t>Phosphorus </a:t>
            </a:r>
            <a:r>
              <a:rPr lang="en-US" sz="2000" b="1" dirty="0">
                <a:solidFill>
                  <a:srgbClr val="002060"/>
                </a:solidFill>
                <a:effectLst/>
                <a:latin typeface="Times New Roman" panose="02020603050405020304" pitchFamily="18" charset="0"/>
                <a:cs typeface="Times New Roman" panose="02020603050405020304" pitchFamily="18" charset="0"/>
              </a:rPr>
              <a:t>atom </a:t>
            </a:r>
            <a:r>
              <a:rPr lang="en-US" sz="2000" b="1" dirty="0">
                <a:solidFill>
                  <a:srgbClr val="002060"/>
                </a:solidFill>
                <a:latin typeface="Times New Roman" panose="02020603050405020304" pitchFamily="18" charset="0"/>
                <a:cs typeface="Times New Roman" panose="02020603050405020304" pitchFamily="18" charset="0"/>
              </a:rPr>
              <a:t>in </a:t>
            </a:r>
            <a:r>
              <a:rPr lang="en-US" sz="2000" b="1" dirty="0">
                <a:solidFill>
                  <a:srgbClr val="002060"/>
                </a:solidFill>
                <a:effectLst/>
                <a:latin typeface="Times New Roman" panose="02020603050405020304" pitchFamily="18" charset="0"/>
                <a:ea typeface="Calibri" panose="020F0502020204030204" pitchFamily="34" charset="0"/>
              </a:rPr>
              <a:t>PX</a:t>
            </a:r>
            <a:r>
              <a:rPr lang="en-US" sz="2000" b="1" baseline="-25000" dirty="0">
                <a:solidFill>
                  <a:srgbClr val="002060"/>
                </a:solidFill>
                <a:effectLst/>
                <a:latin typeface="Times New Roman" panose="02020603050405020304" pitchFamily="18" charset="0"/>
                <a:ea typeface="Calibri" panose="020F0502020204030204" pitchFamily="34" charset="0"/>
              </a:rPr>
              <a:t>3 </a:t>
            </a:r>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molecules </a:t>
            </a:r>
            <a:r>
              <a:rPr lang="en-US" sz="2000" b="1" dirty="0">
                <a:solidFill>
                  <a:srgbClr val="002060"/>
                </a:solidFill>
                <a:latin typeface="Times New Roman" panose="02020603050405020304" pitchFamily="18" charset="0"/>
                <a:cs typeface="Times New Roman" panose="02020603050405020304" pitchFamily="18" charset="0"/>
              </a:rPr>
              <a:t>is determined by </a:t>
            </a:r>
            <a:r>
              <a:rPr lang="en-US" b="1" dirty="0">
                <a:solidFill>
                  <a:srgbClr val="002060"/>
                </a:solidFill>
                <a:latin typeface="Times New Roman" panose="02020603050405020304" pitchFamily="18" charset="0"/>
                <a:cs typeface="Times New Roman" panose="02020603050405020304" pitchFamily="18" charset="0"/>
              </a:rPr>
              <a:t>following relation</a:t>
            </a: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966AF428-A7C3-483E-8F16-357ABB3A1E8C}"/>
                  </a:ext>
                </a:extLst>
              </p:cNvPr>
              <p:cNvGraphicFramePr>
                <a:graphicFrameLocks noGrp="1"/>
              </p:cNvGraphicFramePr>
              <p:nvPr>
                <p:extLst>
                  <p:ext uri="{D42A27DB-BD31-4B8C-83A1-F6EECF244321}">
                    <p14:modId xmlns:p14="http://schemas.microsoft.com/office/powerpoint/2010/main" val="1522937912"/>
                  </p:ext>
                </p:extLst>
              </p:nvPr>
            </p:nvGraphicFramePr>
            <p:xfrm>
              <a:off x="1052584" y="5264618"/>
              <a:ext cx="10684246" cy="1597934"/>
            </p:xfrm>
            <a:graphic>
              <a:graphicData uri="http://schemas.openxmlformats.org/drawingml/2006/table">
                <a:tbl>
                  <a:tblPr firstRow="1" firstCol="1" bandRow="1">
                    <a:tableStyleId>{5C22544A-7EE6-4342-B048-85BDC9FD1C3A}</a:tableStyleId>
                  </a:tblPr>
                  <a:tblGrid>
                    <a:gridCol w="3622265">
                      <a:extLst>
                        <a:ext uri="{9D8B030D-6E8A-4147-A177-3AD203B41FA5}">
                          <a16:colId xmlns:a16="http://schemas.microsoft.com/office/drawing/2014/main" val="2932274671"/>
                        </a:ext>
                      </a:extLst>
                    </a:gridCol>
                    <a:gridCol w="506437">
                      <a:extLst>
                        <a:ext uri="{9D8B030D-6E8A-4147-A177-3AD203B41FA5}">
                          <a16:colId xmlns:a16="http://schemas.microsoft.com/office/drawing/2014/main" val="2029217260"/>
                        </a:ext>
                      </a:extLst>
                    </a:gridCol>
                    <a:gridCol w="6555544">
                      <a:extLst>
                        <a:ext uri="{9D8B030D-6E8A-4147-A177-3AD203B41FA5}">
                          <a16:colId xmlns:a16="http://schemas.microsoft.com/office/drawing/2014/main" val="2676431477"/>
                        </a:ext>
                      </a:extLst>
                    </a:gridCol>
                  </a:tblGrid>
                  <a:tr h="986291">
                    <a:tc>
                      <a:txBody>
                        <a:bodyPr/>
                        <a:lstStyle/>
                        <a:p>
                          <a:pPr marL="0" marR="0">
                            <a:lnSpc>
                              <a:spcPct val="107000"/>
                            </a:lnSpc>
                            <a:spcBef>
                              <a:spcPts val="0"/>
                            </a:spcBef>
                            <a:spcAft>
                              <a:spcPts val="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Total number of electron pairs in valence shell of </a:t>
                          </a:r>
                          <a:r>
                            <a:rPr lang="en-US" sz="1600" b="1" dirty="0">
                              <a:solidFill>
                                <a:schemeClr val="bg1"/>
                              </a:solidFill>
                              <a:latin typeface="Times New Roman" panose="02020603050405020304" pitchFamily="18" charset="0"/>
                              <a:cs typeface="Times New Roman" panose="02020603050405020304" pitchFamily="18" charset="0"/>
                            </a:rPr>
                            <a:t>Phosphorous </a:t>
                          </a:r>
                          <a:r>
                            <a:rPr lang="en-US" sz="1600" b="1" dirty="0">
                              <a:solidFill>
                                <a:schemeClr val="bg1"/>
                              </a:solidFill>
                              <a:effectLst/>
                              <a:latin typeface="Times New Roman" panose="02020603050405020304" pitchFamily="18" charset="0"/>
                              <a:cs typeface="Times New Roman" panose="02020603050405020304" pitchFamily="18" charset="0"/>
                            </a:rPr>
                            <a:t>atom in </a:t>
                          </a:r>
                        </a:p>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b="1" dirty="0">
                              <a:solidFill>
                                <a:schemeClr val="bg1"/>
                              </a:solidFill>
                              <a:effectLst/>
                              <a:latin typeface="Times New Roman" panose="02020603050405020304" pitchFamily="18" charset="0"/>
                              <a:ea typeface="Calibri" panose="020F0502020204030204" pitchFamily="34" charset="0"/>
                            </a:rPr>
                            <a:t>PX</a:t>
                          </a:r>
                          <a:r>
                            <a:rPr lang="en-US" sz="1600" b="1" baseline="-25000" dirty="0">
                              <a:solidFill>
                                <a:schemeClr val="bg1"/>
                              </a:solidFill>
                              <a:effectLst/>
                              <a:latin typeface="Times New Roman" panose="02020603050405020304" pitchFamily="18" charset="0"/>
                              <a:ea typeface="Calibri" panose="020F0502020204030204" pitchFamily="34" charset="0"/>
                            </a:rPr>
                            <a:t>3 </a:t>
                          </a:r>
                          <a:r>
                            <a:rPr lang="en-US"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molecules</a:t>
                          </a: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endParaRPr lang="en-US" sz="4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300"/>
                            </a:spcBef>
                            <a:spcAft>
                              <a:spcPts val="300"/>
                            </a:spcAft>
                          </a:pPr>
                          <a14:m>
                            <m:oMath xmlns:m="http://schemas.openxmlformats.org/officeDocument/2006/math">
                              <m:f>
                                <m:fPr>
                                  <m:ctrlPr>
                                    <a:rPr lang="en-US" sz="1800" b="1" i="1" kern="1200" smtClean="0">
                                      <a:solidFill>
                                        <a:schemeClr val="lt1"/>
                                      </a:solidFill>
                                      <a:effectLst/>
                                      <a:latin typeface="Cambria Math" panose="02040503050406030204" pitchFamily="18" charset="0"/>
                                      <a:ea typeface="+mn-ea"/>
                                      <a:cs typeface="+mn-cs"/>
                                    </a:rPr>
                                  </m:ctrlPr>
                                </m:fPr>
                                <m:num>
                                  <m:r>
                                    <a:rPr lang="en-US" sz="1800" b="1" i="1" kern="1200">
                                      <a:solidFill>
                                        <a:schemeClr val="lt1"/>
                                      </a:solidFill>
                                      <a:effectLst/>
                                      <a:latin typeface="Cambria Math" panose="02040503050406030204" pitchFamily="18" charset="0"/>
                                      <a:ea typeface="+mn-ea"/>
                                      <a:cs typeface="+mn-cs"/>
                                    </a:rPr>
                                    <m:t>𝟏</m:t>
                                  </m:r>
                                </m:num>
                                <m:den>
                                  <m:r>
                                    <a:rPr lang="en-US" sz="1800" b="1" i="1" kern="1200">
                                      <a:solidFill>
                                        <a:schemeClr val="lt1"/>
                                      </a:solidFill>
                                      <a:effectLst/>
                                      <a:latin typeface="Cambria Math" panose="02040503050406030204" pitchFamily="18" charset="0"/>
                                      <a:ea typeface="+mn-ea"/>
                                      <a:cs typeface="+mn-cs"/>
                                    </a:rPr>
                                    <m:t>𝟐</m:t>
                                  </m:r>
                                </m:den>
                              </m:f>
                            </m:oMath>
                          </a14:m>
                          <a:r>
                            <a:rPr lang="en-US" sz="1800" b="1" kern="1200" dirty="0">
                              <a:solidFill>
                                <a:schemeClr val="lt1"/>
                              </a:solidFill>
                              <a:effectLst/>
                              <a:latin typeface="+mn-lt"/>
                              <a:ea typeface="+mn-ea"/>
                              <a:cs typeface="+mn-cs"/>
                            </a:rPr>
                            <a:t> </a:t>
                          </a:r>
                          <a:r>
                            <a:rPr lang="en-US" sz="1600" b="1" dirty="0">
                              <a:solidFill>
                                <a:schemeClr val="bg1"/>
                              </a:solidFill>
                              <a:effectLst/>
                              <a:latin typeface="Times New Roman" panose="02020603050405020304" pitchFamily="18" charset="0"/>
                              <a:cs typeface="Times New Roman" panose="02020603050405020304" pitchFamily="18" charset="0"/>
                            </a:rPr>
                            <a:t>[Total number of valence electrons in central </a:t>
                          </a:r>
                          <a:r>
                            <a:rPr lang="en-US" sz="1600" b="1" dirty="0">
                              <a:solidFill>
                                <a:schemeClr val="bg1"/>
                              </a:solidFill>
                              <a:latin typeface="Times New Roman" panose="02020603050405020304" pitchFamily="18" charset="0"/>
                              <a:cs typeface="Times New Roman" panose="02020603050405020304" pitchFamily="18" charset="0"/>
                            </a:rPr>
                            <a:t> Phosphorous</a:t>
                          </a:r>
                          <a:r>
                            <a:rPr lang="en-US" sz="1600" b="1" dirty="0">
                              <a:solidFill>
                                <a:schemeClr val="bg1"/>
                              </a:solidFill>
                              <a:effectLst/>
                              <a:latin typeface="Times New Roman" panose="02020603050405020304" pitchFamily="18" charset="0"/>
                              <a:cs typeface="Times New Roman" panose="02020603050405020304" pitchFamily="18" charset="0"/>
                            </a:rPr>
                            <a:t> atom + Total number of valence electrons contributed by combining Three Halogen atoms + Ionic charge] </a:t>
                          </a: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9769510"/>
                      </a:ext>
                    </a:extLst>
                  </a:tr>
                  <a:tr h="529737">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14:m>
                            <m:oMath xmlns:m="http://schemas.openxmlformats.org/officeDocument/2006/math">
                              <m:f>
                                <m:fPr>
                                  <m:ctrlPr>
                                    <a:rPr lang="en-US" sz="1800" b="1" i="1" kern="1200" smtClean="0">
                                      <a:solidFill>
                                        <a:schemeClr val="bg1"/>
                                      </a:solidFill>
                                      <a:effectLst/>
                                      <a:latin typeface="Cambria Math" panose="02040503050406030204" pitchFamily="18" charset="0"/>
                                      <a:ea typeface="+mn-ea"/>
                                      <a:cs typeface="+mn-cs"/>
                                    </a:rPr>
                                  </m:ctrlPr>
                                </m:fPr>
                                <m:num>
                                  <m:r>
                                    <a:rPr lang="en-US" sz="1800" b="1" i="1" kern="1200">
                                      <a:solidFill>
                                        <a:schemeClr val="bg1"/>
                                      </a:solidFill>
                                      <a:effectLst/>
                                      <a:latin typeface="Cambria Math" panose="02040503050406030204" pitchFamily="18" charset="0"/>
                                      <a:ea typeface="+mn-ea"/>
                                      <a:cs typeface="+mn-cs"/>
                                    </a:rPr>
                                    <m:t>𝟏</m:t>
                                  </m:r>
                                </m:num>
                                <m:den>
                                  <m:r>
                                    <a:rPr lang="en-US" sz="1800" b="1" i="1" kern="1200">
                                      <a:solidFill>
                                        <a:schemeClr val="bg1"/>
                                      </a:solidFill>
                                      <a:effectLst/>
                                      <a:latin typeface="Cambria Math" panose="02040503050406030204" pitchFamily="18" charset="0"/>
                                      <a:ea typeface="+mn-ea"/>
                                      <a:cs typeface="+mn-cs"/>
                                    </a:rPr>
                                    <m:t>𝟐</m:t>
                                  </m:r>
                                </m:den>
                              </m:f>
                            </m:oMath>
                          </a14:m>
                          <a:r>
                            <a:rPr lang="en-US" sz="1800" b="1" kern="1200" dirty="0">
                              <a:solidFill>
                                <a:schemeClr val="bg1"/>
                              </a:solidFill>
                              <a:effectLst/>
                              <a:latin typeface="+mn-lt"/>
                              <a:ea typeface="+mn-ea"/>
                              <a:cs typeface="+mn-cs"/>
                            </a:rPr>
                            <a:t> </a:t>
                          </a:r>
                          <a:r>
                            <a:rPr lang="en-US" sz="1600" b="1" dirty="0">
                              <a:solidFill>
                                <a:schemeClr val="bg1"/>
                              </a:solidFill>
                              <a:effectLst/>
                              <a:latin typeface="Times New Roman" panose="02020603050405020304" pitchFamily="18" charset="0"/>
                              <a:cs typeface="Times New Roman" panose="02020603050405020304" pitchFamily="18" charset="0"/>
                            </a:rPr>
                            <a:t>[5 + 3] = 4 electron pairs = 3 bonding pairs + 1 lone pair</a:t>
                          </a:r>
                          <a:endParaRPr lang="en-US" sz="700" b="1" dirty="0">
                            <a:solidFill>
                              <a:schemeClr val="bg1"/>
                            </a:solidFill>
                            <a:effectLst/>
                            <a:latin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1028773781"/>
                      </a:ext>
                    </a:extLst>
                  </a:tr>
                </a:tbl>
              </a:graphicData>
            </a:graphic>
          </p:graphicFrame>
        </mc:Choice>
        <mc:Fallback xmlns="">
          <p:graphicFrame>
            <p:nvGraphicFramePr>
              <p:cNvPr id="7" name="Table 6">
                <a:extLst>
                  <a:ext uri="{FF2B5EF4-FFF2-40B4-BE49-F238E27FC236}">
                    <a16:creationId xmlns:a16="http://schemas.microsoft.com/office/drawing/2014/main" id="{966AF428-A7C3-483E-8F16-357ABB3A1E8C}"/>
                  </a:ext>
                </a:extLst>
              </p:cNvPr>
              <p:cNvGraphicFramePr>
                <a:graphicFrameLocks noGrp="1"/>
              </p:cNvGraphicFramePr>
              <p:nvPr>
                <p:extLst>
                  <p:ext uri="{D42A27DB-BD31-4B8C-83A1-F6EECF244321}">
                    <p14:modId xmlns:p14="http://schemas.microsoft.com/office/powerpoint/2010/main" val="1522937912"/>
                  </p:ext>
                </p:extLst>
              </p:nvPr>
            </p:nvGraphicFramePr>
            <p:xfrm>
              <a:off x="1052584" y="5264618"/>
              <a:ext cx="10684246" cy="1597934"/>
            </p:xfrm>
            <a:graphic>
              <a:graphicData uri="http://schemas.openxmlformats.org/drawingml/2006/table">
                <a:tbl>
                  <a:tblPr firstRow="1" firstCol="1" bandRow="1">
                    <a:tableStyleId>{5C22544A-7EE6-4342-B048-85BDC9FD1C3A}</a:tableStyleId>
                  </a:tblPr>
                  <a:tblGrid>
                    <a:gridCol w="3622265">
                      <a:extLst>
                        <a:ext uri="{9D8B030D-6E8A-4147-A177-3AD203B41FA5}">
                          <a16:colId xmlns:a16="http://schemas.microsoft.com/office/drawing/2014/main" val="2932274671"/>
                        </a:ext>
                      </a:extLst>
                    </a:gridCol>
                    <a:gridCol w="506437">
                      <a:extLst>
                        <a:ext uri="{9D8B030D-6E8A-4147-A177-3AD203B41FA5}">
                          <a16:colId xmlns:a16="http://schemas.microsoft.com/office/drawing/2014/main" val="2029217260"/>
                        </a:ext>
                      </a:extLst>
                    </a:gridCol>
                    <a:gridCol w="6555544">
                      <a:extLst>
                        <a:ext uri="{9D8B030D-6E8A-4147-A177-3AD203B41FA5}">
                          <a16:colId xmlns:a16="http://schemas.microsoft.com/office/drawing/2014/main" val="2676431477"/>
                        </a:ext>
                      </a:extLst>
                    </a:gridCol>
                  </a:tblGrid>
                  <a:tr h="1068197">
                    <a:tc>
                      <a:txBody>
                        <a:bodyPr/>
                        <a:lstStyle/>
                        <a:p>
                          <a:pPr marL="0" marR="0">
                            <a:lnSpc>
                              <a:spcPct val="107000"/>
                            </a:lnSpc>
                            <a:spcBef>
                              <a:spcPts val="0"/>
                            </a:spcBef>
                            <a:spcAft>
                              <a:spcPts val="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Total number of electron pairs in valence shell of </a:t>
                          </a:r>
                          <a:r>
                            <a:rPr lang="en-US" sz="1600" b="1" dirty="0">
                              <a:solidFill>
                                <a:schemeClr val="bg1"/>
                              </a:solidFill>
                              <a:latin typeface="Times New Roman" panose="02020603050405020304" pitchFamily="18" charset="0"/>
                              <a:cs typeface="Times New Roman" panose="02020603050405020304" pitchFamily="18" charset="0"/>
                            </a:rPr>
                            <a:t>Phosphorous </a:t>
                          </a:r>
                          <a:r>
                            <a:rPr lang="en-US" sz="1600" b="1" dirty="0">
                              <a:solidFill>
                                <a:schemeClr val="bg1"/>
                              </a:solidFill>
                              <a:effectLst/>
                              <a:latin typeface="Times New Roman" panose="02020603050405020304" pitchFamily="18" charset="0"/>
                              <a:cs typeface="Times New Roman" panose="02020603050405020304" pitchFamily="18" charset="0"/>
                            </a:rPr>
                            <a:t>atom in </a:t>
                          </a:r>
                        </a:p>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b="1" dirty="0">
                              <a:solidFill>
                                <a:schemeClr val="bg1"/>
                              </a:solidFill>
                              <a:effectLst/>
                              <a:latin typeface="Times New Roman" panose="02020603050405020304" pitchFamily="18" charset="0"/>
                              <a:ea typeface="Calibri" panose="020F0502020204030204" pitchFamily="34" charset="0"/>
                            </a:rPr>
                            <a:t>PX</a:t>
                          </a:r>
                          <a:r>
                            <a:rPr lang="en-US" sz="1600" b="1" baseline="-25000" dirty="0">
                              <a:solidFill>
                                <a:schemeClr val="bg1"/>
                              </a:solidFill>
                              <a:effectLst/>
                              <a:latin typeface="Times New Roman" panose="02020603050405020304" pitchFamily="18" charset="0"/>
                              <a:ea typeface="Calibri" panose="020F0502020204030204" pitchFamily="34" charset="0"/>
                            </a:rPr>
                            <a:t>3 </a:t>
                          </a:r>
                          <a:r>
                            <a:rPr lang="en-US"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molecules</a:t>
                          </a: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endParaRPr lang="en-US"/>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blipFill>
                          <a:blip r:embed="rId3"/>
                          <a:stretch>
                            <a:fillRect l="-63011" b="-49432"/>
                          </a:stretch>
                        </a:blipFill>
                      </a:tcPr>
                    </a:tc>
                    <a:extLst>
                      <a:ext uri="{0D108BD9-81ED-4DB2-BD59-A6C34878D82A}">
                        <a16:rowId xmlns:a16="http://schemas.microsoft.com/office/drawing/2014/main" val="9769510"/>
                      </a:ext>
                    </a:extLst>
                  </a:tr>
                  <a:tr h="529737">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endParaRPr lang="en-US"/>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blipFill>
                          <a:blip r:embed="rId3"/>
                          <a:stretch>
                            <a:fillRect l="-63011" t="-202299"/>
                          </a:stretch>
                        </a:blipFill>
                      </a:tcPr>
                    </a:tc>
                    <a:extLst>
                      <a:ext uri="{0D108BD9-81ED-4DB2-BD59-A6C34878D82A}">
                        <a16:rowId xmlns:a16="http://schemas.microsoft.com/office/drawing/2014/main" val="1028773781"/>
                      </a:ext>
                    </a:extLst>
                  </a:tr>
                </a:tbl>
              </a:graphicData>
            </a:graphic>
          </p:graphicFrame>
        </mc:Fallback>
      </mc:AlternateContent>
    </p:spTree>
    <p:extLst>
      <p:ext uri="{BB962C8B-B14F-4D97-AF65-F5344CB8AC3E}">
        <p14:creationId xmlns:p14="http://schemas.microsoft.com/office/powerpoint/2010/main" val="10204908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AABD093-83FB-40ED-B666-7B8258284537}"/>
              </a:ext>
            </a:extLst>
          </p:cNvPr>
          <p:cNvSpPr/>
          <p:nvPr/>
        </p:nvSpPr>
        <p:spPr>
          <a:xfrm>
            <a:off x="690163" y="72192"/>
            <a:ext cx="6527514" cy="4680577"/>
          </a:xfrm>
          <a:prstGeom prst="rect">
            <a:avLst/>
          </a:prstGeom>
        </p:spPr>
        <p:txBody>
          <a:bodyPr wrap="square">
            <a:spAutoFit/>
          </a:bodyPr>
          <a:lstStyle/>
          <a:p>
            <a:pPr marL="342900" lvl="0" indent="-342900" algn="just">
              <a:lnSpc>
                <a:spcPct val="107000"/>
              </a:lnSpc>
              <a:buFont typeface="Symbol" panose="05050102010706020507" pitchFamily="18" charset="2"/>
              <a:buChar char=""/>
            </a:pPr>
            <a:r>
              <a:rPr lang="en-US" sz="2000" b="1" dirty="0">
                <a:solidFill>
                  <a:srgbClr val="002060"/>
                </a:solidFill>
                <a:latin typeface="Times New Roman" panose="02020603050405020304" pitchFamily="18" charset="0"/>
                <a:cs typeface="Times New Roman" panose="02020603050405020304" pitchFamily="18" charset="0"/>
              </a:rPr>
              <a:t>These four electron pairs can be arranged around central Phosphorus atom as away from each other as possible for minimum repulsion between them in PX</a:t>
            </a:r>
            <a:r>
              <a:rPr lang="en-US" sz="2000" b="1" baseline="-25000" dirty="0">
                <a:solidFill>
                  <a:srgbClr val="00206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  molecules.</a:t>
            </a:r>
          </a:p>
          <a:p>
            <a:pPr marL="342900" lvl="0" indent="-342900" algn="just">
              <a:lnSpc>
                <a:spcPct val="107000"/>
              </a:lnSpc>
              <a:buFont typeface="Symbol" panose="05050102010706020507" pitchFamily="18" charset="2"/>
              <a:buChar char=""/>
            </a:pPr>
            <a:r>
              <a:rPr lang="en-US" sz="2000" b="1" dirty="0">
                <a:solidFill>
                  <a:srgbClr val="002060"/>
                </a:solidFill>
                <a:latin typeface="Times New Roman" panose="02020603050405020304" pitchFamily="18" charset="0"/>
                <a:cs typeface="Times New Roman" panose="02020603050405020304" pitchFamily="18" charset="0"/>
              </a:rPr>
              <a:t>The approximate geometry of PX</a:t>
            </a:r>
            <a:r>
              <a:rPr lang="en-US" sz="2000" b="1" baseline="-25000" dirty="0">
                <a:solidFill>
                  <a:srgbClr val="00206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 molecules will be tetrahedral due to 4 electron pairs.</a:t>
            </a:r>
          </a:p>
          <a:p>
            <a:pPr marL="342900" lvl="0" indent="-342900" algn="just">
              <a:lnSpc>
                <a:spcPct val="107000"/>
              </a:lnSpc>
              <a:buFont typeface="Symbol" panose="05050102010706020507" pitchFamily="18" charset="2"/>
              <a:buChar char=""/>
            </a:pPr>
            <a:r>
              <a:rPr lang="en-US" sz="2000" b="1" dirty="0">
                <a:solidFill>
                  <a:srgbClr val="002060"/>
                </a:solidFill>
                <a:latin typeface="Times New Roman" panose="02020603050405020304" pitchFamily="18" charset="0"/>
                <a:cs typeface="Times New Roman" panose="02020603050405020304" pitchFamily="18" charset="0"/>
              </a:rPr>
              <a:t>In PX</a:t>
            </a:r>
            <a:r>
              <a:rPr lang="en-US" sz="2000" b="1" baseline="-25000" dirty="0">
                <a:solidFill>
                  <a:srgbClr val="00206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  molecules, four electron pairs are present in the outer valence shell of the Phosphorus atom i.e. three bond pairs and one lone pair. Due to presence of one lone pair, the bond angle X-P-X is reduced from the theoretical (ideal) tetrahedral angle of 109</a:t>
            </a:r>
            <a:r>
              <a:rPr lang="en-US" sz="2000" b="1" baseline="30000" dirty="0">
                <a:solidFill>
                  <a:srgbClr val="002060"/>
                </a:solidFill>
                <a:latin typeface="Times New Roman" panose="02020603050405020304" pitchFamily="18" charset="0"/>
                <a:cs typeface="Times New Roman" panose="02020603050405020304" pitchFamily="18" charset="0"/>
              </a:rPr>
              <a:t>0</a:t>
            </a:r>
            <a:r>
              <a:rPr lang="en-US" sz="2000" b="1" dirty="0">
                <a:solidFill>
                  <a:srgbClr val="002060"/>
                </a:solidFill>
                <a:latin typeface="Times New Roman" panose="02020603050405020304" pitchFamily="18" charset="0"/>
                <a:cs typeface="Times New Roman" panose="02020603050405020304" pitchFamily="18" charset="0"/>
              </a:rPr>
              <a:t>28’ for PX</a:t>
            </a:r>
            <a:r>
              <a:rPr lang="en-US" sz="2000" b="1" baseline="-25000" dirty="0">
                <a:solidFill>
                  <a:srgbClr val="002060"/>
                </a:solidFill>
                <a:latin typeface="Times New Roman" panose="02020603050405020304" pitchFamily="18" charset="0"/>
                <a:cs typeface="Times New Roman" panose="02020603050405020304" pitchFamily="18" charset="0"/>
              </a:rPr>
              <a:t>3</a:t>
            </a:r>
            <a:r>
              <a:rPr lang="en-US" sz="2000" b="1" dirty="0">
                <a:solidFill>
                  <a:srgbClr val="002060"/>
                </a:solidFill>
                <a:latin typeface="Times New Roman" panose="02020603050405020304" pitchFamily="18" charset="0"/>
                <a:cs typeface="Times New Roman" panose="02020603050405020304" pitchFamily="18" charset="0"/>
              </a:rPr>
              <a:t>  molecules due to electronegativity effect of halogens as follows</a:t>
            </a:r>
          </a:p>
          <a:p>
            <a:pPr marL="342900" marR="0" lvl="0" indent="-342900" algn="just">
              <a:lnSpc>
                <a:spcPct val="107000"/>
              </a:lnSpc>
              <a:spcBef>
                <a:spcPts val="0"/>
              </a:spcBef>
              <a:spcAft>
                <a:spcPts val="0"/>
              </a:spcAft>
              <a:buFont typeface="Symbol" panose="05050102010706020507" pitchFamily="18" charset="2"/>
              <a:buChar char=""/>
            </a:pPr>
            <a:endParaRPr lang="en-US" sz="2000" b="1" dirty="0">
              <a:solidFill>
                <a:srgbClr val="00206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CB252660-09E1-4912-BFE6-E72950A55C3A}"/>
              </a:ext>
            </a:extLst>
          </p:cNvPr>
          <p:cNvSpPr txBox="1"/>
          <p:nvPr/>
        </p:nvSpPr>
        <p:spPr>
          <a:xfrm>
            <a:off x="7522440" y="1055277"/>
            <a:ext cx="2457404" cy="369332"/>
          </a:xfrm>
          <a:prstGeom prst="rect">
            <a:avLst/>
          </a:prstGeom>
          <a:noFill/>
        </p:spPr>
        <p:txBody>
          <a:bodyPr wrap="square" rtlCol="0">
            <a:spAutoFit/>
          </a:bodyPr>
          <a:lstStyle/>
          <a:p>
            <a:r>
              <a:rPr lang="en-US" b="1" dirty="0">
                <a:solidFill>
                  <a:schemeClr val="bg1"/>
                </a:solidFill>
                <a:effectLst/>
                <a:latin typeface="Times New Roman" panose="02020603050405020304" pitchFamily="18" charset="0"/>
                <a:ea typeface="Calibri" panose="020F0502020204030204" pitchFamily="34" charset="0"/>
              </a:rPr>
              <a:t>Electron dot structure</a:t>
            </a:r>
            <a:endParaRPr lang="en-US" dirty="0">
              <a:solidFill>
                <a:schemeClr val="bg1"/>
              </a:solidFill>
            </a:endParaRPr>
          </a:p>
        </p:txBody>
      </p:sp>
      <p:sp>
        <p:nvSpPr>
          <p:cNvPr id="23" name="TextBox 22">
            <a:extLst>
              <a:ext uri="{FF2B5EF4-FFF2-40B4-BE49-F238E27FC236}">
                <a16:creationId xmlns:a16="http://schemas.microsoft.com/office/drawing/2014/main" id="{8DFCF9D8-8113-45A0-9556-B7558229150C}"/>
              </a:ext>
            </a:extLst>
          </p:cNvPr>
          <p:cNvSpPr txBox="1"/>
          <p:nvPr/>
        </p:nvSpPr>
        <p:spPr>
          <a:xfrm>
            <a:off x="10259118" y="1103405"/>
            <a:ext cx="1723353" cy="369332"/>
          </a:xfrm>
          <a:prstGeom prst="rect">
            <a:avLst/>
          </a:prstGeom>
          <a:noFill/>
        </p:spPr>
        <p:txBody>
          <a:bodyPr wrap="square">
            <a:spAutoFit/>
          </a:bodyPr>
          <a:lstStyle/>
          <a:p>
            <a:r>
              <a:rPr lang="en-US" b="1" dirty="0">
                <a:solidFill>
                  <a:schemeClr val="bg1"/>
                </a:solidFill>
                <a:effectLst/>
                <a:latin typeface="Times New Roman" panose="02020603050405020304" pitchFamily="18" charset="0"/>
                <a:ea typeface="Calibri" panose="020F0502020204030204" pitchFamily="34" charset="0"/>
              </a:rPr>
              <a:t>Dash structure</a:t>
            </a:r>
            <a:endParaRPr lang="en-US" dirty="0">
              <a:solidFill>
                <a:schemeClr val="bg1"/>
              </a:solidFill>
            </a:endParaRPr>
          </a:p>
        </p:txBody>
      </p:sp>
      <p:pic>
        <p:nvPicPr>
          <p:cNvPr id="2" name="Picture 1">
            <a:extLst>
              <a:ext uri="{FF2B5EF4-FFF2-40B4-BE49-F238E27FC236}">
                <a16:creationId xmlns:a16="http://schemas.microsoft.com/office/drawing/2014/main" id="{13B97CD3-BE6E-4A69-9C47-31F7D4993308}"/>
              </a:ext>
            </a:extLst>
          </p:cNvPr>
          <p:cNvPicPr/>
          <p:nvPr/>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7700210" y="1556226"/>
            <a:ext cx="2033336" cy="1712508"/>
          </a:xfrm>
          <a:prstGeom prst="rect">
            <a:avLst/>
          </a:prstGeom>
        </p:spPr>
      </p:pic>
      <p:pic>
        <p:nvPicPr>
          <p:cNvPr id="3" name="Picture 2">
            <a:extLst>
              <a:ext uri="{FF2B5EF4-FFF2-40B4-BE49-F238E27FC236}">
                <a16:creationId xmlns:a16="http://schemas.microsoft.com/office/drawing/2014/main" id="{51E14290-8E07-4FB9-B155-BDC1A30088F4}"/>
              </a:ext>
            </a:extLst>
          </p:cNvPr>
          <p:cNvPicPr/>
          <p:nvPr/>
        </p:nvPicPr>
        <p:blipFill>
          <a:blip r:embed="rId4">
            <a:duotone>
              <a:prstClr val="black"/>
              <a:schemeClr val="accent5">
                <a:tint val="45000"/>
                <a:satMod val="400000"/>
              </a:schemeClr>
            </a:duotone>
          </a:blip>
          <a:stretch>
            <a:fillRect/>
          </a:stretch>
        </p:blipFill>
        <p:spPr>
          <a:xfrm>
            <a:off x="10069455" y="1556226"/>
            <a:ext cx="2033336" cy="1712508"/>
          </a:xfrm>
          <a:prstGeom prst="rect">
            <a:avLst/>
          </a:prstGeom>
        </p:spPr>
      </p:pic>
      <p:graphicFrame>
        <p:nvGraphicFramePr>
          <p:cNvPr id="7" name="Table 6">
            <a:extLst>
              <a:ext uri="{FF2B5EF4-FFF2-40B4-BE49-F238E27FC236}">
                <a16:creationId xmlns:a16="http://schemas.microsoft.com/office/drawing/2014/main" id="{2CF7E69D-A6A8-47F1-AD3C-0AA42DAE5E57}"/>
              </a:ext>
            </a:extLst>
          </p:cNvPr>
          <p:cNvGraphicFramePr>
            <a:graphicFrameLocks noGrp="1"/>
          </p:cNvGraphicFramePr>
          <p:nvPr>
            <p:extLst>
              <p:ext uri="{D42A27DB-BD31-4B8C-83A1-F6EECF244321}">
                <p14:modId xmlns:p14="http://schemas.microsoft.com/office/powerpoint/2010/main" val="3724374628"/>
              </p:ext>
            </p:extLst>
          </p:nvPr>
        </p:nvGraphicFramePr>
        <p:xfrm>
          <a:off x="926432" y="4398433"/>
          <a:ext cx="6291245" cy="681491"/>
        </p:xfrm>
        <a:graphic>
          <a:graphicData uri="http://schemas.openxmlformats.org/drawingml/2006/table">
            <a:tbl>
              <a:tblPr firstRow="1" firstCol="1" bandRow="1">
                <a:tableStyleId>{5C22544A-7EE6-4342-B048-85BDC9FD1C3A}</a:tableStyleId>
              </a:tblPr>
              <a:tblGrid>
                <a:gridCol w="1419726">
                  <a:extLst>
                    <a:ext uri="{9D8B030D-6E8A-4147-A177-3AD203B41FA5}">
                      <a16:colId xmlns:a16="http://schemas.microsoft.com/office/drawing/2014/main" val="373862618"/>
                    </a:ext>
                  </a:extLst>
                </a:gridCol>
                <a:gridCol w="1179095">
                  <a:extLst>
                    <a:ext uri="{9D8B030D-6E8A-4147-A177-3AD203B41FA5}">
                      <a16:colId xmlns:a16="http://schemas.microsoft.com/office/drawing/2014/main" val="3203434003"/>
                    </a:ext>
                  </a:extLst>
                </a:gridCol>
                <a:gridCol w="1263315">
                  <a:extLst>
                    <a:ext uri="{9D8B030D-6E8A-4147-A177-3AD203B41FA5}">
                      <a16:colId xmlns:a16="http://schemas.microsoft.com/office/drawing/2014/main" val="2057137808"/>
                    </a:ext>
                  </a:extLst>
                </a:gridCol>
                <a:gridCol w="1285246">
                  <a:extLst>
                    <a:ext uri="{9D8B030D-6E8A-4147-A177-3AD203B41FA5}">
                      <a16:colId xmlns:a16="http://schemas.microsoft.com/office/drawing/2014/main" val="399505883"/>
                    </a:ext>
                  </a:extLst>
                </a:gridCol>
                <a:gridCol w="1143863">
                  <a:extLst>
                    <a:ext uri="{9D8B030D-6E8A-4147-A177-3AD203B41FA5}">
                      <a16:colId xmlns:a16="http://schemas.microsoft.com/office/drawing/2014/main" val="754025066"/>
                    </a:ext>
                  </a:extLst>
                </a:gridCol>
              </a:tblGrid>
              <a:tr h="325893">
                <a:tc>
                  <a:txBody>
                    <a:bodyPr/>
                    <a:lstStyle/>
                    <a:p>
                      <a:pPr marL="0" marR="0" algn="ctr">
                        <a:lnSpc>
                          <a:spcPct val="107000"/>
                        </a:lnSpc>
                        <a:spcBef>
                          <a:spcPts val="0"/>
                        </a:spcBef>
                        <a:spcAft>
                          <a:spcPts val="0"/>
                        </a:spcAft>
                      </a:pPr>
                      <a:r>
                        <a:rPr lang="en-US" sz="1800" b="1" dirty="0">
                          <a:solidFill>
                            <a:srgbClr val="C00000"/>
                          </a:solidFill>
                          <a:effectLst/>
                          <a:latin typeface="Times New Roman" panose="02020603050405020304" pitchFamily="18" charset="0"/>
                          <a:cs typeface="Times New Roman" panose="02020603050405020304" pitchFamily="18" charset="0"/>
                        </a:rPr>
                        <a:t>Molecule</a:t>
                      </a:r>
                      <a:endParaRPr lang="en-US"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solidFill>
                            <a:srgbClr val="C00000"/>
                          </a:solidFill>
                          <a:effectLst/>
                          <a:latin typeface="Times New Roman" panose="02020603050405020304" pitchFamily="18" charset="0"/>
                          <a:cs typeface="Times New Roman" panose="02020603050405020304" pitchFamily="18" charset="0"/>
                        </a:rPr>
                        <a:t>PF</a:t>
                      </a:r>
                      <a:r>
                        <a:rPr lang="en-US" sz="1800" b="1" baseline="-25000" dirty="0">
                          <a:solidFill>
                            <a:srgbClr val="C00000"/>
                          </a:solidFill>
                          <a:effectLst/>
                          <a:latin typeface="Times New Roman" panose="02020603050405020304" pitchFamily="18" charset="0"/>
                          <a:cs typeface="Times New Roman" panose="02020603050405020304" pitchFamily="18" charset="0"/>
                        </a:rPr>
                        <a:t>3</a:t>
                      </a:r>
                      <a:endParaRPr lang="en-US"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solidFill>
                            <a:srgbClr val="C00000"/>
                          </a:solidFill>
                          <a:effectLst/>
                          <a:latin typeface="Times New Roman" panose="02020603050405020304" pitchFamily="18" charset="0"/>
                          <a:cs typeface="Times New Roman" panose="02020603050405020304" pitchFamily="18" charset="0"/>
                        </a:rPr>
                        <a:t>PCl</a:t>
                      </a:r>
                      <a:r>
                        <a:rPr lang="en-US" sz="1800" b="1" baseline="-25000">
                          <a:solidFill>
                            <a:srgbClr val="C00000"/>
                          </a:solidFill>
                          <a:effectLst/>
                          <a:latin typeface="Times New Roman" panose="02020603050405020304" pitchFamily="18" charset="0"/>
                          <a:cs typeface="Times New Roman" panose="02020603050405020304" pitchFamily="18" charset="0"/>
                        </a:rPr>
                        <a:t>3</a:t>
                      </a:r>
                      <a:endParaRPr lang="en-US" sz="1800" b="1">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solidFill>
                            <a:srgbClr val="C00000"/>
                          </a:solidFill>
                          <a:effectLst/>
                          <a:latin typeface="Times New Roman" panose="02020603050405020304" pitchFamily="18" charset="0"/>
                          <a:cs typeface="Times New Roman" panose="02020603050405020304" pitchFamily="18" charset="0"/>
                        </a:rPr>
                        <a:t>PBr</a:t>
                      </a:r>
                      <a:r>
                        <a:rPr lang="en-US" sz="1800" b="1" baseline="-25000">
                          <a:solidFill>
                            <a:srgbClr val="C00000"/>
                          </a:solidFill>
                          <a:effectLst/>
                          <a:latin typeface="Times New Roman" panose="02020603050405020304" pitchFamily="18" charset="0"/>
                          <a:cs typeface="Times New Roman" panose="02020603050405020304" pitchFamily="18" charset="0"/>
                        </a:rPr>
                        <a:t>3</a:t>
                      </a:r>
                      <a:endParaRPr lang="en-US" sz="1800" b="1">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solidFill>
                            <a:srgbClr val="C00000"/>
                          </a:solidFill>
                          <a:effectLst/>
                          <a:latin typeface="Times New Roman" panose="02020603050405020304" pitchFamily="18" charset="0"/>
                          <a:cs typeface="Times New Roman" panose="02020603050405020304" pitchFamily="18" charset="0"/>
                        </a:rPr>
                        <a:t>PI</a:t>
                      </a:r>
                      <a:r>
                        <a:rPr lang="en-US" sz="1800" b="1" baseline="-25000">
                          <a:solidFill>
                            <a:srgbClr val="C00000"/>
                          </a:solidFill>
                          <a:effectLst/>
                          <a:latin typeface="Times New Roman" panose="02020603050405020304" pitchFamily="18" charset="0"/>
                          <a:cs typeface="Times New Roman" panose="02020603050405020304" pitchFamily="18" charset="0"/>
                        </a:rPr>
                        <a:t>3</a:t>
                      </a:r>
                      <a:endParaRPr lang="en-US" sz="1800" b="1">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86546478"/>
                  </a:ext>
                </a:extLst>
              </a:tr>
              <a:tr h="355598">
                <a:tc>
                  <a:txBody>
                    <a:bodyPr/>
                    <a:lstStyle/>
                    <a:p>
                      <a:pPr marL="0" marR="0" algn="ctr">
                        <a:lnSpc>
                          <a:spcPct val="107000"/>
                        </a:lnSpc>
                        <a:spcBef>
                          <a:spcPts val="0"/>
                        </a:spcBef>
                        <a:spcAft>
                          <a:spcPts val="0"/>
                        </a:spcAft>
                      </a:pPr>
                      <a:r>
                        <a:rPr lang="en-US" sz="1800" b="1" dirty="0">
                          <a:solidFill>
                            <a:srgbClr val="C00000"/>
                          </a:solidFill>
                          <a:effectLst/>
                          <a:latin typeface="Times New Roman" panose="02020603050405020304" pitchFamily="18" charset="0"/>
                          <a:cs typeface="Times New Roman" panose="02020603050405020304" pitchFamily="18" charset="0"/>
                        </a:rPr>
                        <a:t>Bond angle</a:t>
                      </a:r>
                      <a:endParaRPr lang="en-US"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solidFill>
                            <a:srgbClr val="C00000"/>
                          </a:solidFill>
                          <a:effectLst/>
                          <a:latin typeface="Times New Roman" panose="02020603050405020304" pitchFamily="18" charset="0"/>
                          <a:cs typeface="Times New Roman" panose="02020603050405020304" pitchFamily="18" charset="0"/>
                        </a:rPr>
                        <a:t>97.7</a:t>
                      </a:r>
                      <a:r>
                        <a:rPr lang="en-US" sz="1800" b="1" baseline="30000" dirty="0">
                          <a:solidFill>
                            <a:srgbClr val="C00000"/>
                          </a:solidFill>
                          <a:effectLst/>
                          <a:latin typeface="Times New Roman" panose="02020603050405020304" pitchFamily="18" charset="0"/>
                          <a:cs typeface="Times New Roman" panose="02020603050405020304" pitchFamily="18" charset="0"/>
                        </a:rPr>
                        <a:t>0</a:t>
                      </a:r>
                      <a:endParaRPr lang="en-US"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solidFill>
                            <a:srgbClr val="C00000"/>
                          </a:solidFill>
                          <a:effectLst/>
                          <a:latin typeface="Times New Roman" panose="02020603050405020304" pitchFamily="18" charset="0"/>
                          <a:cs typeface="Times New Roman" panose="02020603050405020304" pitchFamily="18" charset="0"/>
                        </a:rPr>
                        <a:t>100.3</a:t>
                      </a:r>
                      <a:r>
                        <a:rPr lang="en-US" sz="1800" b="1" baseline="30000" dirty="0">
                          <a:solidFill>
                            <a:srgbClr val="C00000"/>
                          </a:solidFill>
                          <a:effectLst/>
                          <a:latin typeface="Times New Roman" panose="02020603050405020304" pitchFamily="18" charset="0"/>
                          <a:cs typeface="Times New Roman" panose="02020603050405020304" pitchFamily="18" charset="0"/>
                        </a:rPr>
                        <a:t>0</a:t>
                      </a:r>
                      <a:endParaRPr lang="en-US"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solidFill>
                            <a:srgbClr val="C00000"/>
                          </a:solidFill>
                          <a:effectLst/>
                          <a:latin typeface="Times New Roman" panose="02020603050405020304" pitchFamily="18" charset="0"/>
                          <a:cs typeface="Times New Roman" panose="02020603050405020304" pitchFamily="18" charset="0"/>
                        </a:rPr>
                        <a:t>101.0</a:t>
                      </a:r>
                      <a:r>
                        <a:rPr lang="en-US" sz="1800" b="1" baseline="30000" dirty="0">
                          <a:solidFill>
                            <a:srgbClr val="C00000"/>
                          </a:solidFill>
                          <a:effectLst/>
                          <a:latin typeface="Times New Roman" panose="02020603050405020304" pitchFamily="18" charset="0"/>
                          <a:cs typeface="Times New Roman" panose="02020603050405020304" pitchFamily="18" charset="0"/>
                        </a:rPr>
                        <a:t>0</a:t>
                      </a:r>
                      <a:endParaRPr lang="en-US"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dirty="0">
                          <a:solidFill>
                            <a:srgbClr val="C00000"/>
                          </a:solidFill>
                          <a:effectLst/>
                          <a:latin typeface="Times New Roman" panose="02020603050405020304" pitchFamily="18" charset="0"/>
                          <a:cs typeface="Times New Roman" panose="02020603050405020304" pitchFamily="18" charset="0"/>
                        </a:rPr>
                        <a:t>102.0</a:t>
                      </a:r>
                      <a:r>
                        <a:rPr lang="en-US" sz="1800" b="1" baseline="30000" dirty="0">
                          <a:solidFill>
                            <a:srgbClr val="C00000"/>
                          </a:solidFill>
                          <a:effectLst/>
                          <a:latin typeface="Times New Roman" panose="02020603050405020304" pitchFamily="18" charset="0"/>
                          <a:cs typeface="Times New Roman" panose="02020603050405020304" pitchFamily="18" charset="0"/>
                        </a:rPr>
                        <a:t>0</a:t>
                      </a:r>
                      <a:endParaRPr lang="en-US"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36682362"/>
                  </a:ext>
                </a:extLst>
              </a:tr>
            </a:tbl>
          </a:graphicData>
        </a:graphic>
      </p:graphicFrame>
      <p:sp>
        <p:nvSpPr>
          <p:cNvPr id="19" name="TextBox 18">
            <a:extLst>
              <a:ext uri="{FF2B5EF4-FFF2-40B4-BE49-F238E27FC236}">
                <a16:creationId xmlns:a16="http://schemas.microsoft.com/office/drawing/2014/main" id="{B15F007A-E1C7-4B5C-8A09-720C4A0B9A60}"/>
              </a:ext>
            </a:extLst>
          </p:cNvPr>
          <p:cNvSpPr txBox="1"/>
          <p:nvPr/>
        </p:nvSpPr>
        <p:spPr>
          <a:xfrm>
            <a:off x="690163" y="5079924"/>
            <a:ext cx="6527514" cy="1716688"/>
          </a:xfrm>
          <a:prstGeom prst="rect">
            <a:avLst/>
          </a:prstGeom>
          <a:noFill/>
        </p:spPr>
        <p:txBody>
          <a:bodyPr wrap="square">
            <a:spAutoFit/>
          </a:bodyPr>
          <a:lstStyle/>
          <a:p>
            <a:pPr marL="342900" marR="0" lvl="0" indent="-342900" algn="just">
              <a:lnSpc>
                <a:spcPct val="107000"/>
              </a:lnSpc>
              <a:spcBef>
                <a:spcPts val="300"/>
              </a:spcBef>
              <a:spcAft>
                <a:spcPts val="0"/>
              </a:spcAft>
              <a:buFont typeface="Symbol" panose="05050102010706020507" pitchFamily="18" charset="2"/>
              <a:buChar char=""/>
            </a:pPr>
            <a:r>
              <a:rPr lang="en-US" sz="2000" b="1" dirty="0">
                <a:solidFill>
                  <a:srgbClr val="002060"/>
                </a:solidFill>
                <a:latin typeface="Times New Roman" panose="02020603050405020304" pitchFamily="18" charset="0"/>
                <a:cs typeface="Times New Roman" panose="02020603050405020304" pitchFamily="18" charset="0"/>
              </a:rPr>
              <a:t>Therefore, PX</a:t>
            </a:r>
            <a:r>
              <a:rPr lang="en-US" sz="2000" b="1" baseline="-25000" dirty="0">
                <a:solidFill>
                  <a:srgbClr val="002060"/>
                </a:solidFill>
                <a:latin typeface="Times New Roman" panose="02020603050405020304" pitchFamily="18" charset="0"/>
                <a:cs typeface="Times New Roman" panose="02020603050405020304" pitchFamily="18" charset="0"/>
              </a:rPr>
              <a:t>3 </a:t>
            </a:r>
            <a:r>
              <a:rPr lang="en-US" sz="2000" b="1" dirty="0">
                <a:solidFill>
                  <a:srgbClr val="002060"/>
                </a:solidFill>
                <a:latin typeface="Times New Roman" panose="02020603050405020304" pitchFamily="18" charset="0"/>
                <a:cs typeface="Times New Roman" panose="02020603050405020304" pitchFamily="18" charset="0"/>
              </a:rPr>
              <a:t>molecule has distorted tetrahedral structure called as trigonal pyramidal structure because three bond pairs and one lone pair causes repulsion of (Lone pair – Bond pair) &gt; (Bond pair – Bond pair) </a:t>
            </a:r>
          </a:p>
        </p:txBody>
      </p:sp>
    </p:spTree>
    <p:extLst>
      <p:ext uri="{BB962C8B-B14F-4D97-AF65-F5344CB8AC3E}">
        <p14:creationId xmlns:p14="http://schemas.microsoft.com/office/powerpoint/2010/main" val="17792260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2827BA9-E3D1-413A-9934-4EF8C3B57D54}"/>
              </a:ext>
            </a:extLst>
          </p:cNvPr>
          <p:cNvSpPr txBox="1"/>
          <p:nvPr/>
        </p:nvSpPr>
        <p:spPr>
          <a:xfrm>
            <a:off x="926432" y="113495"/>
            <a:ext cx="10936705" cy="4785926"/>
          </a:xfrm>
          <a:prstGeom prst="rect">
            <a:avLst/>
          </a:prstGeom>
          <a:noFill/>
        </p:spPr>
        <p:txBody>
          <a:bodyPr wrap="square">
            <a:spAutoFit/>
          </a:bodyPr>
          <a:lstStyle/>
          <a:p>
            <a:pPr marL="342900" marR="0" lvl="0" indent="-342900" algn="just">
              <a:spcBef>
                <a:spcPts val="0"/>
              </a:spcBef>
              <a:spcAft>
                <a:spcPts val="0"/>
              </a:spcAft>
              <a:buFont typeface="Symbol" panose="05050102010706020507" pitchFamily="18" charset="2"/>
              <a:buChar char=""/>
            </a:pPr>
            <a:r>
              <a:rPr lang="en-US" sz="2000" b="1" dirty="0">
                <a:solidFill>
                  <a:srgbClr val="002060"/>
                </a:solidFill>
                <a:latin typeface="Times New Roman" panose="02020603050405020304" pitchFamily="18" charset="0"/>
                <a:cs typeface="Times New Roman" panose="02020603050405020304" pitchFamily="18" charset="0"/>
              </a:rPr>
              <a:t>The importance of electron repulsion near the nucleus of the central atom is nicely shown by the bond angles in phosphorus trihalides molecules.</a:t>
            </a:r>
          </a:p>
          <a:p>
            <a:pPr marL="342900" marR="8890" lvl="0" indent="-342900" algn="just">
              <a:spcBef>
                <a:spcPts val="0"/>
              </a:spcBef>
              <a:spcAft>
                <a:spcPts val="0"/>
              </a:spcAft>
              <a:buFont typeface="+mj-lt"/>
              <a:buAutoNum type="arabicPeriod"/>
            </a:pPr>
            <a:r>
              <a:rPr lang="en-IN" sz="2000" b="1" dirty="0">
                <a:solidFill>
                  <a:srgbClr val="002060"/>
                </a:solidFill>
                <a:latin typeface="Times New Roman" panose="02020603050405020304" pitchFamily="18" charset="0"/>
                <a:cs typeface="Times New Roman" panose="02020603050405020304" pitchFamily="18" charset="0"/>
              </a:rPr>
              <a:t>The X-P-X bond angle increases with the decrease in the electronegativity of the halogen X.</a:t>
            </a:r>
            <a:endParaRPr lang="en-US" sz="2000" b="1" dirty="0">
              <a:solidFill>
                <a:srgbClr val="002060"/>
              </a:solidFill>
              <a:latin typeface="Times New Roman" panose="02020603050405020304" pitchFamily="18" charset="0"/>
              <a:cs typeface="Times New Roman" panose="02020603050405020304" pitchFamily="18" charset="0"/>
            </a:endParaRPr>
          </a:p>
          <a:p>
            <a:pPr marL="342900" marR="8890" lvl="0" indent="-342900" algn="just">
              <a:spcBef>
                <a:spcPts val="0"/>
              </a:spcBef>
              <a:spcAft>
                <a:spcPts val="0"/>
              </a:spcAft>
              <a:buFont typeface="+mj-lt"/>
              <a:buAutoNum type="arabicPeriod"/>
            </a:pPr>
            <a:r>
              <a:rPr lang="en-IN" sz="2000" b="1" dirty="0">
                <a:solidFill>
                  <a:srgbClr val="002060"/>
                </a:solidFill>
                <a:latin typeface="Times New Roman" panose="02020603050405020304" pitchFamily="18" charset="0"/>
                <a:cs typeface="Times New Roman" panose="02020603050405020304" pitchFamily="18" charset="0"/>
              </a:rPr>
              <a:t>There is a effect of the decreasing electronegativity X on the size of a bonding pair of electrons.</a:t>
            </a:r>
            <a:endParaRPr lang="en-US" sz="2000" b="1" dirty="0">
              <a:solidFill>
                <a:srgbClr val="002060"/>
              </a:solidFill>
              <a:latin typeface="Times New Roman" panose="02020603050405020304" pitchFamily="18" charset="0"/>
              <a:cs typeface="Times New Roman" panose="02020603050405020304" pitchFamily="18" charset="0"/>
            </a:endParaRPr>
          </a:p>
          <a:p>
            <a:pPr marL="342900" marR="8890" lvl="0" indent="-342900" algn="just">
              <a:spcBef>
                <a:spcPts val="0"/>
              </a:spcBef>
              <a:spcAft>
                <a:spcPts val="0"/>
              </a:spcAft>
              <a:buFont typeface="+mj-lt"/>
              <a:buAutoNum type="arabicPeriod"/>
            </a:pPr>
            <a:r>
              <a:rPr lang="en-IN" sz="2000" b="1" dirty="0">
                <a:solidFill>
                  <a:srgbClr val="002060"/>
                </a:solidFill>
                <a:latin typeface="Times New Roman" panose="02020603050405020304" pitchFamily="18" charset="0"/>
                <a:cs typeface="Times New Roman" panose="02020603050405020304" pitchFamily="18" charset="0"/>
              </a:rPr>
              <a:t>The important factor is the iconicity (similarity between phosphorus and halides) of the P-X bond.</a:t>
            </a:r>
            <a:endParaRPr lang="en-US" sz="2000" b="1" dirty="0">
              <a:solidFill>
                <a:srgbClr val="002060"/>
              </a:solidFill>
              <a:latin typeface="Times New Roman" panose="02020603050405020304" pitchFamily="18" charset="0"/>
              <a:cs typeface="Times New Roman" panose="02020603050405020304" pitchFamily="18" charset="0"/>
            </a:endParaRPr>
          </a:p>
          <a:p>
            <a:pPr marL="342900" marR="8890" lvl="0" indent="-342900" algn="just">
              <a:spcBef>
                <a:spcPts val="0"/>
              </a:spcBef>
              <a:spcAft>
                <a:spcPts val="0"/>
              </a:spcAft>
              <a:buFont typeface="+mj-lt"/>
              <a:buAutoNum type="arabicPeriod"/>
            </a:pPr>
            <a:r>
              <a:rPr lang="en-IN" sz="2000" b="1" dirty="0">
                <a:solidFill>
                  <a:srgbClr val="002060"/>
                </a:solidFill>
                <a:latin typeface="Times New Roman" panose="02020603050405020304" pitchFamily="18" charset="0"/>
                <a:cs typeface="Times New Roman" panose="02020603050405020304" pitchFamily="18" charset="0"/>
              </a:rPr>
              <a:t>The more electronegative fluorine atom attracts the bonding electron pairs away from the phosphorus nucleus and this allows the lone pair to expand during which F-P-F angle decreases (Closes). The decrease in the bond angle is observed in non- metal fluorides.</a:t>
            </a:r>
            <a:endParaRPr lang="en-US" sz="2000" b="1" dirty="0">
              <a:solidFill>
                <a:srgbClr val="002060"/>
              </a:solidFill>
              <a:latin typeface="Times New Roman" panose="02020603050405020304" pitchFamily="18" charset="0"/>
              <a:cs typeface="Times New Roman" panose="02020603050405020304" pitchFamily="18" charset="0"/>
            </a:endParaRPr>
          </a:p>
          <a:p>
            <a:pPr marL="342900" marR="8890" lvl="0" indent="-342900" algn="just">
              <a:spcBef>
                <a:spcPts val="0"/>
              </a:spcBef>
              <a:spcAft>
                <a:spcPts val="300"/>
              </a:spcAft>
              <a:buFont typeface="+mj-lt"/>
              <a:buAutoNum type="arabicPeriod"/>
            </a:pPr>
            <a:r>
              <a:rPr lang="en-IN" sz="2000" b="1" dirty="0">
                <a:solidFill>
                  <a:srgbClr val="002060"/>
                </a:solidFill>
                <a:latin typeface="Times New Roman" panose="02020603050405020304" pitchFamily="18" charset="0"/>
                <a:cs typeface="Times New Roman" panose="02020603050405020304" pitchFamily="18" charset="0"/>
              </a:rPr>
              <a:t>The effect of decreasing electronegativity of halogen (X) atom on the size of bonding pair of electrons represented diagrammatically as follows</a:t>
            </a:r>
            <a:endParaRPr lang="en-US" sz="2000" b="1" dirty="0">
              <a:solidFill>
                <a:srgbClr val="002060"/>
              </a:solidFill>
              <a:latin typeface="Times New Roman" panose="02020603050405020304" pitchFamily="18" charset="0"/>
              <a:cs typeface="Times New Roman" panose="02020603050405020304" pitchFamily="18" charset="0"/>
            </a:endParaRPr>
          </a:p>
          <a:p>
            <a:pPr marL="342900" marR="8890" lvl="0" indent="-342900">
              <a:spcBef>
                <a:spcPts val="300"/>
              </a:spcBef>
              <a:spcAft>
                <a:spcPts val="0"/>
              </a:spcAft>
              <a:buFont typeface="+mj-lt"/>
              <a:buAutoNum type="arabicPeriod"/>
            </a:pPr>
            <a:r>
              <a:rPr lang="en-IN" sz="2000" b="1" dirty="0">
                <a:solidFill>
                  <a:srgbClr val="002060"/>
                </a:solidFill>
                <a:latin typeface="Times New Roman" panose="02020603050405020304" pitchFamily="18" charset="0"/>
                <a:cs typeface="Times New Roman" panose="02020603050405020304" pitchFamily="18" charset="0"/>
              </a:rPr>
              <a:t>Electronegativity X &gt; A</a:t>
            </a:r>
            <a:endParaRPr lang="en-US" sz="2000" b="1" dirty="0">
              <a:solidFill>
                <a:srgbClr val="002060"/>
              </a:solidFill>
              <a:latin typeface="Times New Roman" panose="02020603050405020304" pitchFamily="18" charset="0"/>
              <a:cs typeface="Times New Roman" panose="02020603050405020304" pitchFamily="18" charset="0"/>
            </a:endParaRPr>
          </a:p>
          <a:p>
            <a:pPr marL="342900" marR="8890" lvl="0" indent="-342900">
              <a:spcBef>
                <a:spcPts val="0"/>
              </a:spcBef>
              <a:spcAft>
                <a:spcPts val="0"/>
              </a:spcAft>
              <a:buFont typeface="+mj-lt"/>
              <a:buAutoNum type="arabicPeriod"/>
            </a:pPr>
            <a:r>
              <a:rPr lang="en-IN" sz="2000" b="1" dirty="0">
                <a:solidFill>
                  <a:srgbClr val="002060"/>
                </a:solidFill>
                <a:latin typeface="Times New Roman" panose="02020603050405020304" pitchFamily="18" charset="0"/>
                <a:cs typeface="Times New Roman" panose="02020603050405020304" pitchFamily="18" charset="0"/>
              </a:rPr>
              <a:t>Electronegativity X = A</a:t>
            </a:r>
            <a:endParaRPr lang="en-US" sz="2000" b="1" dirty="0">
              <a:solidFill>
                <a:srgbClr val="002060"/>
              </a:solidFill>
              <a:latin typeface="Times New Roman" panose="02020603050405020304" pitchFamily="18" charset="0"/>
              <a:cs typeface="Times New Roman" panose="02020603050405020304" pitchFamily="18" charset="0"/>
            </a:endParaRPr>
          </a:p>
          <a:p>
            <a:pPr marL="342900" marR="8890" lvl="0" indent="-342900">
              <a:spcBef>
                <a:spcPts val="0"/>
              </a:spcBef>
              <a:spcAft>
                <a:spcPts val="0"/>
              </a:spcAft>
              <a:buFont typeface="+mj-lt"/>
              <a:buAutoNum type="arabicPeriod"/>
            </a:pPr>
            <a:r>
              <a:rPr lang="en-IN" sz="2000" b="1" dirty="0">
                <a:solidFill>
                  <a:srgbClr val="002060"/>
                </a:solidFill>
                <a:latin typeface="Times New Roman" panose="02020603050405020304" pitchFamily="18" charset="0"/>
                <a:cs typeface="Times New Roman" panose="02020603050405020304" pitchFamily="18" charset="0"/>
              </a:rPr>
              <a:t>Electronegativity X &lt; A</a:t>
            </a:r>
            <a:endParaRPr lang="en-US" sz="2000" b="1" dirty="0">
              <a:solidFill>
                <a:srgbClr val="002060"/>
              </a:solidFill>
              <a:latin typeface="Times New Roman" panose="02020603050405020304" pitchFamily="18" charset="0"/>
              <a:cs typeface="Times New Roman" panose="02020603050405020304" pitchFamily="18" charset="0"/>
            </a:endParaRPr>
          </a:p>
          <a:p>
            <a:pPr marL="342900" marR="8890" lvl="0" indent="-342900">
              <a:spcBef>
                <a:spcPts val="0"/>
              </a:spcBef>
              <a:spcAft>
                <a:spcPts val="0"/>
              </a:spcAft>
              <a:buFont typeface="+mj-lt"/>
              <a:buAutoNum type="arabicPeriod"/>
            </a:pPr>
            <a:r>
              <a:rPr lang="en-IN" sz="2000" b="1" dirty="0">
                <a:solidFill>
                  <a:srgbClr val="002060"/>
                </a:solidFill>
                <a:latin typeface="Times New Roman" panose="02020603050405020304" pitchFamily="18" charset="0"/>
                <a:cs typeface="Times New Roman" panose="02020603050405020304" pitchFamily="18" charset="0"/>
              </a:rPr>
              <a:t>X = lone pair of electrons, and effective electronegativity of X = 0</a:t>
            </a:r>
            <a:endParaRPr lang="en-US" sz="2000" b="1" dirty="0">
              <a:solidFill>
                <a:srgbClr val="002060"/>
              </a:solidFill>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2C86BD74-9ECF-4844-8E0E-DEC86213EDCA}"/>
              </a:ext>
            </a:extLst>
          </p:cNvPr>
          <p:cNvPicPr/>
          <p:nvPr/>
        </p:nvPicPr>
        <p:blipFill rotWithShape="1">
          <a:blip r:embed="rId2">
            <a:duotone>
              <a:prstClr val="black"/>
              <a:srgbClr val="10CA10">
                <a:tint val="45000"/>
                <a:satMod val="400000"/>
              </a:srgbClr>
            </a:duotone>
          </a:blip>
          <a:srcRect t="32072" r="75582" b="10816"/>
          <a:stretch/>
        </p:blipFill>
        <p:spPr>
          <a:xfrm>
            <a:off x="1333900" y="4900256"/>
            <a:ext cx="1698057" cy="1515678"/>
          </a:xfrm>
          <a:prstGeom prst="rect">
            <a:avLst/>
          </a:prstGeom>
        </p:spPr>
      </p:pic>
      <p:pic>
        <p:nvPicPr>
          <p:cNvPr id="5" name="Picture 4">
            <a:extLst>
              <a:ext uri="{FF2B5EF4-FFF2-40B4-BE49-F238E27FC236}">
                <a16:creationId xmlns:a16="http://schemas.microsoft.com/office/drawing/2014/main" id="{9183A1E5-267C-42D6-BDAC-53C7729CD57D}"/>
              </a:ext>
            </a:extLst>
          </p:cNvPr>
          <p:cNvPicPr/>
          <p:nvPr/>
        </p:nvPicPr>
        <p:blipFill rotWithShape="1">
          <a:blip r:embed="rId2">
            <a:duotone>
              <a:prstClr val="black"/>
              <a:srgbClr val="FF0066">
                <a:tint val="45000"/>
                <a:satMod val="400000"/>
              </a:srgbClr>
            </a:duotone>
          </a:blip>
          <a:srcRect l="25238" t="34058" r="50137" b="9259"/>
          <a:stretch/>
        </p:blipFill>
        <p:spPr>
          <a:xfrm>
            <a:off x="3805996" y="4899421"/>
            <a:ext cx="1866497" cy="1515678"/>
          </a:xfrm>
          <a:prstGeom prst="rect">
            <a:avLst/>
          </a:prstGeom>
        </p:spPr>
      </p:pic>
      <p:pic>
        <p:nvPicPr>
          <p:cNvPr id="11" name="Picture 10">
            <a:extLst>
              <a:ext uri="{FF2B5EF4-FFF2-40B4-BE49-F238E27FC236}">
                <a16:creationId xmlns:a16="http://schemas.microsoft.com/office/drawing/2014/main" id="{EF24EDCF-F797-4D5D-BC93-B17AD270B46A}"/>
              </a:ext>
            </a:extLst>
          </p:cNvPr>
          <p:cNvPicPr/>
          <p:nvPr/>
        </p:nvPicPr>
        <p:blipFill rotWithShape="1">
          <a:blip r:embed="rId2">
            <a:duotone>
              <a:prstClr val="black"/>
              <a:schemeClr val="accent5">
                <a:tint val="45000"/>
                <a:satMod val="400000"/>
              </a:schemeClr>
            </a:duotone>
          </a:blip>
          <a:srcRect l="50410" t="35937" r="25649" b="6522"/>
          <a:stretch/>
        </p:blipFill>
        <p:spPr>
          <a:xfrm>
            <a:off x="8965131" y="4899421"/>
            <a:ext cx="1892969" cy="1515678"/>
          </a:xfrm>
          <a:prstGeom prst="rect">
            <a:avLst/>
          </a:prstGeom>
        </p:spPr>
      </p:pic>
      <p:pic>
        <p:nvPicPr>
          <p:cNvPr id="14" name="Picture 13">
            <a:extLst>
              <a:ext uri="{FF2B5EF4-FFF2-40B4-BE49-F238E27FC236}">
                <a16:creationId xmlns:a16="http://schemas.microsoft.com/office/drawing/2014/main" id="{03B0D71B-DBF8-417D-8CE1-98D228F3FC40}"/>
              </a:ext>
            </a:extLst>
          </p:cNvPr>
          <p:cNvPicPr/>
          <p:nvPr/>
        </p:nvPicPr>
        <p:blipFill rotWithShape="1">
          <a:blip r:embed="rId3">
            <a:duotone>
              <a:prstClr val="black"/>
              <a:srgbClr val="00B0F0">
                <a:tint val="45000"/>
                <a:satMod val="400000"/>
              </a:srgbClr>
            </a:duotone>
          </a:blip>
          <a:srcRect l="14760" r="5607"/>
          <a:stretch/>
        </p:blipFill>
        <p:spPr>
          <a:xfrm>
            <a:off x="6468979" y="4874523"/>
            <a:ext cx="1925052" cy="1565475"/>
          </a:xfrm>
          <a:prstGeom prst="rect">
            <a:avLst/>
          </a:prstGeom>
        </p:spPr>
      </p:pic>
      <p:sp>
        <p:nvSpPr>
          <p:cNvPr id="16" name="TextBox 15">
            <a:extLst>
              <a:ext uri="{FF2B5EF4-FFF2-40B4-BE49-F238E27FC236}">
                <a16:creationId xmlns:a16="http://schemas.microsoft.com/office/drawing/2014/main" id="{AE755D39-121C-4D38-862B-7ECED09FBA5F}"/>
              </a:ext>
            </a:extLst>
          </p:cNvPr>
          <p:cNvSpPr txBox="1"/>
          <p:nvPr/>
        </p:nvSpPr>
        <p:spPr>
          <a:xfrm>
            <a:off x="1333900" y="6439998"/>
            <a:ext cx="10792325" cy="369332"/>
          </a:xfrm>
          <a:prstGeom prst="rect">
            <a:avLst/>
          </a:prstGeom>
          <a:noFill/>
        </p:spPr>
        <p:txBody>
          <a:bodyPr wrap="square">
            <a:spAutoFit/>
          </a:bodyPr>
          <a:lstStyle/>
          <a:p>
            <a:r>
              <a:rPr lang="en-US" sz="1800" b="1" dirty="0">
                <a:solidFill>
                  <a:srgbClr val="2B17C3"/>
                </a:solidFill>
                <a:effectLst/>
                <a:latin typeface="Times New Roman" panose="02020603050405020304" pitchFamily="18" charset="0"/>
                <a:ea typeface="Calibri" panose="020F0502020204030204" pitchFamily="34" charset="0"/>
              </a:rPr>
              <a:t>Effect of decreasing electronegativity of halogen (X) atom on the size of bonding pair of electrons </a:t>
            </a:r>
            <a:endParaRPr lang="en-US" dirty="0">
              <a:solidFill>
                <a:srgbClr val="2B17C3"/>
              </a:solidFill>
            </a:endParaRPr>
          </a:p>
        </p:txBody>
      </p:sp>
    </p:spTree>
    <p:extLst>
      <p:ext uri="{BB962C8B-B14F-4D97-AF65-F5344CB8AC3E}">
        <p14:creationId xmlns:p14="http://schemas.microsoft.com/office/powerpoint/2010/main" val="1023224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B192B7-A92B-468F-BBA4-FBA039CB7AF9}"/>
              </a:ext>
            </a:extLst>
          </p:cNvPr>
          <p:cNvSpPr/>
          <p:nvPr/>
        </p:nvSpPr>
        <p:spPr>
          <a:xfrm>
            <a:off x="2550550" y="13447"/>
            <a:ext cx="7090832" cy="524567"/>
          </a:xfrm>
          <a:prstGeom prst="rect">
            <a:avLst/>
          </a:prstGeom>
        </p:spPr>
        <p:txBody>
          <a:bodyPr wrap="square">
            <a:spAutoFit/>
          </a:bodyPr>
          <a:lstStyle/>
          <a:p>
            <a:pPr defTabSz="914400">
              <a:lnSpc>
                <a:spcPct val="130000"/>
              </a:lnSpc>
              <a:spcBef>
                <a:spcPts val="700"/>
              </a:spcBef>
              <a:buClr>
                <a:schemeClr val="tx2"/>
              </a:buClr>
            </a:pPr>
            <a:r>
              <a:rPr lang="en-US" sz="2400" b="1" dirty="0">
                <a:solidFill>
                  <a:srgbClr val="FF0000"/>
                </a:solidFill>
                <a:latin typeface="Times New Roman" panose="02020603050405020304" pitchFamily="18" charset="0"/>
                <a:cs typeface="Times New Roman" panose="02020603050405020304" pitchFamily="18" charset="0"/>
              </a:rPr>
              <a:t>Prediction of Shapes of molecules</a:t>
            </a:r>
          </a:p>
        </p:txBody>
      </p:sp>
      <p:sp>
        <p:nvSpPr>
          <p:cNvPr id="4" name="Rectangle 3">
            <a:extLst>
              <a:ext uri="{FF2B5EF4-FFF2-40B4-BE49-F238E27FC236}">
                <a16:creationId xmlns:a16="http://schemas.microsoft.com/office/drawing/2014/main" id="{D4DBB767-D12E-4A59-ACB8-935450A22CB3}"/>
              </a:ext>
            </a:extLst>
          </p:cNvPr>
          <p:cNvSpPr/>
          <p:nvPr/>
        </p:nvSpPr>
        <p:spPr>
          <a:xfrm>
            <a:off x="838166" y="414177"/>
            <a:ext cx="10515601" cy="524567"/>
          </a:xfrm>
          <a:prstGeom prst="rect">
            <a:avLst/>
          </a:prstGeom>
        </p:spPr>
        <p:txBody>
          <a:bodyPr wrap="square">
            <a:spAutoFit/>
          </a:bodyPr>
          <a:lstStyle/>
          <a:p>
            <a:pPr marL="457200" indent="-457200" algn="ctr" defTabSz="914400">
              <a:lnSpc>
                <a:spcPct val="130000"/>
              </a:lnSpc>
              <a:spcBef>
                <a:spcPts val="700"/>
              </a:spcBef>
              <a:buClr>
                <a:schemeClr val="tx2"/>
              </a:buClr>
              <a:buAutoNum type="arabicParenR"/>
            </a:pPr>
            <a:r>
              <a:rPr lang="en-US" sz="2400" b="1" dirty="0">
                <a:solidFill>
                  <a:srgbClr val="660066"/>
                </a:solidFill>
                <a:latin typeface="Times New Roman" panose="02020603050405020304" pitchFamily="18" charset="0"/>
                <a:cs typeface="Times New Roman" panose="02020603050405020304" pitchFamily="18" charset="0"/>
              </a:rPr>
              <a:t>Geometry of  molecule containing one lone pair electron:  </a:t>
            </a:r>
            <a:r>
              <a:rPr lang="en-US" sz="2400" b="1" dirty="0">
                <a:solidFill>
                  <a:schemeClr val="bg1"/>
                </a:solidFill>
                <a:latin typeface="Times New Roman" panose="02020603050405020304" pitchFamily="18" charset="0"/>
                <a:cs typeface="Times New Roman" panose="02020603050405020304" pitchFamily="18" charset="0"/>
              </a:rPr>
              <a:t>e</a:t>
            </a:r>
            <a:r>
              <a:rPr lang="en-US" sz="2000" b="1" dirty="0">
                <a:solidFill>
                  <a:schemeClr val="bg1"/>
                </a:solidFill>
                <a:latin typeface="Times New Roman" panose="02020603050405020304" pitchFamily="18" charset="0"/>
                <a:cs typeface="Times New Roman" panose="02020603050405020304" pitchFamily="18" charset="0"/>
              </a:rPr>
              <a:t>.g. SF</a:t>
            </a:r>
            <a:r>
              <a:rPr lang="en-US" sz="2000" b="1" baseline="-25000" dirty="0">
                <a:solidFill>
                  <a:schemeClr val="bg1"/>
                </a:solidFill>
                <a:latin typeface="Times New Roman" panose="02020603050405020304" pitchFamily="18" charset="0"/>
                <a:cs typeface="Times New Roman" panose="02020603050405020304" pitchFamily="18" charset="0"/>
              </a:rPr>
              <a:t>4</a:t>
            </a:r>
            <a:r>
              <a:rPr lang="en-US" sz="2000" b="1" dirty="0">
                <a:solidFill>
                  <a:schemeClr val="bg1"/>
                </a:solidFill>
                <a:latin typeface="Times New Roman" panose="02020603050405020304" pitchFamily="18" charset="0"/>
                <a:cs typeface="Times New Roman" panose="02020603050405020304" pitchFamily="18" charset="0"/>
              </a:rPr>
              <a:t> molecule </a:t>
            </a:r>
          </a:p>
        </p:txBody>
      </p:sp>
      <p:sp>
        <p:nvSpPr>
          <p:cNvPr id="11" name="Rectangle 10">
            <a:extLst>
              <a:ext uri="{FF2B5EF4-FFF2-40B4-BE49-F238E27FC236}">
                <a16:creationId xmlns:a16="http://schemas.microsoft.com/office/drawing/2014/main" id="{1AABD093-83FB-40ED-B666-7B8258284537}"/>
              </a:ext>
            </a:extLst>
          </p:cNvPr>
          <p:cNvSpPr/>
          <p:nvPr/>
        </p:nvSpPr>
        <p:spPr>
          <a:xfrm>
            <a:off x="838166" y="694631"/>
            <a:ext cx="11169350" cy="5992474"/>
          </a:xfrm>
          <a:prstGeom prst="rect">
            <a:avLst/>
          </a:prstGeom>
        </p:spPr>
        <p:txBody>
          <a:bodyPr wrap="square">
            <a:spAutoFit/>
          </a:bodyPr>
          <a:lstStyle/>
          <a:p>
            <a:pPr algn="ctr">
              <a:lnSpc>
                <a:spcPct val="150000"/>
              </a:lnSpc>
            </a:pPr>
            <a:r>
              <a:rPr lang="en-US" sz="2400" b="1" dirty="0">
                <a:solidFill>
                  <a:srgbClr val="FF0066"/>
                </a:solidFill>
                <a:latin typeface="Times New Roman" panose="02020603050405020304" pitchFamily="18" charset="0"/>
                <a:ea typeface="Calibri" panose="020F0502020204030204" pitchFamily="34" charset="0"/>
              </a:rPr>
              <a:t>H) </a:t>
            </a:r>
            <a:r>
              <a:rPr lang="en-US" sz="2400" b="1" dirty="0">
                <a:solidFill>
                  <a:srgbClr val="FF0066"/>
                </a:solidFill>
                <a:effectLst/>
                <a:latin typeface="Times New Roman" panose="02020603050405020304" pitchFamily="18" charset="0"/>
                <a:ea typeface="Calibri" panose="020F0502020204030204" pitchFamily="34" charset="0"/>
              </a:rPr>
              <a:t>Carbonyl Fluoride or </a:t>
            </a:r>
            <a:r>
              <a:rPr lang="en-US" sz="2400" b="1" dirty="0" err="1">
                <a:solidFill>
                  <a:srgbClr val="FF0066"/>
                </a:solidFill>
                <a:effectLst/>
                <a:latin typeface="Times New Roman" panose="02020603050405020304" pitchFamily="18" charset="0"/>
                <a:ea typeface="Calibri" panose="020F0502020204030204" pitchFamily="34" charset="0"/>
              </a:rPr>
              <a:t>Fluorophosgene</a:t>
            </a:r>
            <a:r>
              <a:rPr lang="en-US" sz="2400" b="1" dirty="0">
                <a:solidFill>
                  <a:srgbClr val="FF0066"/>
                </a:solidFill>
                <a:effectLst/>
                <a:latin typeface="Times New Roman" panose="02020603050405020304" pitchFamily="18" charset="0"/>
                <a:ea typeface="Calibri" panose="020F0502020204030204" pitchFamily="34" charset="0"/>
              </a:rPr>
              <a:t> (COF</a:t>
            </a:r>
            <a:r>
              <a:rPr lang="en-US" sz="2400" b="1" baseline="-25000" dirty="0">
                <a:solidFill>
                  <a:srgbClr val="FF0066"/>
                </a:solidFill>
                <a:effectLst/>
                <a:latin typeface="Times New Roman" panose="02020603050405020304" pitchFamily="18" charset="0"/>
                <a:ea typeface="Calibri" panose="020F0502020204030204" pitchFamily="34" charset="0"/>
              </a:rPr>
              <a:t>2</a:t>
            </a:r>
            <a:r>
              <a:rPr lang="en-US" sz="2400" b="1" dirty="0">
                <a:solidFill>
                  <a:srgbClr val="FF0066"/>
                </a:solidFill>
                <a:effectLst/>
                <a:latin typeface="Times New Roman" panose="02020603050405020304" pitchFamily="18" charset="0"/>
                <a:ea typeface="Calibri" panose="020F0502020204030204" pitchFamily="34" charset="0"/>
              </a:rPr>
              <a:t>)</a:t>
            </a:r>
            <a:endParaRPr lang="en-US" sz="2400" b="1" dirty="0">
              <a:solidFill>
                <a:srgbClr val="FF0066"/>
              </a:solidFill>
              <a:latin typeface="Times New Roman" panose="02020603050405020304" pitchFamily="18" charset="0"/>
              <a:ea typeface="Calibri" panose="020F0502020204030204" pitchFamily="34" charset="0"/>
              <a:cs typeface="Times New Roman" panose="02020603050405020304" pitchFamily="18" charset="0"/>
            </a:endParaRPr>
          </a:p>
          <a:p>
            <a:r>
              <a:rPr lang="en-US" b="1" dirty="0">
                <a:solidFill>
                  <a:srgbClr val="002060"/>
                </a:solidFill>
                <a:latin typeface="Times New Roman" panose="02020603050405020304" pitchFamily="18" charset="0"/>
                <a:ea typeface="Calibri" panose="020F0502020204030204" pitchFamily="34" charset="0"/>
              </a:rPr>
              <a:t>In COF</a:t>
            </a:r>
            <a:r>
              <a:rPr lang="en-US" b="1" baseline="-25000" dirty="0">
                <a:solidFill>
                  <a:srgbClr val="002060"/>
                </a:solidFill>
                <a:latin typeface="Times New Roman" panose="02020603050405020304" pitchFamily="18" charset="0"/>
                <a:ea typeface="Calibri" panose="020F0502020204030204" pitchFamily="34" charset="0"/>
              </a:rPr>
              <a:t>2</a:t>
            </a:r>
            <a:r>
              <a:rPr lang="en-US" b="1" baseline="-25000" dirty="0">
                <a:solidFill>
                  <a:srgbClr val="002060"/>
                </a:solidFill>
                <a:effectLst/>
                <a:latin typeface="Times New Roman" panose="02020603050405020304" pitchFamily="18" charset="0"/>
                <a:ea typeface="Calibri" panose="020F0502020204030204" pitchFamily="34" charset="0"/>
              </a:rPr>
              <a:t> </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molecules, </a:t>
            </a:r>
            <a:endParaRPr lang="en-US" b="1" u="sng" dirty="0">
              <a:solidFill>
                <a:srgbClr val="030303"/>
              </a:solidFill>
              <a:effectLst/>
              <a:latin typeface="Times New Roman" panose="02020603050405020304" pitchFamily="18" charset="0"/>
              <a:ea typeface="Calibri" panose="020F0502020204030204" pitchFamily="34" charset="0"/>
            </a:endParaRPr>
          </a:p>
          <a:p>
            <a:pPr marL="342900" indent="-342900">
              <a:lnSpc>
                <a:spcPct val="150000"/>
              </a:lnSpc>
              <a:buFont typeface="Arial" panose="020B0604020202020204" pitchFamily="34" charset="0"/>
              <a:buChar char="•"/>
            </a:pPr>
            <a:r>
              <a:rPr lang="en-US" b="1" dirty="0">
                <a:solidFill>
                  <a:srgbClr val="002060"/>
                </a:solidFill>
                <a:latin typeface="Times New Roman" panose="02020603050405020304" pitchFamily="18" charset="0"/>
                <a:cs typeface="Times New Roman" panose="02020603050405020304" pitchFamily="18" charset="0"/>
              </a:rPr>
              <a:t>Carbon atom (Z=6) electron configuration </a:t>
            </a:r>
            <a:r>
              <a:rPr lang="en-US" b="1" dirty="0">
                <a:solidFill>
                  <a:srgbClr val="FF0066"/>
                </a:solidFill>
                <a:latin typeface="Times New Roman" panose="02020603050405020304" pitchFamily="18" charset="0"/>
                <a:cs typeface="Times New Roman" panose="02020603050405020304" pitchFamily="18" charset="0"/>
              </a:rPr>
              <a:t>1s</a:t>
            </a:r>
            <a:r>
              <a:rPr lang="en-US" b="1" baseline="30000" dirty="0">
                <a:solidFill>
                  <a:srgbClr val="FF0066"/>
                </a:solidFill>
                <a:latin typeface="Times New Roman" panose="02020603050405020304" pitchFamily="18" charset="0"/>
                <a:cs typeface="Times New Roman" panose="02020603050405020304" pitchFamily="18" charset="0"/>
              </a:rPr>
              <a:t>2</a:t>
            </a:r>
            <a:r>
              <a:rPr lang="en-US" b="1" dirty="0">
                <a:solidFill>
                  <a:srgbClr val="FF0066"/>
                </a:solidFill>
                <a:latin typeface="Times New Roman" panose="02020603050405020304" pitchFamily="18" charset="0"/>
                <a:cs typeface="Times New Roman" panose="02020603050405020304" pitchFamily="18" charset="0"/>
              </a:rPr>
              <a:t>, 2s</a:t>
            </a:r>
            <a:r>
              <a:rPr lang="en-US" b="1" baseline="30000" dirty="0">
                <a:solidFill>
                  <a:srgbClr val="FF0066"/>
                </a:solidFill>
                <a:latin typeface="Times New Roman" panose="02020603050405020304" pitchFamily="18" charset="0"/>
                <a:cs typeface="Times New Roman" panose="02020603050405020304" pitchFamily="18" charset="0"/>
              </a:rPr>
              <a:t>2</a:t>
            </a:r>
            <a:r>
              <a:rPr lang="en-US" b="1" dirty="0">
                <a:solidFill>
                  <a:srgbClr val="FF0066"/>
                </a:solidFill>
                <a:latin typeface="Times New Roman" panose="02020603050405020304" pitchFamily="18" charset="0"/>
                <a:cs typeface="Times New Roman" panose="02020603050405020304" pitchFamily="18" charset="0"/>
              </a:rPr>
              <a:t>, 2p</a:t>
            </a:r>
            <a:r>
              <a:rPr lang="en-US" b="1" baseline="30000" dirty="0">
                <a:solidFill>
                  <a:srgbClr val="FF0066"/>
                </a:solidFill>
                <a:latin typeface="Times New Roman" panose="02020603050405020304" pitchFamily="18" charset="0"/>
                <a:cs typeface="Times New Roman" panose="02020603050405020304" pitchFamily="18" charset="0"/>
              </a:rPr>
              <a:t>2</a:t>
            </a:r>
            <a:r>
              <a:rPr lang="en-US" b="1" dirty="0">
                <a:solidFill>
                  <a:srgbClr val="002060"/>
                </a:solidFill>
                <a:latin typeface="Times New Roman" panose="02020603050405020304" pitchFamily="18" charset="0"/>
                <a:cs typeface="Times New Roman" panose="02020603050405020304" pitchFamily="18" charset="0"/>
              </a:rPr>
              <a:t>. Carbon atom has 4 valence electrons </a:t>
            </a:r>
            <a:r>
              <a:rPr lang="en-US" b="1" dirty="0">
                <a:solidFill>
                  <a:srgbClr val="FF0066"/>
                </a:solidFill>
                <a:latin typeface="Times New Roman" panose="02020603050405020304" pitchFamily="18" charset="0"/>
                <a:cs typeface="Times New Roman" panose="02020603050405020304" pitchFamily="18" charset="0"/>
              </a:rPr>
              <a:t>(sp</a:t>
            </a:r>
            <a:r>
              <a:rPr lang="en-US" b="1" baseline="30000" dirty="0">
                <a:solidFill>
                  <a:srgbClr val="FF0066"/>
                </a:solidFill>
                <a:latin typeface="Times New Roman" panose="02020603050405020304" pitchFamily="18" charset="0"/>
                <a:cs typeface="Times New Roman" panose="02020603050405020304" pitchFamily="18" charset="0"/>
              </a:rPr>
              <a:t>2</a:t>
            </a:r>
            <a:r>
              <a:rPr lang="en-US" b="1" dirty="0">
                <a:solidFill>
                  <a:srgbClr val="FF0066"/>
                </a:solidFill>
                <a:latin typeface="Times New Roman" panose="02020603050405020304" pitchFamily="18" charset="0"/>
                <a:cs typeface="Times New Roman" panose="02020603050405020304" pitchFamily="18" charset="0"/>
              </a:rPr>
              <a:t>). </a:t>
            </a:r>
          </a:p>
          <a:p>
            <a:pPr marL="342900" indent="-342900">
              <a:lnSpc>
                <a:spcPct val="150000"/>
              </a:lnSpc>
              <a:buFont typeface="Arial" panose="020B0604020202020204" pitchFamily="34" charset="0"/>
              <a:buChar char="•"/>
            </a:pPr>
            <a:r>
              <a:rPr lang="en-US" b="1" dirty="0">
                <a:solidFill>
                  <a:srgbClr val="002060"/>
                </a:solidFill>
                <a:latin typeface="Times New Roman" panose="02020603050405020304" pitchFamily="18" charset="0"/>
                <a:cs typeface="Times New Roman" panose="02020603050405020304" pitchFamily="18" charset="0"/>
              </a:rPr>
              <a:t>Oxygen atom (Z=8) electron configuration </a:t>
            </a:r>
            <a:r>
              <a:rPr lang="en-US" b="1" dirty="0">
                <a:solidFill>
                  <a:srgbClr val="FF0066"/>
                </a:solidFill>
                <a:latin typeface="Times New Roman" panose="02020603050405020304" pitchFamily="18" charset="0"/>
                <a:cs typeface="Times New Roman" panose="02020603050405020304" pitchFamily="18" charset="0"/>
              </a:rPr>
              <a:t>1s</a:t>
            </a:r>
            <a:r>
              <a:rPr lang="en-US" b="1" baseline="30000" dirty="0">
                <a:solidFill>
                  <a:srgbClr val="FF0066"/>
                </a:solidFill>
                <a:latin typeface="Times New Roman" panose="02020603050405020304" pitchFamily="18" charset="0"/>
                <a:cs typeface="Times New Roman" panose="02020603050405020304" pitchFamily="18" charset="0"/>
              </a:rPr>
              <a:t>2</a:t>
            </a:r>
            <a:r>
              <a:rPr lang="en-US" b="1" dirty="0">
                <a:solidFill>
                  <a:srgbClr val="FF0066"/>
                </a:solidFill>
                <a:latin typeface="Times New Roman" panose="02020603050405020304" pitchFamily="18" charset="0"/>
                <a:cs typeface="Times New Roman" panose="02020603050405020304" pitchFamily="18" charset="0"/>
              </a:rPr>
              <a:t>, 2s</a:t>
            </a:r>
            <a:r>
              <a:rPr lang="en-US" b="1" baseline="30000" dirty="0">
                <a:solidFill>
                  <a:srgbClr val="FF0066"/>
                </a:solidFill>
                <a:latin typeface="Times New Roman" panose="02020603050405020304" pitchFamily="18" charset="0"/>
                <a:cs typeface="Times New Roman" panose="02020603050405020304" pitchFamily="18" charset="0"/>
              </a:rPr>
              <a:t>2</a:t>
            </a:r>
            <a:r>
              <a:rPr lang="en-US" b="1" dirty="0">
                <a:solidFill>
                  <a:srgbClr val="FF0066"/>
                </a:solidFill>
                <a:latin typeface="Times New Roman" panose="02020603050405020304" pitchFamily="18" charset="0"/>
                <a:cs typeface="Times New Roman" panose="02020603050405020304" pitchFamily="18" charset="0"/>
              </a:rPr>
              <a:t>, 2p</a:t>
            </a:r>
            <a:r>
              <a:rPr lang="en-US" b="1" baseline="30000" dirty="0">
                <a:solidFill>
                  <a:srgbClr val="FF0066"/>
                </a:solidFill>
                <a:latin typeface="Times New Roman" panose="02020603050405020304" pitchFamily="18" charset="0"/>
                <a:cs typeface="Times New Roman" panose="02020603050405020304" pitchFamily="18" charset="0"/>
              </a:rPr>
              <a:t>4</a:t>
            </a:r>
            <a:r>
              <a:rPr lang="en-US" b="1" dirty="0">
                <a:solidFill>
                  <a:srgbClr val="FF0066"/>
                </a:solidFill>
                <a:latin typeface="Times New Roman" panose="02020603050405020304" pitchFamily="18" charset="0"/>
                <a:cs typeface="Times New Roman" panose="02020603050405020304" pitchFamily="18" charset="0"/>
              </a:rPr>
              <a:t>. </a:t>
            </a:r>
            <a:r>
              <a:rPr lang="en-US" b="1" dirty="0">
                <a:solidFill>
                  <a:srgbClr val="002060"/>
                </a:solidFill>
                <a:effectLst/>
                <a:latin typeface="Times New Roman" panose="02020603050405020304" pitchFamily="18" charset="0"/>
                <a:ea typeface="Calibri" panose="020F0502020204030204" pitchFamily="34" charset="0"/>
              </a:rPr>
              <a:t>The Oxygen atom has two unpaired electrons in 2p atomic orbital so that one unpaired valence electron in 2p atomic orbital forms one sigma covalent bonds with central atom. Second unpaired electrons in 2p atomic orbital of each Oxygen atom forms one pi covalent bonds with central Carbon atom.</a:t>
            </a:r>
            <a:endParaRPr lang="en-US"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b="1" dirty="0">
                <a:solidFill>
                  <a:srgbClr val="002060"/>
                </a:solidFill>
                <a:latin typeface="Times New Roman" panose="02020603050405020304" pitchFamily="18" charset="0"/>
                <a:cs typeface="Times New Roman" panose="02020603050405020304" pitchFamily="18" charset="0"/>
              </a:rPr>
              <a:t>Fluorine atom (Z=9) electron configuration </a:t>
            </a:r>
            <a:r>
              <a:rPr lang="en-US" b="1" dirty="0">
                <a:solidFill>
                  <a:srgbClr val="FF0066"/>
                </a:solidFill>
                <a:latin typeface="Times New Roman" panose="02020603050405020304" pitchFamily="18" charset="0"/>
                <a:cs typeface="Times New Roman" panose="02020603050405020304" pitchFamily="18" charset="0"/>
              </a:rPr>
              <a:t>1s</a:t>
            </a:r>
            <a:r>
              <a:rPr lang="en-US" b="1" baseline="30000" dirty="0">
                <a:solidFill>
                  <a:srgbClr val="FF0066"/>
                </a:solidFill>
                <a:latin typeface="Times New Roman" panose="02020603050405020304" pitchFamily="18" charset="0"/>
                <a:cs typeface="Times New Roman" panose="02020603050405020304" pitchFamily="18" charset="0"/>
              </a:rPr>
              <a:t>2</a:t>
            </a:r>
            <a:r>
              <a:rPr lang="en-US" b="1" dirty="0">
                <a:solidFill>
                  <a:srgbClr val="FF0066"/>
                </a:solidFill>
                <a:latin typeface="Times New Roman" panose="02020603050405020304" pitchFamily="18" charset="0"/>
                <a:cs typeface="Times New Roman" panose="02020603050405020304" pitchFamily="18" charset="0"/>
              </a:rPr>
              <a:t>, 2s</a:t>
            </a:r>
            <a:r>
              <a:rPr lang="en-US" b="1" baseline="30000" dirty="0">
                <a:solidFill>
                  <a:srgbClr val="FF0066"/>
                </a:solidFill>
                <a:latin typeface="Times New Roman" panose="02020603050405020304" pitchFamily="18" charset="0"/>
                <a:cs typeface="Times New Roman" panose="02020603050405020304" pitchFamily="18" charset="0"/>
              </a:rPr>
              <a:t>2</a:t>
            </a:r>
            <a:r>
              <a:rPr lang="en-US" b="1" dirty="0">
                <a:solidFill>
                  <a:srgbClr val="FF0066"/>
                </a:solidFill>
                <a:latin typeface="Times New Roman" panose="02020603050405020304" pitchFamily="18" charset="0"/>
                <a:cs typeface="Times New Roman" panose="02020603050405020304" pitchFamily="18" charset="0"/>
              </a:rPr>
              <a:t>, 2p</a:t>
            </a:r>
            <a:r>
              <a:rPr lang="en-US" b="1" baseline="30000" dirty="0">
                <a:solidFill>
                  <a:srgbClr val="FF0066"/>
                </a:solidFill>
                <a:latin typeface="Times New Roman" panose="02020603050405020304" pitchFamily="18" charset="0"/>
                <a:cs typeface="Times New Roman" panose="02020603050405020304" pitchFamily="18" charset="0"/>
              </a:rPr>
              <a:t>5</a:t>
            </a:r>
            <a:r>
              <a:rPr lang="en-US" b="1" dirty="0">
                <a:solidFill>
                  <a:srgbClr val="FF0066"/>
                </a:solidFill>
                <a:latin typeface="Times New Roman" panose="02020603050405020304" pitchFamily="18" charset="0"/>
                <a:cs typeface="Times New Roman" panose="02020603050405020304" pitchFamily="18" charset="0"/>
              </a:rPr>
              <a:t>.</a:t>
            </a:r>
            <a:r>
              <a:rPr lang="en-US" dirty="0">
                <a:solidFill>
                  <a:srgbClr val="030303"/>
                </a:solidFill>
                <a:effectLst/>
                <a:latin typeface="Times New Roman" panose="02020603050405020304" pitchFamily="18" charset="0"/>
                <a:ea typeface="Calibri" panose="020F0502020204030204" pitchFamily="34" charset="0"/>
                <a:cs typeface="Mangal" panose="02040503050203030202" pitchFamily="18" charset="0"/>
              </a:rPr>
              <a:t> </a:t>
            </a:r>
            <a:r>
              <a:rPr lang="en-US" b="1" dirty="0">
                <a:solidFill>
                  <a:srgbClr val="002060"/>
                </a:solidFill>
                <a:effectLst/>
                <a:latin typeface="Times New Roman" panose="02020603050405020304" pitchFamily="18" charset="0"/>
                <a:ea typeface="Calibri" panose="020F0502020204030204" pitchFamily="34" charset="0"/>
                <a:cs typeface="Mangal" panose="02040503050203030202" pitchFamily="18" charset="0"/>
              </a:rPr>
              <a:t>Each Fluorine atom has one unpaired electron in 2p atomic orbital so that each fluorine atom provides one unpaired valence electron in 2p atomic orbital forms 2 sigma covalent bonds with central Carbon atom.</a:t>
            </a:r>
            <a:endParaRPr lang="en-US" b="1"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p>
            <a:pPr marL="342900" marR="0" lvl="0" indent="-342900">
              <a:lnSpc>
                <a:spcPct val="150000"/>
              </a:lnSpc>
              <a:spcBef>
                <a:spcPts val="0"/>
              </a:spcBef>
              <a:spcAft>
                <a:spcPts val="0"/>
              </a:spcAft>
              <a:buFont typeface="Arial" panose="020B0604020202020204" pitchFamily="34" charset="0"/>
              <a:buChar char="•"/>
            </a:pPr>
            <a:r>
              <a:rPr lang="en-US" b="1" dirty="0">
                <a:solidFill>
                  <a:srgbClr val="002060"/>
                </a:solidFill>
                <a:effectLst/>
                <a:latin typeface="Times New Roman" panose="02020603050405020304" pitchFamily="18" charset="0"/>
                <a:cs typeface="Times New Roman" panose="02020603050405020304" pitchFamily="18" charset="0"/>
              </a:rPr>
              <a:t>Total number of valence electron </a:t>
            </a:r>
            <a:r>
              <a:rPr lang="en-US" b="1" dirty="0">
                <a:solidFill>
                  <a:srgbClr val="002060"/>
                </a:solidFill>
                <a:latin typeface="Times New Roman" panose="02020603050405020304" pitchFamily="18" charset="0"/>
                <a:cs typeface="Times New Roman" panose="02020603050405020304" pitchFamily="18" charset="0"/>
              </a:rPr>
              <a:t>in </a:t>
            </a:r>
            <a:r>
              <a:rPr lang="en-US" b="1" dirty="0">
                <a:solidFill>
                  <a:srgbClr val="002060"/>
                </a:solidFill>
                <a:effectLst/>
                <a:latin typeface="Times New Roman" panose="02020603050405020304" pitchFamily="18" charset="0"/>
                <a:ea typeface="Calibri" panose="020F0502020204030204" pitchFamily="34" charset="0"/>
              </a:rPr>
              <a:t>COF</a:t>
            </a:r>
            <a:r>
              <a:rPr lang="en-US" b="1" baseline="-25000" dirty="0">
                <a:solidFill>
                  <a:srgbClr val="002060"/>
                </a:solidFill>
                <a:effectLst/>
                <a:latin typeface="Times New Roman" panose="02020603050405020304" pitchFamily="18" charset="0"/>
                <a:ea typeface="Calibri" panose="020F0502020204030204" pitchFamily="34" charset="0"/>
              </a:rPr>
              <a:t>2 </a:t>
            </a:r>
            <a:r>
              <a:rPr lang="en-US"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molecule </a:t>
            </a:r>
            <a:r>
              <a:rPr lang="en-US" b="1" dirty="0">
                <a:solidFill>
                  <a:srgbClr val="002060"/>
                </a:solidFill>
                <a:latin typeface="Times New Roman" panose="02020603050405020304" pitchFamily="18" charset="0"/>
                <a:cs typeface="Times New Roman" panose="02020603050405020304" pitchFamily="18" charset="0"/>
              </a:rPr>
              <a:t>is determined by </a:t>
            </a:r>
            <a:r>
              <a:rPr lang="en-US" sz="1600" b="1" dirty="0">
                <a:solidFill>
                  <a:srgbClr val="002060"/>
                </a:solidFill>
                <a:latin typeface="Times New Roman" panose="02020603050405020304" pitchFamily="18" charset="0"/>
                <a:cs typeface="Times New Roman" panose="02020603050405020304" pitchFamily="18" charset="0"/>
              </a:rPr>
              <a:t>following relation</a:t>
            </a:r>
            <a:endParaRPr lang="en-US"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b="1" dirty="0">
              <a:solidFill>
                <a:srgbClr val="002060"/>
              </a:solidFill>
              <a:latin typeface="Times New Roman" panose="02020603050405020304" pitchFamily="18" charset="0"/>
              <a:cs typeface="Times New Roman" panose="02020603050405020304" pitchFamily="18" charset="0"/>
            </a:endParaRPr>
          </a:p>
        </p:txBody>
      </p:sp>
      <p:graphicFrame>
        <p:nvGraphicFramePr>
          <p:cNvPr id="7" name="Table 6">
            <a:extLst>
              <a:ext uri="{FF2B5EF4-FFF2-40B4-BE49-F238E27FC236}">
                <a16:creationId xmlns:a16="http://schemas.microsoft.com/office/drawing/2014/main" id="{966AF428-A7C3-483E-8F16-357ABB3A1E8C}"/>
              </a:ext>
            </a:extLst>
          </p:cNvPr>
          <p:cNvGraphicFramePr>
            <a:graphicFrameLocks noGrp="1"/>
          </p:cNvGraphicFramePr>
          <p:nvPr>
            <p:extLst>
              <p:ext uri="{D42A27DB-BD31-4B8C-83A1-F6EECF244321}">
                <p14:modId xmlns:p14="http://schemas.microsoft.com/office/powerpoint/2010/main" val="1528026198"/>
              </p:ext>
            </p:extLst>
          </p:nvPr>
        </p:nvGraphicFramePr>
        <p:xfrm>
          <a:off x="1090838" y="5228615"/>
          <a:ext cx="10684246" cy="1697248"/>
        </p:xfrm>
        <a:graphic>
          <a:graphicData uri="http://schemas.openxmlformats.org/drawingml/2006/table">
            <a:tbl>
              <a:tblPr firstRow="1" firstCol="1" bandRow="1">
                <a:tableStyleId>{5C22544A-7EE6-4342-B048-85BDC9FD1C3A}</a:tableStyleId>
              </a:tblPr>
              <a:tblGrid>
                <a:gridCol w="3622265">
                  <a:extLst>
                    <a:ext uri="{9D8B030D-6E8A-4147-A177-3AD203B41FA5}">
                      <a16:colId xmlns:a16="http://schemas.microsoft.com/office/drawing/2014/main" val="2932274671"/>
                    </a:ext>
                  </a:extLst>
                </a:gridCol>
                <a:gridCol w="506437">
                  <a:extLst>
                    <a:ext uri="{9D8B030D-6E8A-4147-A177-3AD203B41FA5}">
                      <a16:colId xmlns:a16="http://schemas.microsoft.com/office/drawing/2014/main" val="2029217260"/>
                    </a:ext>
                  </a:extLst>
                </a:gridCol>
                <a:gridCol w="6555544">
                  <a:extLst>
                    <a:ext uri="{9D8B030D-6E8A-4147-A177-3AD203B41FA5}">
                      <a16:colId xmlns:a16="http://schemas.microsoft.com/office/drawing/2014/main" val="2676431477"/>
                    </a:ext>
                  </a:extLst>
                </a:gridCol>
              </a:tblGrid>
              <a:tr h="986291">
                <a:tc>
                  <a:txBody>
                    <a:bodyPr/>
                    <a:lstStyle/>
                    <a:p>
                      <a:pPr marL="0" marR="0">
                        <a:lnSpc>
                          <a:spcPct val="107000"/>
                        </a:lnSpc>
                        <a:spcBef>
                          <a:spcPts val="0"/>
                        </a:spcBef>
                        <a:spcAft>
                          <a:spcPts val="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Total number of electron pairs in valence shell of </a:t>
                      </a:r>
                      <a:r>
                        <a:rPr lang="en-US" sz="1600" b="1" dirty="0">
                          <a:solidFill>
                            <a:schemeClr val="bg1"/>
                          </a:solidFill>
                          <a:latin typeface="Times New Roman" panose="02020603050405020304" pitchFamily="18" charset="0"/>
                          <a:cs typeface="Times New Roman" panose="02020603050405020304" pitchFamily="18" charset="0"/>
                        </a:rPr>
                        <a:t>Carbon </a:t>
                      </a:r>
                      <a:r>
                        <a:rPr lang="en-US" sz="1600" b="1" dirty="0">
                          <a:solidFill>
                            <a:schemeClr val="bg1"/>
                          </a:solidFill>
                          <a:effectLst/>
                          <a:latin typeface="Times New Roman" panose="02020603050405020304" pitchFamily="18" charset="0"/>
                          <a:cs typeface="Times New Roman" panose="02020603050405020304" pitchFamily="18" charset="0"/>
                        </a:rPr>
                        <a:t>atom in </a:t>
                      </a:r>
                    </a:p>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b="1" dirty="0">
                          <a:solidFill>
                            <a:schemeClr val="bg1"/>
                          </a:solidFill>
                          <a:effectLst/>
                          <a:latin typeface="Times New Roman" panose="02020603050405020304" pitchFamily="18" charset="0"/>
                          <a:ea typeface="Calibri" panose="020F0502020204030204" pitchFamily="34" charset="0"/>
                        </a:rPr>
                        <a:t>COF</a:t>
                      </a:r>
                      <a:r>
                        <a:rPr lang="en-US" sz="1600" b="1" baseline="-25000" dirty="0">
                          <a:solidFill>
                            <a:schemeClr val="bg1"/>
                          </a:solidFill>
                          <a:effectLst/>
                          <a:latin typeface="Times New Roman" panose="02020603050405020304" pitchFamily="18" charset="0"/>
                          <a:ea typeface="Calibri" panose="020F0502020204030204" pitchFamily="34" charset="0"/>
                        </a:rPr>
                        <a:t>2 </a:t>
                      </a:r>
                      <a:r>
                        <a:rPr lang="en-US"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molecule</a:t>
                      </a: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endParaRPr lang="en-US" sz="16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endParaRPr lang="en-US" sz="400" b="1" dirty="0">
                        <a:solidFill>
                          <a:schemeClr val="bg1"/>
                        </a:solidFill>
                        <a:effectLst/>
                        <a:latin typeface="Times New Roman" panose="02020603050405020304" pitchFamily="18" charset="0"/>
                        <a:cs typeface="Times New Roman" panose="02020603050405020304" pitchFamily="18" charset="0"/>
                      </a:endParaRPr>
                    </a:p>
                    <a:p>
                      <a:pPr marL="0" marR="0">
                        <a:lnSpc>
                          <a:spcPct val="107000"/>
                        </a:lnSpc>
                        <a:spcBef>
                          <a:spcPts val="300"/>
                        </a:spcBef>
                        <a:spcAft>
                          <a:spcPts val="300"/>
                        </a:spcAft>
                      </a:pPr>
                      <a:r>
                        <a:rPr lang="en-US" sz="1600" b="1" dirty="0">
                          <a:solidFill>
                            <a:schemeClr val="bg1"/>
                          </a:solidFill>
                          <a:effectLst/>
                          <a:latin typeface="Times New Roman" panose="02020603050405020304" pitchFamily="18" charset="0"/>
                          <a:cs typeface="Times New Roman" panose="02020603050405020304" pitchFamily="18" charset="0"/>
                        </a:rPr>
                        <a:t>[Total number of valence electrons in central </a:t>
                      </a:r>
                      <a:r>
                        <a:rPr lang="en-US" sz="1600" b="1" dirty="0">
                          <a:solidFill>
                            <a:schemeClr val="bg1"/>
                          </a:solidFill>
                          <a:latin typeface="Times New Roman" panose="02020603050405020304" pitchFamily="18" charset="0"/>
                          <a:cs typeface="Times New Roman" panose="02020603050405020304" pitchFamily="18" charset="0"/>
                        </a:rPr>
                        <a:t> Carbon</a:t>
                      </a:r>
                      <a:r>
                        <a:rPr lang="en-US" sz="1600" b="1" dirty="0">
                          <a:solidFill>
                            <a:schemeClr val="bg1"/>
                          </a:solidFill>
                          <a:effectLst/>
                          <a:latin typeface="Times New Roman" panose="02020603050405020304" pitchFamily="18" charset="0"/>
                          <a:cs typeface="Times New Roman" panose="02020603050405020304" pitchFamily="18" charset="0"/>
                        </a:rPr>
                        <a:t> atom + Total number of valence electrons contributed by combining One Oxygen atom + Total number of valence electrons contributed by combining Two Fluorine atoms+ Ionic charge] </a:t>
                      </a: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9769510"/>
                  </a:ext>
                </a:extLst>
              </a:tr>
              <a:tr h="529737">
                <a:tc>
                  <a:txBody>
                    <a:bodyPr/>
                    <a:lstStyle/>
                    <a:p>
                      <a:pPr marL="0" marR="0">
                        <a:lnSpc>
                          <a:spcPct val="107000"/>
                        </a:lnSpc>
                        <a:spcBef>
                          <a:spcPts val="0"/>
                        </a:spcBef>
                        <a:spcAft>
                          <a:spcPts val="0"/>
                        </a:spcAft>
                      </a:pPr>
                      <a:r>
                        <a:rPr lang="en-US" sz="1600" b="1" dirty="0">
                          <a:solidFill>
                            <a:schemeClr val="bg1"/>
                          </a:solidFill>
                          <a:effectLst/>
                          <a:latin typeface="Times New Roman" panose="02020603050405020304" pitchFamily="18"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600"/>
                        </a:spcBef>
                        <a:spcAft>
                          <a:spcPts val="600"/>
                        </a:spcAft>
                      </a:pPr>
                      <a:r>
                        <a:rPr lang="en-US" sz="1600" b="1" dirty="0">
                          <a:solidFill>
                            <a:schemeClr val="bg1"/>
                          </a:solidFill>
                          <a:effectLst/>
                          <a:latin typeface="Times New Roman" panose="02020603050405020304" pitchFamily="18" charset="0"/>
                          <a:cs typeface="Times New Roman" panose="02020603050405020304" pitchFamily="18" charset="0"/>
                        </a:rPr>
                        <a:t>=</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tc>
                  <a:txBody>
                    <a:bodyPr/>
                    <a:lstStyle/>
                    <a:p>
                      <a:pPr marL="0" marR="0">
                        <a:lnSpc>
                          <a:spcPct val="107000"/>
                        </a:lnSpc>
                        <a:spcBef>
                          <a:spcPts val="300"/>
                        </a:spcBef>
                        <a:spcAft>
                          <a:spcPts val="300"/>
                        </a:spcAft>
                      </a:pPr>
                      <a:r>
                        <a:rPr lang="en-US" sz="1800" b="1" kern="1200" dirty="0">
                          <a:solidFill>
                            <a:schemeClr val="bg1"/>
                          </a:solidFill>
                          <a:effectLst/>
                          <a:latin typeface="+mn-lt"/>
                          <a:ea typeface="+mn-ea"/>
                          <a:cs typeface="+mn-cs"/>
                        </a:rPr>
                        <a:t> </a:t>
                      </a:r>
                      <a:r>
                        <a:rPr lang="en-US" sz="1600" b="1" dirty="0">
                          <a:solidFill>
                            <a:schemeClr val="bg1"/>
                          </a:solidFill>
                          <a:effectLst/>
                          <a:latin typeface="Times New Roman" panose="02020603050405020304" pitchFamily="18" charset="0"/>
                          <a:cs typeface="Times New Roman" panose="02020603050405020304" pitchFamily="18" charset="0"/>
                        </a:rPr>
                        <a:t>[4 + 6 + 2(7)] = [4 + 6 + 14] = 24 valence electron</a:t>
                      </a:r>
                      <a:endParaRPr lang="en-US" sz="700" b="1" dirty="0">
                        <a:solidFill>
                          <a:schemeClr val="bg1"/>
                        </a:solidFill>
                        <a:effectLst/>
                        <a:latin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663300"/>
                    </a:solidFill>
                  </a:tcPr>
                </a:tc>
                <a:extLst>
                  <a:ext uri="{0D108BD9-81ED-4DB2-BD59-A6C34878D82A}">
                    <a16:rowId xmlns:a16="http://schemas.microsoft.com/office/drawing/2014/main" val="1028773781"/>
                  </a:ext>
                </a:extLst>
              </a:tr>
            </a:tbl>
          </a:graphicData>
        </a:graphic>
      </p:graphicFrame>
    </p:spTree>
    <p:extLst>
      <p:ext uri="{BB962C8B-B14F-4D97-AF65-F5344CB8AC3E}">
        <p14:creationId xmlns:p14="http://schemas.microsoft.com/office/powerpoint/2010/main" val="14456098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FCBE5C-C106-47F5-886C-1CBECA0F56C7}"/>
              </a:ext>
            </a:extLst>
          </p:cNvPr>
          <p:cNvPicPr/>
          <p:nvPr/>
        </p:nvPicPr>
        <p:blipFill>
          <a:blip r:embed="rId2">
            <a:duotone>
              <a:prstClr val="black"/>
              <a:srgbClr val="FF0066">
                <a:tint val="45000"/>
                <a:satMod val="400000"/>
              </a:srgbClr>
            </a:duotone>
          </a:blip>
          <a:stretch>
            <a:fillRect/>
          </a:stretch>
        </p:blipFill>
        <p:spPr>
          <a:xfrm>
            <a:off x="8093242" y="601582"/>
            <a:ext cx="2518611" cy="2093492"/>
          </a:xfrm>
          <a:prstGeom prst="rect">
            <a:avLst/>
          </a:prstGeom>
        </p:spPr>
      </p:pic>
      <p:pic>
        <p:nvPicPr>
          <p:cNvPr id="6" name="Picture 5">
            <a:extLst>
              <a:ext uri="{FF2B5EF4-FFF2-40B4-BE49-F238E27FC236}">
                <a16:creationId xmlns:a16="http://schemas.microsoft.com/office/drawing/2014/main" id="{601D602B-C793-42EE-9099-534EA1124B84}"/>
              </a:ext>
            </a:extLst>
          </p:cNvPr>
          <p:cNvPicPr/>
          <p:nvPr/>
        </p:nvPicPr>
        <p:blipFill>
          <a:blip r:embed="rId3">
            <a:duotone>
              <a:prstClr val="black"/>
              <a:srgbClr val="10CA10">
                <a:tint val="45000"/>
                <a:satMod val="400000"/>
              </a:srgbClr>
            </a:duotone>
          </a:blip>
          <a:stretch>
            <a:fillRect/>
          </a:stretch>
        </p:blipFill>
        <p:spPr>
          <a:xfrm>
            <a:off x="8093242" y="3543249"/>
            <a:ext cx="2518611" cy="2093491"/>
          </a:xfrm>
          <a:prstGeom prst="rect">
            <a:avLst/>
          </a:prstGeom>
        </p:spPr>
      </p:pic>
      <p:sp>
        <p:nvSpPr>
          <p:cNvPr id="20" name="TextBox 19">
            <a:extLst>
              <a:ext uri="{FF2B5EF4-FFF2-40B4-BE49-F238E27FC236}">
                <a16:creationId xmlns:a16="http://schemas.microsoft.com/office/drawing/2014/main" id="{659DC6E0-0699-4437-87C7-49CCD5B8DC45}"/>
              </a:ext>
            </a:extLst>
          </p:cNvPr>
          <p:cNvSpPr txBox="1"/>
          <p:nvPr/>
        </p:nvSpPr>
        <p:spPr>
          <a:xfrm>
            <a:off x="726258" y="-36096"/>
            <a:ext cx="6745353" cy="7158691"/>
          </a:xfrm>
          <a:prstGeom prst="rect">
            <a:avLst/>
          </a:prstGeom>
          <a:noFill/>
        </p:spPr>
        <p:txBody>
          <a:bodyPr wrap="square">
            <a:spAutoFit/>
          </a:bodyPr>
          <a:lstStyle/>
          <a:p>
            <a:pPr marL="342900" indent="-342900" algn="just">
              <a:lnSpc>
                <a:spcPct val="107000"/>
              </a:lnSpc>
              <a:buFont typeface="Symbol" panose="05050102010706020507" pitchFamily="18" charset="2"/>
              <a:buChar char=""/>
            </a:pPr>
            <a:r>
              <a:rPr lang="en-IN" sz="2000" b="1" dirty="0">
                <a:solidFill>
                  <a:srgbClr val="002060"/>
                </a:solidFill>
                <a:latin typeface="Times New Roman" panose="02020603050405020304" pitchFamily="18" charset="0"/>
                <a:cs typeface="Times New Roman" panose="02020603050405020304" pitchFamily="18" charset="0"/>
              </a:rPr>
              <a:t>The fluorine and oxygen atoms are nearly of the same size and similar in electronegativity. </a:t>
            </a:r>
            <a:r>
              <a:rPr lang="en-IN" sz="2000" b="1" dirty="0">
                <a:solidFill>
                  <a:srgbClr val="FF0066"/>
                </a:solidFill>
                <a:latin typeface="Times New Roman" panose="02020603050405020304" pitchFamily="18" charset="0"/>
                <a:cs typeface="Times New Roman" panose="02020603050405020304" pitchFamily="18" charset="0"/>
              </a:rPr>
              <a:t>Hence COF</a:t>
            </a:r>
            <a:r>
              <a:rPr lang="en-IN" sz="2000" b="1" baseline="-25000" dirty="0">
                <a:solidFill>
                  <a:srgbClr val="FF0066"/>
                </a:solidFill>
                <a:latin typeface="Times New Roman" panose="02020603050405020304" pitchFamily="18" charset="0"/>
                <a:cs typeface="Times New Roman" panose="02020603050405020304" pitchFamily="18" charset="0"/>
              </a:rPr>
              <a:t>2</a:t>
            </a:r>
            <a:r>
              <a:rPr lang="en-IN" sz="2000" b="1" dirty="0">
                <a:solidFill>
                  <a:srgbClr val="FF0066"/>
                </a:solidFill>
                <a:latin typeface="Times New Roman" panose="02020603050405020304" pitchFamily="18" charset="0"/>
                <a:cs typeface="Times New Roman" panose="02020603050405020304" pitchFamily="18" charset="0"/>
              </a:rPr>
              <a:t> have a symmetrical structure.</a:t>
            </a:r>
            <a:r>
              <a:rPr lang="en-US" sz="2000" b="1" dirty="0">
                <a:solidFill>
                  <a:srgbClr val="FF0066"/>
                </a:solidFill>
                <a:latin typeface="Times New Roman" panose="02020603050405020304" pitchFamily="18" charset="0"/>
                <a:cs typeface="Times New Roman" panose="02020603050405020304" pitchFamily="18" charset="0"/>
              </a:rPr>
              <a:t> </a:t>
            </a:r>
            <a:r>
              <a:rPr lang="en-US" sz="2000" b="1" dirty="0">
                <a:solidFill>
                  <a:srgbClr val="002060"/>
                </a:solidFill>
                <a:latin typeface="Times New Roman" panose="02020603050405020304" pitchFamily="18" charset="0"/>
                <a:cs typeface="Times New Roman" panose="02020603050405020304" pitchFamily="18" charset="0"/>
              </a:rPr>
              <a:t>There are no lone pairs of electrons on carbon atom. Hence the molecule is to be </a:t>
            </a:r>
            <a:r>
              <a:rPr lang="en-US" sz="2000" b="1" dirty="0">
                <a:solidFill>
                  <a:srgbClr val="FF0066"/>
                </a:solidFill>
                <a:latin typeface="Times New Roman" panose="02020603050405020304" pitchFamily="18" charset="0"/>
                <a:cs typeface="Times New Roman" panose="02020603050405020304" pitchFamily="18" charset="0"/>
              </a:rPr>
              <a:t>planar with approximately 120</a:t>
            </a:r>
            <a:r>
              <a:rPr lang="en-US" sz="2000" b="1" baseline="30000" dirty="0">
                <a:solidFill>
                  <a:srgbClr val="FF0066"/>
                </a:solidFill>
                <a:latin typeface="Times New Roman" panose="02020603050405020304" pitchFamily="18" charset="0"/>
                <a:cs typeface="Times New Roman" panose="02020603050405020304" pitchFamily="18" charset="0"/>
              </a:rPr>
              <a:t>0</a:t>
            </a:r>
            <a:r>
              <a:rPr lang="en-US" sz="2000" b="1" dirty="0">
                <a:solidFill>
                  <a:srgbClr val="FF0066"/>
                </a:solidFill>
                <a:latin typeface="Times New Roman" panose="02020603050405020304" pitchFamily="18" charset="0"/>
                <a:cs typeface="Times New Roman" panose="02020603050405020304" pitchFamily="18" charset="0"/>
              </a:rPr>
              <a:t> bond angle. </a:t>
            </a:r>
          </a:p>
          <a:p>
            <a:pPr marL="342900" marR="0" lvl="0" indent="-342900" algn="just">
              <a:lnSpc>
                <a:spcPct val="107000"/>
              </a:lnSpc>
              <a:spcBef>
                <a:spcPts val="0"/>
              </a:spcBef>
              <a:spcAft>
                <a:spcPts val="0"/>
              </a:spcAft>
              <a:buFont typeface="Symbol" panose="05050102010706020507" pitchFamily="18" charset="2"/>
              <a:buChar char=""/>
            </a:pPr>
            <a:endParaRPr lang="en-US" sz="3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US" sz="20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Since the COF</a:t>
            </a:r>
            <a:r>
              <a:rPr lang="en-US" sz="2000" b="1" baseline="-2500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b="1"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 molecule is found to be planar but distorted slightly from a symmetrical trigonal arrangement. </a:t>
            </a:r>
          </a:p>
          <a:p>
            <a:pPr marL="342900" marR="0" lvl="0" indent="-342900" algn="just">
              <a:lnSpc>
                <a:spcPct val="107000"/>
              </a:lnSpc>
              <a:spcBef>
                <a:spcPts val="0"/>
              </a:spcBef>
              <a:spcAft>
                <a:spcPts val="0"/>
              </a:spcAft>
              <a:buFont typeface="Symbol" panose="05050102010706020507" pitchFamily="18" charset="2"/>
              <a:buChar char=""/>
            </a:pP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 oxygen atom requires much more space than the fluorine atoms because </a:t>
            </a:r>
          </a:p>
          <a:p>
            <a:pPr marR="0" lvl="0" algn="just">
              <a:lnSpc>
                <a:spcPct val="107000"/>
              </a:lnSpc>
              <a:spcBef>
                <a:spcPts val="0"/>
              </a:spcBef>
              <a:spcAft>
                <a:spcPts val="0"/>
              </a:spcAft>
            </a:pPr>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1) </a:t>
            </a:r>
            <a:r>
              <a:rPr lang="en-US" sz="2000" b="1" u="none" strike="noStrike"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the oxygen atom is double bonded to the carbon and t	the C = 0 bond length is less (120 pm) than the C – F 	(135 pm). Therefore, the Vander walls repulsions of the 	oxygen atom will be greater.</a:t>
            </a:r>
          </a:p>
          <a:p>
            <a:pPr marR="0" lvl="0" algn="just">
              <a:lnSpc>
                <a:spcPct val="107000"/>
              </a:lnSpc>
              <a:spcBef>
                <a:spcPts val="0"/>
              </a:spcBef>
              <a:spcAft>
                <a:spcPts val="0"/>
              </a:spcAft>
            </a:pPr>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2) </a:t>
            </a:r>
            <a:r>
              <a:rPr lang="en-US" sz="2000" b="1" u="none" strike="noStrike"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The double bond contains two pairs of electrons and it </a:t>
            </a:r>
          </a:p>
          <a:p>
            <a:pPr marR="0" lvl="0" algn="just">
              <a:lnSpc>
                <a:spcPct val="107000"/>
              </a:lnSpc>
              <a:spcBef>
                <a:spcPts val="0"/>
              </a:spcBef>
              <a:spcAft>
                <a:spcPts val="0"/>
              </a:spcAft>
            </a:pPr>
            <a:r>
              <a:rPr lang="en-US" sz="2000" b="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u="none" strike="noStrike"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may be considered as a sigma-pi pair or twin bent bond,</a:t>
            </a:r>
          </a:p>
          <a:p>
            <a:pPr marL="457200" marR="0" lvl="0" indent="-457200" algn="just">
              <a:lnSpc>
                <a:spcPct val="107000"/>
              </a:lnSpc>
              <a:spcBef>
                <a:spcPts val="0"/>
              </a:spcBef>
              <a:spcAft>
                <a:spcPts val="0"/>
              </a:spcAft>
              <a:buFont typeface="+mj-lt"/>
              <a:buAutoNum type="alphaLcParenR"/>
            </a:pPr>
            <a:r>
              <a:rPr lang="en-US" sz="2000" b="1" spc="2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It is reasonable to assume that, sigma-pi pair electrons will require more space than a single bonding pair.</a:t>
            </a:r>
            <a:endParaRPr lang="en-US" sz="2000" b="1" spc="2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457200" marR="0" lvl="0" indent="-457200" algn="just">
              <a:lnSpc>
                <a:spcPct val="107000"/>
              </a:lnSpc>
              <a:spcBef>
                <a:spcPts val="0"/>
              </a:spcBef>
              <a:spcAft>
                <a:spcPts val="0"/>
              </a:spcAft>
              <a:buFont typeface="+mj-lt"/>
              <a:buAutoNum type="alphaLcParenR"/>
            </a:pPr>
            <a:r>
              <a:rPr lang="en-US" sz="2000" b="1" spc="2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Therefore, the bond angle of 120</a:t>
            </a:r>
            <a:r>
              <a:rPr lang="en-US" sz="2000" b="1" spc="20"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000" b="1" spc="2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F-C-F decreased to 108</a:t>
            </a:r>
            <a:r>
              <a:rPr lang="en-US" sz="2000" b="1" spc="20"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000" b="1" spc="2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and the bond angle of 120</a:t>
            </a:r>
            <a:r>
              <a:rPr lang="en-US" sz="2000" b="1" spc="20"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000" b="1" spc="2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F-C-O increased to 126</a:t>
            </a:r>
            <a:r>
              <a:rPr lang="en-US" sz="2000" b="1" spc="20" baseline="300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0 </a:t>
            </a:r>
            <a:r>
              <a:rPr lang="en-US" sz="2000" b="1" spc="2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due to </a:t>
            </a:r>
            <a:r>
              <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electronegativity and size effects.</a:t>
            </a:r>
            <a:endParaRPr lang="en-US"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3720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547176-3CFE-43E3-8610-FA68066B30D6}"/>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974558" y="509666"/>
            <a:ext cx="10852681" cy="6071608"/>
          </a:xfrm>
          <a:prstGeom prst="rect">
            <a:avLst/>
          </a:prstGeom>
        </p:spPr>
      </p:pic>
    </p:spTree>
    <p:extLst>
      <p:ext uri="{BB962C8B-B14F-4D97-AF65-F5344CB8AC3E}">
        <p14:creationId xmlns:p14="http://schemas.microsoft.com/office/powerpoint/2010/main" val="31096559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E205D7-A78D-4879-A892-E72CD9075236}"/>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300"/>
                    </a14:imgEffect>
                    <a14:imgEffect>
                      <a14:saturation sat="400000"/>
                    </a14:imgEffect>
                  </a14:imgLayer>
                </a14:imgProps>
              </a:ext>
            </a:extLst>
          </a:blip>
          <a:stretch>
            <a:fillRect/>
          </a:stretch>
        </p:blipFill>
        <p:spPr>
          <a:xfrm>
            <a:off x="1022684" y="288758"/>
            <a:ext cx="10768263" cy="6364705"/>
          </a:xfrm>
          <a:prstGeom prst="rect">
            <a:avLst/>
          </a:prstGeom>
        </p:spPr>
      </p:pic>
    </p:spTree>
    <p:extLst>
      <p:ext uri="{BB962C8B-B14F-4D97-AF65-F5344CB8AC3E}">
        <p14:creationId xmlns:p14="http://schemas.microsoft.com/office/powerpoint/2010/main" val="16868774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55C4-8CCF-4DBA-9E5E-1DF1D6A48896}"/>
              </a:ext>
            </a:extLst>
          </p:cNvPr>
          <p:cNvSpPr/>
          <p:nvPr/>
        </p:nvSpPr>
        <p:spPr>
          <a:xfrm>
            <a:off x="941293" y="889896"/>
            <a:ext cx="10569389" cy="5115311"/>
          </a:xfrm>
          <a:prstGeom prst="rect">
            <a:avLst/>
          </a:prstGeom>
        </p:spPr>
        <p:txBody>
          <a:bodyPr wrap="square">
            <a:spAutoFit/>
          </a:bodyPr>
          <a:lstStyle/>
          <a:p>
            <a:pPr marL="457200" indent="-457200">
              <a:lnSpc>
                <a:spcPct val="150000"/>
              </a:lnSpc>
              <a:buFont typeface="+mj-lt"/>
              <a:buAutoNum type="arabicParenR"/>
            </a:pPr>
            <a:r>
              <a:rPr lang="en-IN" sz="2000" b="1" dirty="0">
                <a:solidFill>
                  <a:srgbClr val="002060"/>
                </a:solidFill>
                <a:latin typeface="Times New Roman" panose="02020603050405020304" pitchFamily="18" charset="0"/>
                <a:cs typeface="Times New Roman" panose="02020603050405020304" pitchFamily="18" charset="0"/>
              </a:rPr>
              <a:t>VSEPR theory helps to predict the correct geometries of molecule on the basis of hybridisation of central atom and presence of lone pairs. The repulsion between lone pairs and bond pairs determine the geometry. According to VSEPR theory, the order of repulsion is L.P. - L.P. &gt; L.P. - B.P. &gt; B.P. - B.P. Thus, presence of lone pair causes decrease in bond angle than predicted.</a:t>
            </a:r>
          </a:p>
          <a:p>
            <a:pPr marL="457200" indent="-457200">
              <a:lnSpc>
                <a:spcPct val="150000"/>
              </a:lnSpc>
              <a:buFont typeface="+mj-lt"/>
              <a:buAutoNum type="arabicParenR"/>
            </a:pPr>
            <a:r>
              <a:rPr lang="en-IN" sz="2000" b="1" dirty="0">
                <a:solidFill>
                  <a:srgbClr val="002060"/>
                </a:solidFill>
                <a:latin typeface="Times New Roman" panose="02020603050405020304" pitchFamily="18" charset="0"/>
                <a:cs typeface="Times New Roman" panose="02020603050405020304" pitchFamily="18" charset="0"/>
              </a:rPr>
              <a:t>Presence of electron pairs in a molecule determine the ideal geometries such as -</a:t>
            </a:r>
            <a:endParaRPr lang="en-IN" sz="2000" dirty="0">
              <a:solidFill>
                <a:srgbClr val="002060"/>
              </a:solidFill>
              <a:latin typeface="Times New Roman" panose="02020603050405020304" pitchFamily="18" charset="0"/>
              <a:cs typeface="Times New Roman" panose="02020603050405020304" pitchFamily="18" charset="0"/>
            </a:endParaRPr>
          </a:p>
          <a:p>
            <a:pPr marL="914400" indent="-457200">
              <a:lnSpc>
                <a:spcPct val="150000"/>
              </a:lnSpc>
              <a:buFont typeface="+mj-lt"/>
              <a:buAutoNum type="alphaLcParenR"/>
            </a:pPr>
            <a:r>
              <a:rPr lang="en-IN" sz="2000" b="1" dirty="0">
                <a:solidFill>
                  <a:srgbClr val="002060"/>
                </a:solidFill>
                <a:latin typeface="Times New Roman" panose="02020603050405020304" pitchFamily="18" charset="0"/>
                <a:cs typeface="Times New Roman" panose="02020603050405020304" pitchFamily="18" charset="0"/>
              </a:rPr>
              <a:t>for two electron pairs, it is linear </a:t>
            </a:r>
          </a:p>
          <a:p>
            <a:pPr marL="914400" indent="-457200">
              <a:lnSpc>
                <a:spcPct val="150000"/>
              </a:lnSpc>
              <a:buFont typeface="+mj-lt"/>
              <a:buAutoNum type="alphaLcParenR"/>
            </a:pPr>
            <a:r>
              <a:rPr lang="en-IN" sz="2000" b="1" dirty="0">
                <a:solidFill>
                  <a:srgbClr val="002060"/>
                </a:solidFill>
                <a:latin typeface="Times New Roman" panose="02020603050405020304" pitchFamily="18" charset="0"/>
                <a:cs typeface="Times New Roman" panose="02020603050405020304" pitchFamily="18" charset="0"/>
              </a:rPr>
              <a:t>for three electron pairs, it is trigonal</a:t>
            </a:r>
          </a:p>
          <a:p>
            <a:pPr marL="914400" indent="-457200">
              <a:lnSpc>
                <a:spcPct val="150000"/>
              </a:lnSpc>
              <a:buFont typeface="+mj-lt"/>
              <a:buAutoNum type="alphaLcParenR"/>
            </a:pPr>
            <a:r>
              <a:rPr lang="en-IN" sz="2000" b="1" dirty="0">
                <a:solidFill>
                  <a:srgbClr val="002060"/>
                </a:solidFill>
                <a:latin typeface="Times New Roman" panose="02020603050405020304" pitchFamily="18" charset="0"/>
                <a:cs typeface="Times New Roman" panose="02020603050405020304" pitchFamily="18" charset="0"/>
              </a:rPr>
              <a:t>for four electron pairs, it is tetrahedral</a:t>
            </a:r>
          </a:p>
          <a:p>
            <a:pPr marL="914400" indent="-457200">
              <a:lnSpc>
                <a:spcPct val="150000"/>
              </a:lnSpc>
              <a:buFont typeface="+mj-lt"/>
              <a:buAutoNum type="alphaLcParenR"/>
            </a:pPr>
            <a:r>
              <a:rPr lang="en-IN" sz="2000" b="1" dirty="0">
                <a:solidFill>
                  <a:srgbClr val="002060"/>
                </a:solidFill>
                <a:latin typeface="Times New Roman" panose="02020603050405020304" pitchFamily="18" charset="0"/>
                <a:cs typeface="Times New Roman" panose="02020603050405020304" pitchFamily="18" charset="0"/>
              </a:rPr>
              <a:t>for five electron pairs, it is trigonal bipyramidal</a:t>
            </a:r>
          </a:p>
          <a:p>
            <a:pPr marL="914400" indent="-457200">
              <a:lnSpc>
                <a:spcPct val="150000"/>
              </a:lnSpc>
              <a:buFont typeface="+mj-lt"/>
              <a:buAutoNum type="alphaLcParenR"/>
            </a:pPr>
            <a:r>
              <a:rPr lang="en-IN" sz="2000" b="1" dirty="0">
                <a:solidFill>
                  <a:srgbClr val="002060"/>
                </a:solidFill>
                <a:latin typeface="Times New Roman" panose="02020603050405020304" pitchFamily="18" charset="0"/>
                <a:cs typeface="Times New Roman" panose="02020603050405020304" pitchFamily="18" charset="0"/>
              </a:rPr>
              <a:t>for six electron pairs, it is octahedral</a:t>
            </a:r>
          </a:p>
        </p:txBody>
      </p:sp>
      <p:sp>
        <p:nvSpPr>
          <p:cNvPr id="5" name="Rectangle 4">
            <a:extLst>
              <a:ext uri="{FF2B5EF4-FFF2-40B4-BE49-F238E27FC236}">
                <a16:creationId xmlns:a16="http://schemas.microsoft.com/office/drawing/2014/main" id="{25CA1E3C-E319-48BE-8692-3B0C1DCB2126}"/>
              </a:ext>
            </a:extLst>
          </p:cNvPr>
          <p:cNvSpPr/>
          <p:nvPr/>
        </p:nvSpPr>
        <p:spPr>
          <a:xfrm>
            <a:off x="2349751" y="212536"/>
            <a:ext cx="9008235" cy="461665"/>
          </a:xfrm>
          <a:prstGeom prst="rect">
            <a:avLst/>
          </a:prstGeom>
        </p:spPr>
        <p:txBody>
          <a:bodyPr wrap="none">
            <a:spAutoFit/>
          </a:bodyPr>
          <a:lstStyle/>
          <a:p>
            <a:r>
              <a:rPr lang="en-IN" sz="2400" b="1" dirty="0">
                <a:solidFill>
                  <a:srgbClr val="FF0000"/>
                </a:solidFill>
                <a:latin typeface="Times New Roman" panose="02020603050405020304" pitchFamily="18" charset="0"/>
                <a:cs typeface="Times New Roman" panose="02020603050405020304" pitchFamily="18" charset="0"/>
              </a:rPr>
              <a:t>Summary of Valence Shell Electron Pair Repulsion (VSEPR) theory</a:t>
            </a:r>
            <a:endParaRPr lang="en-US"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72043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F18A1A-FF5A-448F-BA16-6BD4E061BACE}"/>
              </a:ext>
            </a:extLst>
          </p:cNvPr>
          <p:cNvSpPr/>
          <p:nvPr/>
        </p:nvSpPr>
        <p:spPr>
          <a:xfrm>
            <a:off x="968189" y="1117460"/>
            <a:ext cx="10663517" cy="4653646"/>
          </a:xfrm>
          <a:prstGeom prst="rect">
            <a:avLst/>
          </a:prstGeom>
        </p:spPr>
        <p:txBody>
          <a:bodyPr wrap="square">
            <a:spAutoFit/>
          </a:bodyPr>
          <a:lstStyle/>
          <a:p>
            <a:pPr marL="457200" lvl="0" indent="-457200">
              <a:lnSpc>
                <a:spcPct val="150000"/>
              </a:lnSpc>
              <a:buFont typeface="+mj-lt"/>
              <a:buAutoNum type="arabicParenR" startAt="3"/>
            </a:pPr>
            <a:r>
              <a:rPr lang="en-IN" sz="2000" b="1" dirty="0">
                <a:solidFill>
                  <a:srgbClr val="002060"/>
                </a:solidFill>
                <a:latin typeface="Times New Roman" panose="02020603050405020304" pitchFamily="18" charset="0"/>
                <a:cs typeface="Times New Roman" panose="02020603050405020304" pitchFamily="18" charset="0"/>
              </a:rPr>
              <a:t>The lone pairs take up more space around the central atom than bond pairs, since lone pair is associated with one nucleus while bond pair is shared between two nuclei. </a:t>
            </a:r>
          </a:p>
          <a:p>
            <a:pPr marL="457200" lvl="0" indent="-457200">
              <a:lnSpc>
                <a:spcPct val="150000"/>
              </a:lnSpc>
              <a:buFont typeface="+mj-lt"/>
              <a:buAutoNum type="arabicParenR" startAt="3"/>
            </a:pPr>
            <a:r>
              <a:rPr lang="en-IN" sz="2000" b="1" dirty="0">
                <a:solidFill>
                  <a:srgbClr val="002060"/>
                </a:solidFill>
                <a:latin typeface="Times New Roman" panose="02020603050405020304" pitchFamily="18" charset="0"/>
                <a:cs typeface="Times New Roman" panose="02020603050405020304" pitchFamily="18" charset="0"/>
              </a:rPr>
              <a:t>Double bond </a:t>
            </a:r>
            <a:r>
              <a:rPr lang="en-GB" sz="2000" b="1" dirty="0">
                <a:solidFill>
                  <a:srgbClr val="002060"/>
                </a:solidFill>
                <a:latin typeface="Times New Roman" panose="02020603050405020304" pitchFamily="18" charset="0"/>
                <a:cs typeface="Times New Roman" panose="02020603050405020304" pitchFamily="18" charset="0"/>
              </a:rPr>
              <a:t>occupies</a:t>
            </a:r>
            <a:r>
              <a:rPr lang="en-IN" sz="2000" b="1" dirty="0">
                <a:solidFill>
                  <a:srgbClr val="002060"/>
                </a:solidFill>
                <a:latin typeface="Times New Roman" panose="02020603050405020304" pitchFamily="18" charset="0"/>
                <a:cs typeface="Times New Roman" panose="02020603050405020304" pitchFamily="18" charset="0"/>
              </a:rPr>
              <a:t> more space than single bond.</a:t>
            </a:r>
          </a:p>
          <a:p>
            <a:pPr marL="457200" lvl="0" indent="-457200">
              <a:lnSpc>
                <a:spcPct val="150000"/>
              </a:lnSpc>
              <a:buFont typeface="+mj-lt"/>
              <a:buAutoNum type="arabicParenR" startAt="3"/>
            </a:pPr>
            <a:r>
              <a:rPr lang="en-IN" sz="2000" b="1" dirty="0">
                <a:solidFill>
                  <a:srgbClr val="002060"/>
                </a:solidFill>
                <a:latin typeface="Times New Roman" panose="02020603050405020304" pitchFamily="18" charset="0"/>
                <a:cs typeface="Times New Roman" panose="02020603050405020304" pitchFamily="18" charset="0"/>
              </a:rPr>
              <a:t>Bonding pairs to electronegative substituents occupy less space than those to more electropositive substituents.</a:t>
            </a:r>
          </a:p>
          <a:p>
            <a:pPr marL="457200" lvl="0" indent="-457200">
              <a:lnSpc>
                <a:spcPct val="150000"/>
              </a:lnSpc>
              <a:buFont typeface="+mj-lt"/>
              <a:buAutoNum type="arabicParenR" startAt="3"/>
            </a:pPr>
            <a:r>
              <a:rPr lang="en-IN" sz="2000" b="1" dirty="0">
                <a:solidFill>
                  <a:srgbClr val="002060"/>
                </a:solidFill>
                <a:latin typeface="Times New Roman" panose="02020603050405020304" pitchFamily="18" charset="0"/>
                <a:cs typeface="Times New Roman" panose="02020603050405020304" pitchFamily="18" charset="0"/>
              </a:rPr>
              <a:t>If the central atom is in the third row or below in the periodic table, the lone pair will occupy a stereo-chemically inactive s atomic orbital and the bonding will be through p atomic orbitals and near 900 bond angles if the substituent electronegativity is ≤ 2.5 </a:t>
            </a:r>
          </a:p>
          <a:p>
            <a:pPr marL="457200" indent="-457200">
              <a:lnSpc>
                <a:spcPct val="150000"/>
              </a:lnSpc>
              <a:buFont typeface="+mj-lt"/>
              <a:buAutoNum type="arabicParenR" startAt="3"/>
            </a:pPr>
            <a:r>
              <a:rPr lang="en-IN" sz="2000" b="1" dirty="0">
                <a:solidFill>
                  <a:srgbClr val="002060"/>
                </a:solidFill>
                <a:latin typeface="Times New Roman" panose="02020603050405020304" pitchFamily="18" charset="0"/>
                <a:cs typeface="Times New Roman" panose="02020603050405020304" pitchFamily="18" charset="0"/>
              </a:rPr>
              <a:t>Since the VSEPR theory has been well accepted due to its high accuracy and correct predictions but the theoretical basis has some conflicts.</a:t>
            </a:r>
            <a:endParaRPr lang="en-IN"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89809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BD5B30-7B53-42EA-94F2-53068A7A66B2}"/>
              </a:ext>
            </a:extLst>
          </p:cNvPr>
          <p:cNvSpPr>
            <a:spLocks noGrp="1"/>
          </p:cNvSpPr>
          <p:nvPr>
            <p:ph type="sldNum" sz="quarter" idx="12"/>
          </p:nvPr>
        </p:nvSpPr>
        <p:spPr/>
        <p:txBody>
          <a:bodyPr/>
          <a:lstStyle/>
          <a:p>
            <a:fld id="{B6F15528-21DE-4FAA-801E-634DDDAF4B2B}" type="slidenum">
              <a:rPr lang="en-US" smtClean="0"/>
              <a:pPr/>
              <a:t>42</a:t>
            </a:fld>
            <a:endParaRPr lang="en-US"/>
          </a:p>
        </p:txBody>
      </p:sp>
      <p:sp>
        <p:nvSpPr>
          <p:cNvPr id="4" name="Rectangle 3">
            <a:extLst>
              <a:ext uri="{FF2B5EF4-FFF2-40B4-BE49-F238E27FC236}">
                <a16:creationId xmlns:a16="http://schemas.microsoft.com/office/drawing/2014/main" id="{C3D831BD-A6B8-480E-B401-9BF5D4075DD0}"/>
              </a:ext>
            </a:extLst>
          </p:cNvPr>
          <p:cNvSpPr/>
          <p:nvPr/>
        </p:nvSpPr>
        <p:spPr>
          <a:xfrm>
            <a:off x="4034050" y="2253248"/>
            <a:ext cx="4576551" cy="156966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9600" b="1" dirty="0">
                <a:ln/>
                <a:solidFill>
                  <a:schemeClr val="accent3"/>
                </a:solidFill>
              </a:rPr>
              <a:t>Thank</a:t>
            </a:r>
          </a:p>
        </p:txBody>
      </p:sp>
    </p:spTree>
    <p:extLst>
      <p:ext uri="{BB962C8B-B14F-4D97-AF65-F5344CB8AC3E}">
        <p14:creationId xmlns:p14="http://schemas.microsoft.com/office/powerpoint/2010/main" val="2854784217"/>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themeOverride>
</file>

<file path=docProps/app.xml><?xml version="1.0" encoding="utf-8"?>
<Properties xmlns="http://schemas.openxmlformats.org/officeDocument/2006/extended-properties" xmlns:vt="http://schemas.openxmlformats.org/officeDocument/2006/docPropsVTypes">
  <Template>Badge</Template>
  <TotalTime>1386</TotalTime>
  <Words>5542</Words>
  <Application>Microsoft Office PowerPoint</Application>
  <PresentationFormat>Widescreen</PresentationFormat>
  <Paragraphs>420</Paragraphs>
  <Slides>42</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Arial</vt:lpstr>
      <vt:lpstr>Calibri</vt:lpstr>
      <vt:lpstr>Cambria Math</vt:lpstr>
      <vt:lpstr>Century</vt:lpstr>
      <vt:lpstr>Gill Sans MT</vt:lpstr>
      <vt:lpstr>Impact</vt:lpstr>
      <vt:lpstr>Symbol</vt:lpstr>
      <vt:lpstr>Times New Roman</vt:lpstr>
      <vt:lpstr>Badge</vt:lpstr>
      <vt:lpstr>Name: Dr. Jadhav Vilas Bhaskar Designation: Associate Professor Department: Chemistry</vt:lpstr>
      <vt:lpstr>PowerPoint Presentation</vt:lpstr>
      <vt:lpstr>PowerPoint Presentation</vt:lpstr>
      <vt:lpstr>Unit-1: Structure and Reactivity of Molecules   (L-09, M-12)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Dr. Jadhav Vilas Bhaskar Designation: Associate Professor Department: Chemistry</dc:title>
  <dc:creator>Sonali Jadhav</dc:creator>
  <cp:lastModifiedBy>Sonali Jadhav</cp:lastModifiedBy>
  <cp:revision>123</cp:revision>
  <dcterms:created xsi:type="dcterms:W3CDTF">2020-07-24T12:47:35Z</dcterms:created>
  <dcterms:modified xsi:type="dcterms:W3CDTF">2020-12-12T13:32:38Z</dcterms:modified>
</cp:coreProperties>
</file>