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25"/>
  </p:notesMasterIdLst>
  <p:sldIdLst>
    <p:sldId id="333" r:id="rId2"/>
    <p:sldId id="375" r:id="rId3"/>
    <p:sldId id="334" r:id="rId4"/>
    <p:sldId id="376" r:id="rId5"/>
    <p:sldId id="377" r:id="rId6"/>
    <p:sldId id="378" r:id="rId7"/>
    <p:sldId id="379" r:id="rId8"/>
    <p:sldId id="387" r:id="rId9"/>
    <p:sldId id="380" r:id="rId10"/>
    <p:sldId id="386" r:id="rId11"/>
    <p:sldId id="381" r:id="rId12"/>
    <p:sldId id="385" r:id="rId13"/>
    <p:sldId id="383" r:id="rId14"/>
    <p:sldId id="389" r:id="rId15"/>
    <p:sldId id="388" r:id="rId16"/>
    <p:sldId id="382" r:id="rId17"/>
    <p:sldId id="390" r:id="rId18"/>
    <p:sldId id="392" r:id="rId19"/>
    <p:sldId id="391" r:id="rId20"/>
    <p:sldId id="393" r:id="rId21"/>
    <p:sldId id="395" r:id="rId22"/>
    <p:sldId id="397" r:id="rId23"/>
    <p:sldId id="396"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2B17C3"/>
    <a:srgbClr val="260FCF"/>
    <a:srgbClr val="0A840A"/>
    <a:srgbClr val="10CA10"/>
    <a:srgbClr val="663300"/>
    <a:srgbClr val="660066"/>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CFE76A-2E61-461A-9507-CB1FED880750}" type="datetimeFigureOut">
              <a:rPr lang="en-US" smtClean="0"/>
              <a:t>09-Mar-21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2A7240-37DD-447A-A251-D8E045F5ABC5}" type="slidenum">
              <a:rPr lang="en-US" smtClean="0"/>
              <a:t>‹#›</a:t>
            </a:fld>
            <a:endParaRPr lang="en-US"/>
          </a:p>
        </p:txBody>
      </p:sp>
    </p:spTree>
    <p:extLst>
      <p:ext uri="{BB962C8B-B14F-4D97-AF65-F5344CB8AC3E}">
        <p14:creationId xmlns:p14="http://schemas.microsoft.com/office/powerpoint/2010/main" val="524509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2A7240-37DD-447A-A251-D8E045F5ABC5}" type="slidenum">
              <a:rPr lang="en-US" smtClean="0"/>
              <a:t>13</a:t>
            </a:fld>
            <a:endParaRPr lang="en-US"/>
          </a:p>
        </p:txBody>
      </p:sp>
    </p:spTree>
    <p:extLst>
      <p:ext uri="{BB962C8B-B14F-4D97-AF65-F5344CB8AC3E}">
        <p14:creationId xmlns:p14="http://schemas.microsoft.com/office/powerpoint/2010/main" val="3208750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4CD9C7DB-50EE-4D49-B7F7-9B5D20CD7D22}" type="datetimeFigureOut">
              <a:rPr lang="en-US" smtClean="0"/>
              <a:t>09-Mar-21</a:t>
            </a:fld>
            <a:endParaRPr lang="en-US"/>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FF08B1F3-6FA3-4371-9ECD-BC4486663120}" type="slidenum">
              <a:rPr lang="en-US" smtClean="0"/>
              <a:t>‹#›</a:t>
            </a:fld>
            <a:endParaRPr lang="en-US"/>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74575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9C7DB-50EE-4D49-B7F7-9B5D20CD7D22}" type="datetimeFigureOut">
              <a:rPr lang="en-US" smtClean="0"/>
              <a:t>09-Mar-21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1862970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4CD9C7DB-50EE-4D49-B7F7-9B5D20CD7D22}" type="datetimeFigureOut">
              <a:rPr lang="en-US" smtClean="0"/>
              <a:t>09-Mar-21</a:t>
            </a:fld>
            <a:endParaRPr lang="en-US"/>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FF08B1F3-6FA3-4371-9ECD-BC4486663120}" type="slidenum">
              <a:rPr lang="en-US" smtClean="0"/>
              <a:t>‹#›</a:t>
            </a:fld>
            <a:endParaRPr lang="en-US"/>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340659767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CD9C7DB-50EE-4D49-B7F7-9B5D20CD7D22}" type="datetimeFigureOut">
              <a:rPr lang="en-US" smtClean="0"/>
              <a:t>09-Mar-21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380910513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CD9C7DB-50EE-4D49-B7F7-9B5D20CD7D22}" type="datetimeFigureOut">
              <a:rPr lang="en-US" smtClean="0"/>
              <a:t>09-Mar-21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198089458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CD9C7DB-50EE-4D49-B7F7-9B5D20CD7D22}" type="datetimeFigureOut">
              <a:rPr lang="en-US" smtClean="0"/>
              <a:t>09-Mar-21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3197830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D9C7DB-50EE-4D49-B7F7-9B5D20CD7D22}" type="datetimeFigureOut">
              <a:rPr lang="en-US" smtClean="0"/>
              <a:t>09-Mar-21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513218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4CD9C7DB-50EE-4D49-B7F7-9B5D20CD7D22}" type="datetimeFigureOut">
              <a:rPr lang="en-US" smtClean="0"/>
              <a:t>09-Mar-21</a:t>
            </a:fld>
            <a:endParaRPr lang="en-US"/>
          </a:p>
        </p:txBody>
      </p:sp>
      <p:sp>
        <p:nvSpPr>
          <p:cNvPr id="6" name="Footer Placeholder 5"/>
          <p:cNvSpPr>
            <a:spLocks noGrp="1"/>
          </p:cNvSpPr>
          <p:nvPr>
            <p:ph type="ftr" sz="quarter" idx="11"/>
          </p:nvPr>
        </p:nvSpPr>
        <p:spPr>
          <a:xfrm>
            <a:off x="2103620" y="6375679"/>
            <a:ext cx="3482179" cy="345796"/>
          </a:xfrm>
        </p:spPr>
        <p:txBody>
          <a:bodyPr/>
          <a:lstStyle/>
          <a:p>
            <a:endParaRPr lang="en-US"/>
          </a:p>
        </p:txBody>
      </p:sp>
      <p:sp>
        <p:nvSpPr>
          <p:cNvPr id="7" name="Slide Number Placeholder 6"/>
          <p:cNvSpPr>
            <a:spLocks noGrp="1"/>
          </p:cNvSpPr>
          <p:nvPr>
            <p:ph type="sldNum" sz="quarter" idx="12"/>
          </p:nvPr>
        </p:nvSpPr>
        <p:spPr>
          <a:xfrm>
            <a:off x="5691014" y="6375679"/>
            <a:ext cx="1232456" cy="345796"/>
          </a:xfrm>
        </p:spPr>
        <p:txBody>
          <a:bodyPr/>
          <a:lstStyle/>
          <a:p>
            <a:fld id="{FF08B1F3-6FA3-4371-9ECD-BC4486663120}" type="slidenum">
              <a:rPr lang="en-US" smtClean="0"/>
              <a:t>‹#›</a:t>
            </a:fld>
            <a:endParaRPr lang="en-US"/>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88454675"/>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4CD9C7DB-50EE-4D49-B7F7-9B5D20CD7D22}" type="datetimeFigureOut">
              <a:rPr lang="en-US" smtClean="0"/>
              <a:t>09-Mar-21</a:t>
            </a:fld>
            <a:endParaRPr lang="en-US"/>
          </a:p>
        </p:txBody>
      </p:sp>
      <p:sp>
        <p:nvSpPr>
          <p:cNvPr id="6" name="Footer Placeholder 5"/>
          <p:cNvSpPr>
            <a:spLocks noGrp="1"/>
          </p:cNvSpPr>
          <p:nvPr>
            <p:ph type="ftr" sz="quarter" idx="11"/>
          </p:nvPr>
        </p:nvSpPr>
        <p:spPr>
          <a:xfrm>
            <a:off x="2103621" y="6375679"/>
            <a:ext cx="3482178" cy="345796"/>
          </a:xfrm>
        </p:spPr>
        <p:txBody>
          <a:bodyPr/>
          <a:lstStyle/>
          <a:p>
            <a:endParaRPr lang="en-US"/>
          </a:p>
        </p:txBody>
      </p:sp>
      <p:sp>
        <p:nvSpPr>
          <p:cNvPr id="7" name="Slide Number Placeholder 6"/>
          <p:cNvSpPr>
            <a:spLocks noGrp="1"/>
          </p:cNvSpPr>
          <p:nvPr>
            <p:ph type="sldNum" sz="quarter" idx="12"/>
          </p:nvPr>
        </p:nvSpPr>
        <p:spPr>
          <a:xfrm>
            <a:off x="5687568" y="6375679"/>
            <a:ext cx="1234440" cy="345796"/>
          </a:xfrm>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2824362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9C7DB-50EE-4D49-B7F7-9B5D20CD7D22}" type="datetimeFigureOut">
              <a:rPr lang="en-US" smtClean="0"/>
              <a:t>09-Mar-21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1798928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9C7DB-50EE-4D49-B7F7-9B5D20CD7D22}" type="datetimeFigureOut">
              <a:rPr lang="en-US" smtClean="0"/>
              <a:t>09-Mar-21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1787107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FF00"/>
            </a:gs>
            <a:gs pos="35000">
              <a:schemeClr val="accent1">
                <a:lumMod val="0"/>
                <a:lumOff val="100000"/>
              </a:schemeClr>
            </a:gs>
            <a:gs pos="100000">
              <a:schemeClr val="accent1">
                <a:lumMod val="100000"/>
              </a:schemeClr>
            </a:gs>
          </a:gsLst>
          <a:lin ang="27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4CD9C7DB-50EE-4D49-B7F7-9B5D20CD7D22}" type="datetimeFigureOut">
              <a:rPr lang="en-US" smtClean="0"/>
              <a:t>09-Mar-21</a:t>
            </a:fld>
            <a:endParaRPr lang="en-US"/>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FF08B1F3-6FA3-4371-9ECD-BC4486663120}" type="slidenum">
              <a:rPr lang="en-US" smtClean="0"/>
              <a:t>‹#›</a:t>
            </a:fld>
            <a:endParaRPr lang="en-US"/>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87357878"/>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microsoft.com/office/2007/relationships/hdphoto" Target="../media/hdphoto6.wdp"/><Relationship Id="rId5" Type="http://schemas.openxmlformats.org/officeDocument/2006/relationships/image" Target="../media/image10.png"/><Relationship Id="rId4" Type="http://schemas.microsoft.com/office/2007/relationships/hdphoto" Target="../media/hdphoto5.wdp"/></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0DAE9-5955-4D3B-9431-3CAC8C2AE9E8}"/>
              </a:ext>
            </a:extLst>
          </p:cNvPr>
          <p:cNvSpPr>
            <a:spLocks noGrp="1"/>
          </p:cNvSpPr>
          <p:nvPr>
            <p:ph type="title"/>
          </p:nvPr>
        </p:nvSpPr>
        <p:spPr>
          <a:xfrm>
            <a:off x="6400800" y="5157193"/>
            <a:ext cx="5353050" cy="1666365"/>
          </a:xfrm>
        </p:spPr>
        <p:txBody>
          <a:bodyPr>
            <a:normAutofit fontScale="90000"/>
          </a:bodyPr>
          <a:lstStyle/>
          <a:p>
            <a:pPr>
              <a:lnSpc>
                <a:spcPct val="150000"/>
              </a:lnSpc>
            </a:pPr>
            <a:r>
              <a:rPr lang="en-US" sz="1800" b="1" dirty="0">
                <a:solidFill>
                  <a:srgbClr val="C00000"/>
                </a:solidFill>
                <a:latin typeface="Century" panose="02040604050505020304" pitchFamily="18" charset="0"/>
              </a:rPr>
              <a:t>Name:</a:t>
            </a:r>
            <a:r>
              <a:rPr lang="en-US" sz="1800" b="1" dirty="0">
                <a:solidFill>
                  <a:srgbClr val="002060"/>
                </a:solidFill>
                <a:latin typeface="Century" panose="02040604050505020304" pitchFamily="18" charset="0"/>
              </a:rPr>
              <a:t> Dr. Jadhav Vilas Bhaskar</a:t>
            </a:r>
            <a:br>
              <a:rPr lang="en-US" sz="1800" dirty="0">
                <a:solidFill>
                  <a:srgbClr val="002060"/>
                </a:solidFill>
                <a:latin typeface="Century" panose="02040604050505020304" pitchFamily="18" charset="0"/>
              </a:rPr>
            </a:br>
            <a:r>
              <a:rPr lang="en-US" sz="1800" b="1" dirty="0">
                <a:solidFill>
                  <a:srgbClr val="C00000"/>
                </a:solidFill>
                <a:latin typeface="Century" panose="02040604050505020304" pitchFamily="18" charset="0"/>
              </a:rPr>
              <a:t>Designation:</a:t>
            </a:r>
            <a:r>
              <a:rPr lang="en-US" sz="1800" b="1" dirty="0">
                <a:solidFill>
                  <a:srgbClr val="002060"/>
                </a:solidFill>
                <a:latin typeface="Century" panose="02040604050505020304" pitchFamily="18" charset="0"/>
              </a:rPr>
              <a:t> Associate Professor</a:t>
            </a:r>
            <a:br>
              <a:rPr lang="en-US" sz="1800" dirty="0">
                <a:solidFill>
                  <a:srgbClr val="002060"/>
                </a:solidFill>
                <a:latin typeface="Century" panose="02040604050505020304" pitchFamily="18" charset="0"/>
              </a:rPr>
            </a:br>
            <a:r>
              <a:rPr lang="en-US" sz="1800" b="1" dirty="0">
                <a:solidFill>
                  <a:srgbClr val="C00000"/>
                </a:solidFill>
                <a:latin typeface="Century" panose="02040604050505020304" pitchFamily="18" charset="0"/>
              </a:rPr>
              <a:t>Department:</a:t>
            </a:r>
            <a:r>
              <a:rPr lang="en-US" sz="1800" b="1" dirty="0">
                <a:solidFill>
                  <a:srgbClr val="002060"/>
                </a:solidFill>
                <a:latin typeface="Century" panose="02040604050505020304" pitchFamily="18" charset="0"/>
              </a:rPr>
              <a:t> Chemistry</a:t>
            </a:r>
            <a:endParaRPr lang="en-US" sz="1800" dirty="0">
              <a:solidFill>
                <a:srgbClr val="002060"/>
              </a:solidFill>
              <a:latin typeface="Century" panose="02040604050505020304" pitchFamily="18" charset="0"/>
            </a:endParaRPr>
          </a:p>
        </p:txBody>
      </p:sp>
      <p:pic>
        <p:nvPicPr>
          <p:cNvPr id="15" name="Content Placeholder 14">
            <a:extLst>
              <a:ext uri="{FF2B5EF4-FFF2-40B4-BE49-F238E27FC236}">
                <a16:creationId xmlns:a16="http://schemas.microsoft.com/office/drawing/2014/main" id="{322D61D1-41CC-44CB-A2A2-327C1A3AAA4D}"/>
              </a:ext>
            </a:extLst>
          </p:cNvPr>
          <p:cNvPicPr>
            <a:picLocks noGrp="1" noChangeAspect="1"/>
          </p:cNvPicPr>
          <p:nvPr>
            <p:ph idx="1"/>
          </p:nvPr>
        </p:nvPicPr>
        <p:blipFill>
          <a:blip r:embed="rId2"/>
          <a:stretch>
            <a:fillRect/>
          </a:stretch>
        </p:blipFill>
        <p:spPr>
          <a:xfrm>
            <a:off x="1238250" y="1440211"/>
            <a:ext cx="10191749" cy="3627089"/>
          </a:xfrm>
          <a:ln w="57150">
            <a:solidFill>
              <a:schemeClr val="tx1">
                <a:lumMod val="85000"/>
                <a:lumOff val="15000"/>
              </a:schemeClr>
            </a:solidFill>
          </a:ln>
        </p:spPr>
      </p:pic>
      <p:sp>
        <p:nvSpPr>
          <p:cNvPr id="3" name="Slide Number Placeholder 2">
            <a:extLst>
              <a:ext uri="{FF2B5EF4-FFF2-40B4-BE49-F238E27FC236}">
                <a16:creationId xmlns:a16="http://schemas.microsoft.com/office/drawing/2014/main" id="{2C813C22-10D0-4D3E-84F7-7F540C36CFAF}"/>
              </a:ext>
            </a:extLst>
          </p:cNvPr>
          <p:cNvSpPr>
            <a:spLocks noGrp="1"/>
          </p:cNvSpPr>
          <p:nvPr>
            <p:ph type="sldNum" sz="quarter" idx="12"/>
          </p:nvPr>
        </p:nvSpPr>
        <p:spPr/>
        <p:txBody>
          <a:bodyPr/>
          <a:lstStyle/>
          <a:p>
            <a:fld id="{B6F15528-21DE-4FAA-801E-634DDDAF4B2B}" type="slidenum">
              <a:rPr lang="en-US" smtClean="0"/>
              <a:pPr/>
              <a:t>1</a:t>
            </a:fld>
            <a:endParaRPr lang="en-US"/>
          </a:p>
        </p:txBody>
      </p:sp>
      <p:pic>
        <p:nvPicPr>
          <p:cNvPr id="17" name="Picture 16">
            <a:extLst>
              <a:ext uri="{FF2B5EF4-FFF2-40B4-BE49-F238E27FC236}">
                <a16:creationId xmlns:a16="http://schemas.microsoft.com/office/drawing/2014/main" id="{F8EFD0F1-B427-4D06-BFC2-DC4A3EA4A715}"/>
              </a:ext>
            </a:extLst>
          </p:cNvPr>
          <p:cNvPicPr>
            <a:picLocks noChangeAspect="1"/>
          </p:cNvPicPr>
          <p:nvPr/>
        </p:nvPicPr>
        <p:blipFill>
          <a:blip r:embed="rId3"/>
          <a:stretch>
            <a:fillRect/>
          </a:stretch>
        </p:blipFill>
        <p:spPr>
          <a:xfrm>
            <a:off x="1263824" y="116633"/>
            <a:ext cx="1546318" cy="1200329"/>
          </a:xfrm>
          <a:prstGeom prst="rect">
            <a:avLst/>
          </a:prstGeom>
        </p:spPr>
      </p:pic>
      <p:sp>
        <p:nvSpPr>
          <p:cNvPr id="19" name="TextBox 18">
            <a:extLst>
              <a:ext uri="{FF2B5EF4-FFF2-40B4-BE49-F238E27FC236}">
                <a16:creationId xmlns:a16="http://schemas.microsoft.com/office/drawing/2014/main" id="{35F95A50-EED4-41A6-BA55-EE2113043C80}"/>
              </a:ext>
            </a:extLst>
          </p:cNvPr>
          <p:cNvSpPr txBox="1"/>
          <p:nvPr/>
        </p:nvSpPr>
        <p:spPr>
          <a:xfrm>
            <a:off x="2358802" y="153621"/>
            <a:ext cx="9337898" cy="1200329"/>
          </a:xfrm>
          <a:prstGeom prst="rect">
            <a:avLst/>
          </a:prstGeom>
          <a:noFill/>
        </p:spPr>
        <p:txBody>
          <a:bodyPr wrap="square" rtlCol="0">
            <a:spAutoFit/>
          </a:bodyPr>
          <a:lstStyle/>
          <a:p>
            <a:pPr algn="ctr">
              <a:lnSpc>
                <a:spcPct val="150000"/>
              </a:lnSpc>
            </a:pPr>
            <a:r>
              <a:rPr lang="en-US" sz="2400" b="1" dirty="0">
                <a:solidFill>
                  <a:schemeClr val="accent5">
                    <a:lumMod val="75000"/>
                  </a:schemeClr>
                </a:solidFill>
                <a:latin typeface="Century" panose="02040604050505020304" pitchFamily="18" charset="0"/>
              </a:rPr>
              <a:t>Jai Hind Educational Trust’s </a:t>
            </a:r>
            <a:endParaRPr lang="en-US" sz="2400" dirty="0">
              <a:solidFill>
                <a:schemeClr val="accent5">
                  <a:lumMod val="75000"/>
                </a:schemeClr>
              </a:solidFill>
              <a:latin typeface="Century" panose="02040604050505020304" pitchFamily="18" charset="0"/>
            </a:endParaRPr>
          </a:p>
          <a:p>
            <a:pPr algn="ctr"/>
            <a:r>
              <a:rPr lang="en-US" sz="3600" b="1" dirty="0">
                <a:solidFill>
                  <a:srgbClr val="7030A0"/>
                </a:solidFill>
                <a:latin typeface="Century" panose="02040604050505020304" pitchFamily="18" charset="0"/>
              </a:rPr>
              <a:t>Zulal Bhilajirao Patil College, Dhule </a:t>
            </a:r>
            <a:endParaRPr lang="en-US" sz="3600" dirty="0">
              <a:solidFill>
                <a:srgbClr val="7030A0"/>
              </a:solidFill>
              <a:latin typeface="Century" panose="02040604050505020304" pitchFamily="18" charset="0"/>
            </a:endParaRPr>
          </a:p>
        </p:txBody>
      </p:sp>
    </p:spTree>
    <p:extLst>
      <p:ext uri="{BB962C8B-B14F-4D97-AF65-F5344CB8AC3E}">
        <p14:creationId xmlns:p14="http://schemas.microsoft.com/office/powerpoint/2010/main" val="423884816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ircle(in)">
                                      <p:cBhvr>
                                        <p:cTn id="7" dur="2000"/>
                                        <p:tgtEl>
                                          <p:spTgt spid="1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circle(in)">
                                      <p:cBhvr>
                                        <p:cTn id="10" dur="20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inVertical)">
                                      <p:cBhvr>
                                        <p:cTn id="15" dur="2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heel(1)">
                                      <p:cBhvr>
                                        <p:cTn id="2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10A4968-5D6A-4A4E-A7E6-BC9C79987F1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3800474" y="108285"/>
            <a:ext cx="5403683" cy="6665494"/>
          </a:xfrm>
          <a:prstGeom prst="rect">
            <a:avLst/>
          </a:prstGeom>
        </p:spPr>
      </p:pic>
    </p:spTree>
    <p:extLst>
      <p:ext uri="{BB962C8B-B14F-4D97-AF65-F5344CB8AC3E}">
        <p14:creationId xmlns:p14="http://schemas.microsoft.com/office/powerpoint/2010/main" val="2186784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53686AA3-9F67-4EED-94F5-C054F7A018F9}"/>
              </a:ext>
            </a:extLst>
          </p:cNvPr>
          <p:cNvSpPr>
            <a:spLocks noGrp="1"/>
          </p:cNvSpPr>
          <p:nvPr>
            <p:ph sz="half" idx="1"/>
          </p:nvPr>
        </p:nvSpPr>
        <p:spPr>
          <a:xfrm>
            <a:off x="2336800" y="250765"/>
            <a:ext cx="7800848" cy="2324022"/>
          </a:xfrm>
        </p:spPr>
        <p:txBody>
          <a:bodyPr>
            <a:noAutofit/>
          </a:bodyPr>
          <a:lstStyle/>
          <a:p>
            <a:pPr marL="82296" indent="0" algn="ctr">
              <a:lnSpc>
                <a:spcPct val="150000"/>
              </a:lnSpc>
              <a:buNone/>
            </a:pPr>
            <a:r>
              <a:rPr lang="en-IN" sz="4000" b="1" dirty="0">
                <a:solidFill>
                  <a:srgbClr val="0B550F"/>
                </a:solidFill>
                <a:latin typeface="Times New Roman" panose="02020603050405020304" pitchFamily="18" charset="0"/>
                <a:cs typeface="Times New Roman" panose="02020603050405020304" pitchFamily="18" charset="0"/>
              </a:rPr>
              <a:t>Core II</a:t>
            </a:r>
          </a:p>
          <a:p>
            <a:pPr marL="82296" indent="0" algn="ctr">
              <a:lnSpc>
                <a:spcPct val="150000"/>
              </a:lnSpc>
              <a:buNone/>
            </a:pPr>
            <a:r>
              <a:rPr lang="en-IN" sz="4000" b="1" dirty="0">
                <a:solidFill>
                  <a:srgbClr val="FF0000"/>
                </a:solidFill>
                <a:latin typeface="Times New Roman" panose="02020603050405020304" pitchFamily="18" charset="0"/>
                <a:cs typeface="Times New Roman" panose="02020603050405020304" pitchFamily="18" charset="0"/>
              </a:rPr>
              <a:t>Inorganic Chemistry (CH – 602)</a:t>
            </a:r>
            <a:endParaRPr lang="en-US" sz="4000" b="1" dirty="0">
              <a:solidFill>
                <a:srgbClr val="FF0000"/>
              </a:solidFill>
            </a:endParaRPr>
          </a:p>
        </p:txBody>
      </p:sp>
      <p:sp>
        <p:nvSpPr>
          <p:cNvPr id="8" name="Content Placeholder 7">
            <a:extLst>
              <a:ext uri="{FF2B5EF4-FFF2-40B4-BE49-F238E27FC236}">
                <a16:creationId xmlns:a16="http://schemas.microsoft.com/office/drawing/2014/main" id="{4BDE7396-0298-4557-A7D8-612E7D713329}"/>
              </a:ext>
            </a:extLst>
          </p:cNvPr>
          <p:cNvSpPr>
            <a:spLocks noGrp="1"/>
          </p:cNvSpPr>
          <p:nvPr>
            <p:ph sz="half" idx="2"/>
          </p:nvPr>
        </p:nvSpPr>
        <p:spPr>
          <a:xfrm>
            <a:off x="3215680" y="2420888"/>
            <a:ext cx="6264696" cy="3024336"/>
          </a:xfrm>
        </p:spPr>
        <p:txBody>
          <a:bodyPr>
            <a:noAutofit/>
          </a:bodyPr>
          <a:lstStyle/>
          <a:p>
            <a:pPr>
              <a:lnSpc>
                <a:spcPct val="160000"/>
              </a:lnSpc>
            </a:pPr>
            <a:r>
              <a:rPr lang="en-US" sz="3600" b="1" dirty="0">
                <a:solidFill>
                  <a:srgbClr val="002060"/>
                </a:solidFill>
                <a:latin typeface="Times New Roman" panose="02020603050405020304" pitchFamily="18" charset="0"/>
                <a:cs typeface="Times New Roman" panose="02020603050405020304" pitchFamily="18" charset="0"/>
              </a:rPr>
              <a:t>Credits : 3</a:t>
            </a:r>
            <a:endParaRPr lang="en-US" sz="3600" dirty="0">
              <a:solidFill>
                <a:srgbClr val="002060"/>
              </a:solidFill>
              <a:latin typeface="Times New Roman" panose="02020603050405020304" pitchFamily="18" charset="0"/>
              <a:cs typeface="Times New Roman" panose="02020603050405020304" pitchFamily="18" charset="0"/>
            </a:endParaRPr>
          </a:p>
          <a:p>
            <a:pPr>
              <a:lnSpc>
                <a:spcPct val="160000"/>
              </a:lnSpc>
            </a:pPr>
            <a:r>
              <a:rPr lang="en-US" sz="3600" b="1" dirty="0">
                <a:solidFill>
                  <a:srgbClr val="002060"/>
                </a:solidFill>
                <a:latin typeface="Times New Roman" panose="02020603050405020304" pitchFamily="18" charset="0"/>
                <a:cs typeface="Times New Roman" panose="02020603050405020304" pitchFamily="18" charset="0"/>
              </a:rPr>
              <a:t>Hours per week: 3</a:t>
            </a:r>
            <a:r>
              <a:rPr lang="en-US" sz="3600" dirty="0">
                <a:solidFill>
                  <a:srgbClr val="002060"/>
                </a:solidFill>
                <a:latin typeface="Times New Roman" panose="02020603050405020304" pitchFamily="18" charset="0"/>
                <a:cs typeface="Times New Roman" panose="02020603050405020304" pitchFamily="18" charset="0"/>
              </a:rPr>
              <a:t>	</a:t>
            </a:r>
          </a:p>
          <a:p>
            <a:pPr>
              <a:lnSpc>
                <a:spcPct val="160000"/>
              </a:lnSpc>
            </a:pPr>
            <a:r>
              <a:rPr lang="en-US" sz="3600" b="1" dirty="0">
                <a:solidFill>
                  <a:srgbClr val="002060"/>
                </a:solidFill>
                <a:latin typeface="Times New Roman" panose="02020603050405020304" pitchFamily="18" charset="0"/>
                <a:cs typeface="Times New Roman" panose="02020603050405020304" pitchFamily="18" charset="0"/>
              </a:rPr>
              <a:t>Teaching Hours : 45</a:t>
            </a:r>
          </a:p>
          <a:p>
            <a:pPr>
              <a:lnSpc>
                <a:spcPct val="160000"/>
              </a:lnSpc>
            </a:pPr>
            <a:r>
              <a:rPr lang="en-US" sz="3600" b="1" dirty="0">
                <a:solidFill>
                  <a:srgbClr val="002060"/>
                </a:solidFill>
                <a:latin typeface="Times New Roman" panose="02020603050405020304" pitchFamily="18" charset="0"/>
                <a:cs typeface="Times New Roman" panose="02020603050405020304" pitchFamily="18" charset="0"/>
              </a:rPr>
              <a:t>Marks: 60</a:t>
            </a:r>
            <a:r>
              <a:rPr lang="en-US" sz="3600" dirty="0">
                <a:solidFill>
                  <a:srgbClr val="002060"/>
                </a:solidFill>
              </a:rPr>
              <a:t>	</a:t>
            </a:r>
          </a:p>
        </p:txBody>
      </p:sp>
      <p:sp>
        <p:nvSpPr>
          <p:cNvPr id="4" name="Slide Number Placeholder 3">
            <a:extLst>
              <a:ext uri="{FF2B5EF4-FFF2-40B4-BE49-F238E27FC236}">
                <a16:creationId xmlns:a16="http://schemas.microsoft.com/office/drawing/2014/main" id="{0F46383F-1FC2-4853-8D03-D01979AA5F02}"/>
              </a:ext>
            </a:extLst>
          </p:cNvPr>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val="1648253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FAEC63-E692-4280-8EE7-DEE6B1549154}"/>
              </a:ext>
            </a:extLst>
          </p:cNvPr>
          <p:cNvPicPr>
            <a:picLocks noChangeAspect="1"/>
          </p:cNvPicPr>
          <p:nvPr/>
        </p:nvPicPr>
        <p:blipFill>
          <a:blip r:embed="rId2"/>
          <a:stretch>
            <a:fillRect/>
          </a:stretch>
        </p:blipFill>
        <p:spPr>
          <a:xfrm>
            <a:off x="1203158" y="565484"/>
            <a:ext cx="10491537" cy="6015790"/>
          </a:xfrm>
          <a:prstGeom prst="rect">
            <a:avLst/>
          </a:prstGeom>
        </p:spPr>
      </p:pic>
    </p:spTree>
    <p:extLst>
      <p:ext uri="{BB962C8B-B14F-4D97-AF65-F5344CB8AC3E}">
        <p14:creationId xmlns:p14="http://schemas.microsoft.com/office/powerpoint/2010/main" val="3461102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E77D5DC-2698-485D-BA6E-8F83AB6A7B3E}"/>
              </a:ext>
            </a:extLst>
          </p:cNvPr>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1130968" y="457200"/>
            <a:ext cx="9926053" cy="6292516"/>
          </a:xfrm>
          <a:prstGeom prst="rect">
            <a:avLst/>
          </a:prstGeom>
        </p:spPr>
      </p:pic>
    </p:spTree>
    <p:extLst>
      <p:ext uri="{BB962C8B-B14F-4D97-AF65-F5344CB8AC3E}">
        <p14:creationId xmlns:p14="http://schemas.microsoft.com/office/powerpoint/2010/main" val="2162214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D2C45B-EA7C-48AB-BDE5-C6B99189076F}"/>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890338" y="276726"/>
            <a:ext cx="10948736" cy="6412831"/>
          </a:xfrm>
          <a:prstGeom prst="rect">
            <a:avLst/>
          </a:prstGeom>
        </p:spPr>
      </p:pic>
    </p:spTree>
    <p:extLst>
      <p:ext uri="{BB962C8B-B14F-4D97-AF65-F5344CB8AC3E}">
        <p14:creationId xmlns:p14="http://schemas.microsoft.com/office/powerpoint/2010/main" val="42744822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6F925B-7FEC-4E3D-B7BC-14C027D28BF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986590" y="84221"/>
            <a:ext cx="10780294" cy="5746583"/>
          </a:xfrm>
          <a:prstGeom prst="rect">
            <a:avLst/>
          </a:prstGeom>
        </p:spPr>
      </p:pic>
      <p:pic>
        <p:nvPicPr>
          <p:cNvPr id="5" name="Picture 4">
            <a:extLst>
              <a:ext uri="{FF2B5EF4-FFF2-40B4-BE49-F238E27FC236}">
                <a16:creationId xmlns:a16="http://schemas.microsoft.com/office/drawing/2014/main" id="{561E2EAA-4348-4523-AA1A-CCFDD3D3944E}"/>
              </a:ext>
            </a:extLst>
          </p:cNvPr>
          <p:cNvPicPr>
            <a:picLocks noChangeAspect="1"/>
          </p:cNvPicPr>
          <p:nvPr/>
        </p:nvPicPr>
        <p:blipFill>
          <a:blip r:embed="rId4"/>
          <a:stretch>
            <a:fillRect/>
          </a:stretch>
        </p:blipFill>
        <p:spPr>
          <a:xfrm>
            <a:off x="1347536" y="5680402"/>
            <a:ext cx="10419347" cy="1057275"/>
          </a:xfrm>
          <a:prstGeom prst="rect">
            <a:avLst/>
          </a:prstGeom>
        </p:spPr>
      </p:pic>
    </p:spTree>
    <p:extLst>
      <p:ext uri="{BB962C8B-B14F-4D97-AF65-F5344CB8AC3E}">
        <p14:creationId xmlns:p14="http://schemas.microsoft.com/office/powerpoint/2010/main" val="42077176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F43236E-EE06-43AE-91CE-CAA93185FCD5}"/>
              </a:ext>
            </a:extLst>
          </p:cNvPr>
          <p:cNvSpPr txBox="1"/>
          <p:nvPr/>
        </p:nvSpPr>
        <p:spPr>
          <a:xfrm>
            <a:off x="2964781" y="156410"/>
            <a:ext cx="6093994" cy="506292"/>
          </a:xfrm>
          <a:prstGeom prst="rect">
            <a:avLst/>
          </a:prstGeom>
          <a:noFill/>
        </p:spPr>
        <p:txBody>
          <a:bodyPr wrap="square">
            <a:spAutoFit/>
          </a:bodyPr>
          <a:lstStyle/>
          <a:p>
            <a:pPr marL="0" marR="0" algn="ctr">
              <a:lnSpc>
                <a:spcPct val="150000"/>
              </a:lnSpc>
              <a:spcBef>
                <a:spcPts val="0"/>
              </a:spcBef>
              <a:spcAft>
                <a:spcPts val="0"/>
              </a:spcAft>
            </a:pP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Synthesis Methods of Nanomaterials</a:t>
            </a:r>
            <a:endParaRPr lang="en-US" sz="105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CBA20395-1E11-4D20-8281-6F7A7AFEE777}"/>
              </a:ext>
            </a:extLst>
          </p:cNvPr>
          <p:cNvSpPr txBox="1"/>
          <p:nvPr/>
        </p:nvSpPr>
        <p:spPr>
          <a:xfrm>
            <a:off x="977565" y="1174635"/>
            <a:ext cx="10813381" cy="960328"/>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US" sz="2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Nanoscience is to be introduced for </a:t>
            </a:r>
            <a:r>
              <a:rPr lang="en-US" sz="2000" b="1" dirty="0">
                <a:solidFill>
                  <a:srgbClr val="FF0066"/>
                </a:solidFill>
                <a:effectLst/>
                <a:latin typeface="Times New Roman" panose="02020603050405020304" pitchFamily="18" charset="0"/>
                <a:ea typeface="Times New Roman" panose="02020603050405020304" pitchFamily="18" charset="0"/>
                <a:cs typeface="Times New Roman" panose="02020603050405020304" pitchFamily="18" charset="0"/>
              </a:rPr>
              <a:t>thorough analysis </a:t>
            </a:r>
            <a:r>
              <a:rPr lang="en-US" sz="2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and </a:t>
            </a:r>
            <a:r>
              <a:rPr lang="en-US" sz="2000" b="1" dirty="0">
                <a:solidFill>
                  <a:srgbClr val="FF0066"/>
                </a:solidFill>
                <a:effectLst/>
                <a:latin typeface="Times New Roman" panose="02020603050405020304" pitchFamily="18" charset="0"/>
                <a:ea typeface="Times New Roman" panose="02020603050405020304" pitchFamily="18" charset="0"/>
                <a:cs typeface="Times New Roman" panose="02020603050405020304" pitchFamily="18" charset="0"/>
              </a:rPr>
              <a:t>understanding of the properties of the matter </a:t>
            </a:r>
            <a:r>
              <a:rPr lang="en-US" sz="2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that have </a:t>
            </a:r>
            <a:r>
              <a:rPr lang="en-US" sz="2000" b="1" dirty="0">
                <a:solidFill>
                  <a:srgbClr val="FF0066"/>
                </a:solidFill>
                <a:effectLst/>
                <a:latin typeface="Times New Roman" panose="02020603050405020304" pitchFamily="18" charset="0"/>
                <a:ea typeface="Times New Roman" panose="02020603050405020304" pitchFamily="18" charset="0"/>
                <a:cs typeface="Times New Roman" panose="02020603050405020304" pitchFamily="18" charset="0"/>
              </a:rPr>
              <a:t>length scales between 1 and 100 nm (Size).</a:t>
            </a:r>
            <a:endParaRPr lang="en-US" sz="2000" b="1" dirty="0">
              <a:solidFill>
                <a:srgbClr val="FF0066"/>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E89DA14A-0619-4F6B-8DFC-25305ED9643C}"/>
              </a:ext>
            </a:extLst>
          </p:cNvPr>
          <p:cNvSpPr txBox="1"/>
          <p:nvPr/>
        </p:nvSpPr>
        <p:spPr>
          <a:xfrm>
            <a:off x="977565" y="2069366"/>
            <a:ext cx="10813380" cy="1421992"/>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IN"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Nanotechnology control the matter having dimension of 1-100 nanometre.</a:t>
            </a:r>
          </a:p>
          <a:p>
            <a:pPr marL="342900" indent="-342900">
              <a:lnSpc>
                <a:spcPct val="150000"/>
              </a:lnSpc>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The properties such as optical, mechanical, electrical, thermal, chemical and magnetic properties make the nanomaterials quite different than the more sizable voluminous material.  </a:t>
            </a:r>
            <a:endParaRPr lang="en-US" sz="2000" b="1" dirty="0">
              <a:solidFill>
                <a:srgbClr val="002060"/>
              </a:solidFill>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10CBFB05-5040-47EF-A54A-6B956F48CAC7}"/>
              </a:ext>
            </a:extLst>
          </p:cNvPr>
          <p:cNvSpPr txBox="1"/>
          <p:nvPr/>
        </p:nvSpPr>
        <p:spPr>
          <a:xfrm>
            <a:off x="1133975" y="3498352"/>
            <a:ext cx="10500562" cy="3133999"/>
          </a:xfrm>
          <a:prstGeom prst="rect">
            <a:avLst/>
          </a:prstGeom>
          <a:noFill/>
        </p:spPr>
        <p:txBody>
          <a:bodyPr wrap="square">
            <a:spAutoFit/>
          </a:bodyPr>
          <a:lstStyle/>
          <a:p>
            <a:pPr marL="342900" marR="0" indent="-342900" algn="just">
              <a:lnSpc>
                <a:spcPct val="125000"/>
              </a:lnSpc>
              <a:spcBef>
                <a:spcPts val="0"/>
              </a:spcBef>
              <a:spcAft>
                <a:spcPts val="0"/>
              </a:spcAft>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These properties are responsible for the applications of Nano materials in the field of sensing technologies i.e. sensors </a:t>
            </a:r>
          </a:p>
          <a:p>
            <a:pPr marR="0" algn="just">
              <a:lnSpc>
                <a:spcPct val="125000"/>
              </a:lnSpc>
              <a:spcBef>
                <a:spcPts val="0"/>
              </a:spcBef>
              <a:spcAft>
                <a:spcPts val="0"/>
              </a:spcAft>
            </a:pPr>
            <a:r>
              <a:rPr lang="en-IN" sz="2000" b="1" dirty="0">
                <a:solidFill>
                  <a:srgbClr val="002060"/>
                </a:solidFill>
                <a:latin typeface="Times New Roman" panose="02020603050405020304" pitchFamily="18" charset="0"/>
                <a:cs typeface="Times New Roman" panose="02020603050405020304" pitchFamily="18" charset="0"/>
              </a:rPr>
              <a:t>	For example, Nano materials based biosensors provides information  regarding the amalgamation of material science, molecular engineering, chemistry and biotechnology, </a:t>
            </a:r>
            <a:r>
              <a:rPr lang="en-IN" sz="2000" b="1" dirty="0">
                <a:solidFill>
                  <a:srgbClr val="0A840A"/>
                </a:solidFill>
                <a:latin typeface="Times New Roman" panose="02020603050405020304" pitchFamily="18" charset="0"/>
                <a:cs typeface="Times New Roman" panose="02020603050405020304" pitchFamily="18" charset="0"/>
              </a:rPr>
              <a:t>can provide a robust (strong) sensitivity and specificity of biomolecule detection</a:t>
            </a:r>
            <a:r>
              <a:rPr lang="en-IN" sz="2000" b="1" dirty="0">
                <a:solidFill>
                  <a:srgbClr val="002060"/>
                </a:solidFill>
                <a:latin typeface="Times New Roman" panose="02020603050405020304" pitchFamily="18" charset="0"/>
                <a:cs typeface="Times New Roman" panose="02020603050405020304" pitchFamily="18" charset="0"/>
              </a:rPr>
              <a:t>, </a:t>
            </a:r>
            <a:r>
              <a:rPr lang="en-IN" sz="2000" b="1" dirty="0">
                <a:solidFill>
                  <a:srgbClr val="FF0066"/>
                </a:solidFill>
                <a:latin typeface="Times New Roman" panose="02020603050405020304" pitchFamily="18" charset="0"/>
                <a:cs typeface="Times New Roman" panose="02020603050405020304" pitchFamily="18" charset="0"/>
              </a:rPr>
              <a:t>hold the many fold capability of 	detecting or manipulating atoms and molecules</a:t>
            </a:r>
            <a:r>
              <a:rPr lang="en-IN" sz="2000" b="1" dirty="0">
                <a:solidFill>
                  <a:srgbClr val="002060"/>
                </a:solidFill>
                <a:latin typeface="Times New Roman" panose="02020603050405020304" pitchFamily="18" charset="0"/>
                <a:cs typeface="Times New Roman" panose="02020603050405020304" pitchFamily="18" charset="0"/>
              </a:rPr>
              <a:t>, and </a:t>
            </a:r>
            <a:r>
              <a:rPr lang="en-IN" sz="2000" b="1" dirty="0">
                <a:solidFill>
                  <a:srgbClr val="260FCF"/>
                </a:solidFill>
                <a:latin typeface="Times New Roman" panose="02020603050405020304" pitchFamily="18" charset="0"/>
                <a:cs typeface="Times New Roman" panose="02020603050405020304" pitchFamily="18" charset="0"/>
              </a:rPr>
              <a:t>have an exceptional potential in 	applications such as biomolecular perception, pathogenic diagnosis and environment 	monitoring</a:t>
            </a:r>
            <a:r>
              <a:rPr lang="en-IN" sz="2000" b="1" dirty="0">
                <a:solidFill>
                  <a:srgbClr val="002060"/>
                </a:solidFill>
                <a:latin typeface="Times New Roman" panose="02020603050405020304" pitchFamily="18" charset="0"/>
                <a:cs typeface="Times New Roman" panose="02020603050405020304" pitchFamily="18" charset="0"/>
              </a:rPr>
              <a:t>.</a:t>
            </a:r>
            <a:endParaRPr lang="en-US" sz="2000" b="1" dirty="0">
              <a:solidFill>
                <a:srgbClr val="002060"/>
              </a:solidFill>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E77C8308-4E82-43F3-9D85-BE85FB7CF511}"/>
              </a:ext>
            </a:extLst>
          </p:cNvPr>
          <p:cNvSpPr txBox="1"/>
          <p:nvPr/>
        </p:nvSpPr>
        <p:spPr>
          <a:xfrm>
            <a:off x="977565" y="729930"/>
            <a:ext cx="6093994" cy="461665"/>
          </a:xfrm>
          <a:prstGeom prst="rect">
            <a:avLst/>
          </a:prstGeom>
          <a:noFill/>
        </p:spPr>
        <p:txBody>
          <a:bodyPr wrap="square">
            <a:spAutoFit/>
          </a:bodyPr>
          <a:lstStyle/>
          <a:p>
            <a:r>
              <a:rPr lang="en-US" sz="2400" b="1" dirty="0">
                <a:solidFill>
                  <a:srgbClr val="FF0066"/>
                </a:solidFill>
                <a:latin typeface="Times New Roman" panose="02020603050405020304" pitchFamily="18" charset="0"/>
                <a:ea typeface="Times New Roman" panose="02020603050405020304" pitchFamily="18" charset="0"/>
                <a:cs typeface="Times New Roman" panose="02020603050405020304" pitchFamily="18" charset="0"/>
              </a:rPr>
              <a:t>I</a:t>
            </a:r>
            <a:r>
              <a:rPr lang="en-US" sz="2400" b="1" dirty="0">
                <a:solidFill>
                  <a:srgbClr val="FF0066"/>
                </a:solidFill>
                <a:effectLst/>
                <a:latin typeface="Times New Roman" panose="02020603050405020304" pitchFamily="18" charset="0"/>
                <a:ea typeface="Times New Roman" panose="02020603050405020304" pitchFamily="18" charset="0"/>
                <a:cs typeface="Times New Roman" panose="02020603050405020304" pitchFamily="18" charset="0"/>
              </a:rPr>
              <a:t>ntroduction</a:t>
            </a:r>
            <a:endParaRPr lang="en-US" sz="2400" dirty="0">
              <a:solidFill>
                <a:srgbClr val="FF0066"/>
              </a:solidFill>
            </a:endParaRPr>
          </a:p>
        </p:txBody>
      </p:sp>
    </p:spTree>
    <p:extLst>
      <p:ext uri="{BB962C8B-B14F-4D97-AF65-F5344CB8AC3E}">
        <p14:creationId xmlns:p14="http://schemas.microsoft.com/office/powerpoint/2010/main" val="300112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8349C2-4DEB-4D70-BE1D-C67499DBE16D}"/>
              </a:ext>
            </a:extLst>
          </p:cNvPr>
          <p:cNvSpPr txBox="1"/>
          <p:nvPr/>
        </p:nvSpPr>
        <p:spPr>
          <a:xfrm>
            <a:off x="3049003" y="128512"/>
            <a:ext cx="6093994" cy="498663"/>
          </a:xfrm>
          <a:prstGeom prst="rect">
            <a:avLst/>
          </a:prstGeom>
          <a:noFill/>
        </p:spPr>
        <p:txBody>
          <a:bodyPr wrap="square">
            <a:spAutoFit/>
          </a:bodyPr>
          <a:lstStyle/>
          <a:p>
            <a:pPr marR="3810" lvl="1" algn="just">
              <a:lnSpc>
                <a:spcPct val="150000"/>
              </a:lnSpc>
              <a:spcBef>
                <a:spcPts val="0"/>
              </a:spcBef>
              <a:spcAft>
                <a:spcPts val="0"/>
              </a:spcAft>
            </a:pP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Size dependent properties of nanomaterials</a:t>
            </a:r>
            <a:endParaRPr lang="en-US"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46F6DB69-BB96-42DC-AF67-AFF839103842}"/>
              </a:ext>
            </a:extLst>
          </p:cNvPr>
          <p:cNvSpPr txBox="1"/>
          <p:nvPr/>
        </p:nvSpPr>
        <p:spPr>
          <a:xfrm>
            <a:off x="2006" y="542890"/>
            <a:ext cx="6093994" cy="440955"/>
          </a:xfrm>
          <a:prstGeom prst="rect">
            <a:avLst/>
          </a:prstGeom>
          <a:noFill/>
        </p:spPr>
        <p:txBody>
          <a:bodyPr wrap="square">
            <a:spAutoFit/>
          </a:bodyPr>
          <a:lstStyle/>
          <a:p>
            <a:pPr marR="0" lvl="2" algn="just">
              <a:lnSpc>
                <a:spcPct val="125000"/>
              </a:lnSpc>
              <a:spcBef>
                <a:spcPts val="0"/>
              </a:spcBef>
              <a:spcAft>
                <a:spcPts val="0"/>
              </a:spcAft>
              <a:tabLst>
                <a:tab pos="628650" algn="l"/>
              </a:tabLst>
            </a:pPr>
            <a:r>
              <a:rPr lang="en-US" sz="2000" b="1" dirty="0">
                <a:solidFill>
                  <a:srgbClr val="0A840A"/>
                </a:solidFill>
                <a:effectLst/>
                <a:latin typeface="Times New Roman" panose="02020603050405020304" pitchFamily="18" charset="0"/>
                <a:ea typeface="Times New Roman" panose="02020603050405020304" pitchFamily="18" charset="0"/>
              </a:rPr>
              <a:t>Semiconducting nanoparticles: </a:t>
            </a:r>
            <a:endParaRPr lang="en-US" dirty="0">
              <a:solidFill>
                <a:srgbClr val="0A840A"/>
              </a:solidFill>
              <a:effectLst/>
              <a:latin typeface="Times New Roman" panose="02020603050405020304" pitchFamily="18" charset="0"/>
              <a:ea typeface="Times New Roman" panose="02020603050405020304" pitchFamily="18" charset="0"/>
            </a:endParaRPr>
          </a:p>
        </p:txBody>
      </p:sp>
      <p:sp>
        <p:nvSpPr>
          <p:cNvPr id="15" name="TextBox 14">
            <a:extLst>
              <a:ext uri="{FF2B5EF4-FFF2-40B4-BE49-F238E27FC236}">
                <a16:creationId xmlns:a16="http://schemas.microsoft.com/office/drawing/2014/main" id="{A6D765AC-0710-4894-AEA8-7BAAA96DD965}"/>
              </a:ext>
            </a:extLst>
          </p:cNvPr>
          <p:cNvSpPr txBox="1"/>
          <p:nvPr/>
        </p:nvSpPr>
        <p:spPr>
          <a:xfrm>
            <a:off x="893344" y="1041553"/>
            <a:ext cx="10885572" cy="5057603"/>
          </a:xfrm>
          <a:prstGeom prst="rect">
            <a:avLst/>
          </a:prstGeom>
          <a:noFill/>
        </p:spPr>
        <p:txBody>
          <a:bodyPr wrap="square">
            <a:spAutoFit/>
          </a:bodyPr>
          <a:lstStyle/>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latin typeface="Times New Roman" panose="02020603050405020304" pitchFamily="18" charset="0"/>
              </a:rPr>
              <a:t>Quantum dots are essential </a:t>
            </a:r>
            <a:r>
              <a:rPr lang="en-US" sz="2000" b="1" dirty="0">
                <a:solidFill>
                  <a:srgbClr val="FF0066"/>
                </a:solidFill>
                <a:latin typeface="Times New Roman" panose="02020603050405020304" pitchFamily="18" charset="0"/>
              </a:rPr>
              <a:t>tiny particle </a:t>
            </a:r>
            <a:r>
              <a:rPr lang="en-US" sz="2000" b="1" dirty="0">
                <a:solidFill>
                  <a:srgbClr val="260FCF"/>
                </a:solidFill>
                <a:latin typeface="Times New Roman" panose="02020603050405020304" pitchFamily="18" charset="0"/>
              </a:rPr>
              <a:t>plays a vital role to provide </a:t>
            </a:r>
            <a:r>
              <a:rPr lang="en-US" sz="2000" b="1" dirty="0">
                <a:solidFill>
                  <a:srgbClr val="FF0066"/>
                </a:solidFill>
                <a:latin typeface="Times New Roman" panose="02020603050405020304" pitchFamily="18" charset="0"/>
              </a:rPr>
              <a:t>scientific explanation of the different properties of semiconducting nanoparticles</a:t>
            </a:r>
            <a:r>
              <a:rPr lang="en-US" sz="2000" b="1" dirty="0">
                <a:solidFill>
                  <a:srgbClr val="260FCF"/>
                </a:solidFill>
                <a:latin typeface="Times New Roman" panose="02020603050405020304" pitchFamily="18" charset="0"/>
              </a:rPr>
              <a:t>. </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latin typeface="Times New Roman" panose="02020603050405020304" pitchFamily="18" charset="0"/>
              </a:rPr>
              <a:t>Quantum dots are well-known </a:t>
            </a:r>
            <a:r>
              <a:rPr lang="en-US" sz="2000" b="1" dirty="0">
                <a:solidFill>
                  <a:srgbClr val="FF0066"/>
                </a:solidFill>
                <a:latin typeface="Times New Roman" panose="02020603050405020304" pitchFamily="18" charset="0"/>
              </a:rPr>
              <a:t>semiconducting materials </a:t>
            </a:r>
            <a:r>
              <a:rPr lang="en-US" sz="2000" b="1" dirty="0">
                <a:solidFill>
                  <a:srgbClr val="260FCF"/>
                </a:solidFill>
                <a:latin typeface="Times New Roman" panose="02020603050405020304" pitchFamily="18" charset="0"/>
              </a:rPr>
              <a:t>and their sizes are found in the range of </a:t>
            </a:r>
            <a:r>
              <a:rPr lang="en-US" sz="2000" b="1" dirty="0">
                <a:solidFill>
                  <a:srgbClr val="FF0066"/>
                </a:solidFill>
                <a:latin typeface="Times New Roman" panose="02020603050405020304" pitchFamily="18" charset="0"/>
              </a:rPr>
              <a:t>2 to 7 nm</a:t>
            </a:r>
            <a:r>
              <a:rPr lang="en-US" sz="2000" b="1" dirty="0">
                <a:solidFill>
                  <a:srgbClr val="260FCF"/>
                </a:solidFill>
                <a:latin typeface="Times New Roman" panose="02020603050405020304" pitchFamily="18" charset="0"/>
              </a:rPr>
              <a:t>.</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latin typeface="Times New Roman" panose="02020603050405020304" pitchFamily="18" charset="0"/>
              </a:rPr>
              <a:t>While, the </a:t>
            </a:r>
            <a:r>
              <a:rPr lang="en-US" sz="2000" b="1" dirty="0">
                <a:solidFill>
                  <a:srgbClr val="FF0066"/>
                </a:solidFill>
                <a:latin typeface="Times New Roman" panose="02020603050405020304" pitchFamily="18" charset="0"/>
              </a:rPr>
              <a:t>material whose size ranges from 8 to 100 nm is commonly called as nanoparticles</a:t>
            </a:r>
            <a:r>
              <a:rPr lang="en-US" sz="2000" b="1" dirty="0">
                <a:solidFill>
                  <a:srgbClr val="260FCF"/>
                </a:solidFill>
                <a:latin typeface="Times New Roman" panose="02020603050405020304" pitchFamily="18" charset="0"/>
              </a:rPr>
              <a:t>.</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latin typeface="Times New Roman" panose="02020603050405020304" pitchFamily="18" charset="0"/>
              </a:rPr>
              <a:t>Quantum dots are </a:t>
            </a:r>
            <a:r>
              <a:rPr lang="en-US" sz="2000" b="1" dirty="0">
                <a:solidFill>
                  <a:srgbClr val="FF0066"/>
                </a:solidFill>
                <a:latin typeface="Times New Roman" panose="02020603050405020304" pitchFamily="18" charset="0"/>
              </a:rPr>
              <a:t>composed of thousands of atoms</a:t>
            </a:r>
            <a:r>
              <a:rPr lang="en-US" sz="2000" b="1" dirty="0">
                <a:solidFill>
                  <a:srgbClr val="260FCF"/>
                </a:solidFill>
                <a:latin typeface="Times New Roman" panose="02020603050405020304" pitchFamily="18" charset="0"/>
              </a:rPr>
              <a:t>, and are </a:t>
            </a:r>
            <a:r>
              <a:rPr lang="en-US" sz="2000" b="1" dirty="0">
                <a:solidFill>
                  <a:srgbClr val="FF0066"/>
                </a:solidFill>
                <a:latin typeface="Times New Roman" panose="02020603050405020304" pitchFamily="18" charset="0"/>
              </a:rPr>
              <a:t>investigated intensively for their optical properties. </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latin typeface="Times New Roman" panose="02020603050405020304" pitchFamily="18" charset="0"/>
              </a:rPr>
              <a:t>These </a:t>
            </a:r>
            <a:r>
              <a:rPr lang="en-US" sz="2000" b="1" dirty="0">
                <a:solidFill>
                  <a:srgbClr val="FF0066"/>
                </a:solidFill>
                <a:latin typeface="Times New Roman" panose="02020603050405020304" pitchFamily="18" charset="0"/>
              </a:rPr>
              <a:t>semiconducting nanoparticles are generally called quantum dots </a:t>
            </a:r>
            <a:r>
              <a:rPr lang="en-US" sz="2000" b="1" dirty="0">
                <a:solidFill>
                  <a:srgbClr val="260FCF"/>
                </a:solidFill>
                <a:latin typeface="Times New Roman" panose="02020603050405020304" pitchFamily="18" charset="0"/>
              </a:rPr>
              <a:t>because </a:t>
            </a:r>
            <a:r>
              <a:rPr lang="en-US" sz="2000" b="1" dirty="0">
                <a:solidFill>
                  <a:srgbClr val="FF0066"/>
                </a:solidFill>
                <a:latin typeface="Times New Roman" panose="02020603050405020304" pitchFamily="18" charset="0"/>
              </a:rPr>
              <a:t>quantum effects become important </a:t>
            </a:r>
            <a:r>
              <a:rPr lang="en-US" sz="2000" b="1" dirty="0">
                <a:solidFill>
                  <a:srgbClr val="260FCF"/>
                </a:solidFill>
                <a:latin typeface="Times New Roman" panose="02020603050405020304" pitchFamily="18" charset="0"/>
              </a:rPr>
              <a:t>in these three dimensionally confined particles (dots). </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latin typeface="Times New Roman" panose="02020603050405020304" pitchFamily="18" charset="0"/>
              </a:rPr>
              <a:t>Quantum dot have generally been explained through </a:t>
            </a:r>
            <a:r>
              <a:rPr lang="en-US" sz="2000" b="1" dirty="0">
                <a:solidFill>
                  <a:srgbClr val="FF0066"/>
                </a:solidFill>
                <a:latin typeface="Times New Roman" panose="02020603050405020304" pitchFamily="18" charset="0"/>
              </a:rPr>
              <a:t>band theory in the science of electronics specially semiconductors</a:t>
            </a:r>
            <a:r>
              <a:rPr lang="en-US" sz="2000" b="1" dirty="0">
                <a:solidFill>
                  <a:srgbClr val="260FCF"/>
                </a:solidFill>
                <a:latin typeface="Times New Roman" panose="02020603050405020304" pitchFamily="18" charset="0"/>
              </a:rPr>
              <a:t>, Since the conducting ability of semiconducting material is to be referred in terms of </a:t>
            </a:r>
            <a:r>
              <a:rPr lang="en-US" sz="2000" b="1" dirty="0">
                <a:solidFill>
                  <a:srgbClr val="0A840A"/>
                </a:solidFill>
                <a:latin typeface="Times New Roman" panose="02020603050405020304" pitchFamily="18" charset="0"/>
              </a:rPr>
              <a:t>band gap</a:t>
            </a:r>
            <a:r>
              <a:rPr lang="en-US" sz="2000" b="1" dirty="0">
                <a:solidFill>
                  <a:srgbClr val="260FCF"/>
                </a:solidFill>
                <a:latin typeface="Times New Roman" panose="02020603050405020304" pitchFamily="18" charset="0"/>
              </a:rPr>
              <a:t>, which is the energy difference between </a:t>
            </a:r>
            <a:r>
              <a:rPr lang="en-US" sz="2000" b="1" dirty="0">
                <a:solidFill>
                  <a:srgbClr val="FF0066"/>
                </a:solidFill>
                <a:latin typeface="Times New Roman" panose="02020603050405020304" pitchFamily="18" charset="0"/>
              </a:rPr>
              <a:t>valance band (top)</a:t>
            </a:r>
            <a:r>
              <a:rPr lang="en-US" sz="2000" b="1" dirty="0">
                <a:solidFill>
                  <a:srgbClr val="260FCF"/>
                </a:solidFill>
                <a:latin typeface="Times New Roman" panose="02020603050405020304" pitchFamily="18" charset="0"/>
              </a:rPr>
              <a:t> and </a:t>
            </a:r>
            <a:r>
              <a:rPr lang="en-US" sz="2000" b="1" dirty="0">
                <a:solidFill>
                  <a:srgbClr val="FF0066"/>
                </a:solidFill>
                <a:latin typeface="Times New Roman" panose="02020603050405020304" pitchFamily="18" charset="0"/>
              </a:rPr>
              <a:t>conduction band (bottom).</a:t>
            </a:r>
          </a:p>
        </p:txBody>
      </p:sp>
    </p:spTree>
    <p:extLst>
      <p:ext uri="{BB962C8B-B14F-4D97-AF65-F5344CB8AC3E}">
        <p14:creationId xmlns:p14="http://schemas.microsoft.com/office/powerpoint/2010/main" val="3571830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038794A-94D4-4F97-9806-AF1E93B1080C}"/>
              </a:ext>
            </a:extLst>
          </p:cNvPr>
          <p:cNvSpPr txBox="1"/>
          <p:nvPr/>
        </p:nvSpPr>
        <p:spPr>
          <a:xfrm>
            <a:off x="729916" y="133105"/>
            <a:ext cx="10732168" cy="3903441"/>
          </a:xfrm>
          <a:prstGeom prst="rect">
            <a:avLst/>
          </a:prstGeom>
          <a:noFill/>
        </p:spPr>
        <p:txBody>
          <a:bodyPr wrap="square">
            <a:spAutoFit/>
          </a:bodyPr>
          <a:lstStyle/>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0A840A"/>
                </a:solidFill>
                <a:latin typeface="Times New Roman" panose="02020603050405020304" pitchFamily="18" charset="0"/>
              </a:rPr>
              <a:t>Metals that are classified as semiconductor or semiconducting materials electronically have </a:t>
            </a:r>
            <a:r>
              <a:rPr lang="en-US" sz="2000" b="1" dirty="0">
                <a:solidFill>
                  <a:srgbClr val="FF0066"/>
                </a:solidFill>
                <a:latin typeface="Times New Roman" panose="02020603050405020304" pitchFamily="18" charset="0"/>
              </a:rPr>
              <a:t>partially filled valence band separated from the empty conduction band </a:t>
            </a:r>
            <a:r>
              <a:rPr lang="en-US" sz="2000" b="1" dirty="0">
                <a:solidFill>
                  <a:srgbClr val="0A840A"/>
                </a:solidFill>
                <a:latin typeface="Times New Roman" panose="02020603050405020304" pitchFamily="18" charset="0"/>
              </a:rPr>
              <a:t>by the region so called </a:t>
            </a:r>
            <a:r>
              <a:rPr lang="en-US" sz="2000" b="1" dirty="0">
                <a:solidFill>
                  <a:srgbClr val="FF0066"/>
                </a:solidFill>
                <a:latin typeface="Times New Roman" panose="02020603050405020304" pitchFamily="18" charset="0"/>
              </a:rPr>
              <a:t>band gap. </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0A840A"/>
                </a:solidFill>
                <a:latin typeface="Times New Roman" panose="02020603050405020304" pitchFamily="18" charset="0"/>
              </a:rPr>
              <a:t>Consider interacting molecular orbital are generally HOMO and LUMO. </a:t>
            </a:r>
            <a:r>
              <a:rPr lang="en-US" sz="2000" b="1" dirty="0">
                <a:solidFill>
                  <a:srgbClr val="FF0066"/>
                </a:solidFill>
                <a:latin typeface="Times New Roman" panose="02020603050405020304" pitchFamily="18" charset="0"/>
              </a:rPr>
              <a:t>HOMO (Highest Occupied Molecular Orbital) </a:t>
            </a:r>
            <a:r>
              <a:rPr lang="en-US" sz="2000" b="1" dirty="0">
                <a:solidFill>
                  <a:srgbClr val="0A840A"/>
                </a:solidFill>
                <a:latin typeface="Times New Roman" panose="02020603050405020304" pitchFamily="18" charset="0"/>
              </a:rPr>
              <a:t>of one molecule, while </a:t>
            </a:r>
            <a:r>
              <a:rPr lang="en-US" sz="2000" b="1" dirty="0">
                <a:solidFill>
                  <a:srgbClr val="FF0066"/>
                </a:solidFill>
                <a:latin typeface="Times New Roman" panose="02020603050405020304" pitchFamily="18" charset="0"/>
              </a:rPr>
              <a:t>LUMO (Lowest Unoccupied Molecular Orbital) </a:t>
            </a:r>
            <a:r>
              <a:rPr lang="en-US" sz="2000" b="1" dirty="0">
                <a:solidFill>
                  <a:srgbClr val="0A840A"/>
                </a:solidFill>
                <a:latin typeface="Times New Roman" panose="02020603050405020304" pitchFamily="18" charset="0"/>
              </a:rPr>
              <a:t>of another molecule. </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0A840A"/>
                </a:solidFill>
                <a:latin typeface="Times New Roman" panose="02020603050405020304" pitchFamily="18" charset="0"/>
              </a:rPr>
              <a:t>HOMO and LUMO is the pair that lies close in energy of any pair of orbital’s in the two molecules, which allow them to interact very strongly.</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0A840A"/>
                </a:solidFill>
                <a:latin typeface="Times New Roman" panose="02020603050405020304" pitchFamily="18" charset="0"/>
              </a:rPr>
              <a:t>These orbitals are also called as a </a:t>
            </a:r>
            <a:r>
              <a:rPr lang="en-US" sz="2000" b="1" dirty="0">
                <a:solidFill>
                  <a:srgbClr val="FF0066"/>
                </a:solidFill>
                <a:latin typeface="Times New Roman" panose="02020603050405020304" pitchFamily="18" charset="0"/>
              </a:rPr>
              <a:t>Frontier Molecular Orbital’s</a:t>
            </a:r>
            <a:r>
              <a:rPr lang="en-US" sz="2000" b="1" dirty="0">
                <a:solidFill>
                  <a:srgbClr val="0A840A"/>
                </a:solidFill>
                <a:latin typeface="Times New Roman" panose="02020603050405020304" pitchFamily="18" charset="0"/>
              </a:rPr>
              <a:t>, because they lie at the outermost boundaries of electrons of the molecules. </a:t>
            </a:r>
          </a:p>
        </p:txBody>
      </p:sp>
    </p:spTree>
    <p:extLst>
      <p:ext uri="{BB962C8B-B14F-4D97-AF65-F5344CB8AC3E}">
        <p14:creationId xmlns:p14="http://schemas.microsoft.com/office/powerpoint/2010/main" val="3463172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707FD4-8B85-43FB-A1F2-383DFCB5BBFE}"/>
              </a:ext>
            </a:extLst>
          </p:cNvPr>
          <p:cNvSpPr txBox="1"/>
          <p:nvPr/>
        </p:nvSpPr>
        <p:spPr>
          <a:xfrm>
            <a:off x="782054" y="148728"/>
            <a:ext cx="11093114" cy="6211765"/>
          </a:xfrm>
          <a:prstGeom prst="rect">
            <a:avLst/>
          </a:prstGeom>
          <a:noFill/>
        </p:spPr>
        <p:txBody>
          <a:bodyPr wrap="square">
            <a:spAutoFit/>
          </a:bodyPr>
          <a:lstStyle/>
          <a:p>
            <a:pPr marL="0" marR="0" indent="228600" algn="just">
              <a:lnSpc>
                <a:spcPct val="125000"/>
              </a:lnSpc>
              <a:spcBef>
                <a:spcPts val="0"/>
              </a:spcBef>
              <a:spcAft>
                <a:spcPts val="0"/>
              </a:spcAft>
            </a:pPr>
            <a:r>
              <a:rPr lang="en-US" sz="2000" b="1" dirty="0">
                <a:solidFill>
                  <a:srgbClr val="FF0000"/>
                </a:solidFill>
                <a:latin typeface="Times New Roman" panose="02020603050405020304" pitchFamily="18" charset="0"/>
                <a:ea typeface="Times New Roman" panose="02020603050405020304" pitchFamily="18" charset="0"/>
              </a:rPr>
              <a:t>Metallic Nanoparticles:</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The principal type of optical excitation that occurs is the collective oscillation (occur at the interface of a metal with a dielectric medium and are called as </a:t>
            </a:r>
            <a:r>
              <a:rPr lang="en-US" sz="2000" b="1" dirty="0">
                <a:solidFill>
                  <a:srgbClr val="FF0066"/>
                </a:solidFill>
                <a:effectLst/>
                <a:latin typeface="Times New Roman" panose="02020603050405020304" pitchFamily="18" charset="0"/>
                <a:ea typeface="Times New Roman" panose="02020603050405020304" pitchFamily="18" charset="0"/>
              </a:rPr>
              <a:t>surface </a:t>
            </a:r>
            <a:r>
              <a:rPr lang="en-US" sz="2000" b="1" dirty="0" err="1">
                <a:solidFill>
                  <a:srgbClr val="FF0066"/>
                </a:solidFill>
                <a:effectLst/>
                <a:latin typeface="Times New Roman" panose="02020603050405020304" pitchFamily="18" charset="0"/>
                <a:ea typeface="Times New Roman" panose="02020603050405020304" pitchFamily="18" charset="0"/>
              </a:rPr>
              <a:t>plasmone</a:t>
            </a:r>
            <a:r>
              <a:rPr lang="en-US" sz="2000" b="1" dirty="0">
                <a:solidFill>
                  <a:srgbClr val="260FCF"/>
                </a:solidFill>
                <a:effectLst/>
                <a:latin typeface="Times New Roman" panose="02020603050405020304" pitchFamily="18" charset="0"/>
                <a:ea typeface="Times New Roman" panose="02020603050405020304" pitchFamily="18" charset="0"/>
              </a:rPr>
              <a:t>) of electrons in the valence band of the metal.</a:t>
            </a:r>
          </a:p>
          <a:p>
            <a:pPr marL="342900" marR="0" indent="-342900" algn="just">
              <a:lnSpc>
                <a:spcPct val="125000"/>
              </a:lnSpc>
              <a:spcBef>
                <a:spcPts val="0"/>
              </a:spcBef>
              <a:spcAft>
                <a:spcPts val="0"/>
              </a:spcAft>
              <a:buFont typeface="Arial" panose="020B0604020202020204" pitchFamily="34" charset="0"/>
              <a:buChar char="•"/>
            </a:pPr>
            <a:r>
              <a:rPr lang="en-IN" sz="2000" b="1" i="0" dirty="0">
                <a:solidFill>
                  <a:srgbClr val="0A840A"/>
                </a:solidFill>
                <a:effectLst/>
                <a:latin typeface="Times New Roman" panose="02020603050405020304" pitchFamily="18" charset="0"/>
                <a:cs typeface="Times New Roman" panose="02020603050405020304" pitchFamily="18" charset="0"/>
              </a:rPr>
              <a:t>Surface Plasmons (SP) resonance is the most outstanding optical property of metallic nanostructures. It consists of a collective oscillation of conduction electrons excited by the electromagnetic field of light. SP resonance is in the origin of optical properties hardly achievable with other physical processes </a:t>
            </a:r>
            <a:r>
              <a:rPr lang="en-US" sz="2000" b="1" dirty="0">
                <a:solidFill>
                  <a:srgbClr val="0A840A"/>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The significant characteristics of Plasmon absorption depend strongly on the metal and dielectric surroundings as well as shape and size of the nanoparticles. </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Nowadays, several metallic nanoparticles have been used for various applications in almost every domain of the modern day science.  </a:t>
            </a:r>
            <a:r>
              <a:rPr lang="en-US" sz="2000" b="1" dirty="0">
                <a:solidFill>
                  <a:srgbClr val="FF0066"/>
                </a:solidFill>
                <a:effectLst/>
                <a:latin typeface="Times New Roman" panose="02020603050405020304" pitchFamily="18" charset="0"/>
                <a:ea typeface="Times New Roman" panose="02020603050405020304" pitchFamily="18" charset="0"/>
              </a:rPr>
              <a:t>Such as </a:t>
            </a:r>
            <a:r>
              <a:rPr lang="en-US" sz="2000" b="1" dirty="0">
                <a:solidFill>
                  <a:srgbClr val="0A840A"/>
                </a:solidFill>
                <a:effectLst/>
                <a:latin typeface="Times New Roman" panose="02020603050405020304" pitchFamily="18" charset="0"/>
                <a:ea typeface="Times New Roman" panose="02020603050405020304" pitchFamily="18" charset="0"/>
              </a:rPr>
              <a:t>gold and silver nanoparticles</a:t>
            </a:r>
            <a:r>
              <a:rPr lang="en-US" sz="2000" b="1" dirty="0">
                <a:solidFill>
                  <a:srgbClr val="FF0066"/>
                </a:solidFill>
                <a:effectLst/>
                <a:latin typeface="Times New Roman" panose="02020603050405020304" pitchFamily="18" charset="0"/>
                <a:ea typeface="Times New Roman" panose="02020603050405020304" pitchFamily="18" charset="0"/>
              </a:rPr>
              <a:t> exhibit a broad spectrum of </a:t>
            </a:r>
            <a:r>
              <a:rPr lang="en-US" sz="2000" b="1" dirty="0">
                <a:solidFill>
                  <a:srgbClr val="0A840A"/>
                </a:solidFill>
                <a:effectLst/>
                <a:latin typeface="Times New Roman" panose="02020603050405020304" pitchFamily="18" charset="0"/>
                <a:ea typeface="Times New Roman" panose="02020603050405020304" pitchFamily="18" charset="0"/>
              </a:rPr>
              <a:t>optical property </a:t>
            </a:r>
            <a:r>
              <a:rPr lang="en-US" sz="2000" b="1" dirty="0">
                <a:solidFill>
                  <a:srgbClr val="FF0066"/>
                </a:solidFill>
                <a:effectLst/>
                <a:latin typeface="Times New Roman" panose="02020603050405020304" pitchFamily="18" charset="0"/>
                <a:ea typeface="Times New Roman" panose="02020603050405020304" pitchFamily="18" charset="0"/>
              </a:rPr>
              <a:t>hence used as a </a:t>
            </a:r>
            <a:r>
              <a:rPr lang="en-US" sz="2000" b="1" dirty="0">
                <a:solidFill>
                  <a:srgbClr val="0A840A"/>
                </a:solidFill>
                <a:effectLst/>
                <a:latin typeface="Times New Roman" panose="02020603050405020304" pitchFamily="18" charset="0"/>
                <a:ea typeface="Times New Roman" panose="02020603050405020304" pitchFamily="18" charset="0"/>
              </a:rPr>
              <a:t>pigment in paint and coloring industries</a:t>
            </a:r>
            <a:r>
              <a:rPr lang="en-US" sz="2000" b="1" dirty="0">
                <a:solidFill>
                  <a:srgbClr val="260FCF"/>
                </a:solidFill>
                <a:effectLst/>
                <a:latin typeface="Times New Roman" panose="02020603050405020304" pitchFamily="18" charset="0"/>
                <a:ea typeface="Times New Roman" panose="02020603050405020304" pitchFamily="18" charset="0"/>
              </a:rPr>
              <a:t>, </a:t>
            </a:r>
            <a:r>
              <a:rPr lang="en-US" sz="2000" b="1" dirty="0">
                <a:solidFill>
                  <a:srgbClr val="FF0066"/>
                </a:solidFill>
                <a:effectLst/>
                <a:latin typeface="Times New Roman" panose="02020603050405020304" pitchFamily="18" charset="0"/>
                <a:ea typeface="Times New Roman" panose="02020603050405020304" pitchFamily="18" charset="0"/>
              </a:rPr>
              <a:t>they have also an exceptional </a:t>
            </a:r>
            <a:r>
              <a:rPr lang="en-US" sz="2000" b="1" dirty="0">
                <a:solidFill>
                  <a:srgbClr val="0A840A"/>
                </a:solidFill>
                <a:effectLst/>
                <a:latin typeface="Times New Roman" panose="02020603050405020304" pitchFamily="18" charset="0"/>
                <a:ea typeface="Times New Roman" panose="02020603050405020304" pitchFamily="18" charset="0"/>
              </a:rPr>
              <a:t>medical applications</a:t>
            </a:r>
            <a:r>
              <a:rPr lang="en-US" sz="2000" b="1" dirty="0">
                <a:solidFill>
                  <a:srgbClr val="260FCF"/>
                </a:solidFill>
                <a:effectLst/>
                <a:latin typeface="Times New Roman" panose="02020603050405020304" pitchFamily="18" charset="0"/>
                <a:ea typeface="Times New Roman" panose="02020603050405020304" pitchFamily="18" charset="0"/>
              </a:rPr>
              <a:t>. </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FF0066"/>
                </a:solidFill>
                <a:effectLst/>
                <a:latin typeface="Times New Roman" panose="02020603050405020304" pitchFamily="18" charset="0"/>
                <a:ea typeface="Times New Roman" panose="02020603050405020304" pitchFamily="18" charset="0"/>
              </a:rPr>
              <a:t>Gold nanoparticles are common example of metallic nanoparticles </a:t>
            </a:r>
            <a:r>
              <a:rPr lang="en-US" sz="2000" b="1" dirty="0">
                <a:solidFill>
                  <a:srgbClr val="260FCF"/>
                </a:solidFill>
                <a:effectLst/>
                <a:latin typeface="Times New Roman" panose="02020603050405020304" pitchFamily="18" charset="0"/>
                <a:ea typeface="Times New Roman" panose="02020603050405020304" pitchFamily="18" charset="0"/>
              </a:rPr>
              <a:t>and </a:t>
            </a:r>
            <a:r>
              <a:rPr lang="en-US" sz="2000" b="1" dirty="0">
                <a:solidFill>
                  <a:srgbClr val="0A840A"/>
                </a:solidFill>
                <a:effectLst/>
                <a:latin typeface="Times New Roman" panose="02020603050405020304" pitchFamily="18" charset="0"/>
                <a:ea typeface="Times New Roman" panose="02020603050405020304" pitchFamily="18" charset="0"/>
              </a:rPr>
              <a:t>have found practical applications as a biological and chemical sensor, smart bombs for cancer therapy</a:t>
            </a:r>
            <a:r>
              <a:rPr lang="en-US" sz="2000" b="1" dirty="0">
                <a:solidFill>
                  <a:srgbClr val="260FCF"/>
                </a:solidFill>
                <a:effectLst/>
                <a:latin typeface="Times New Roman" panose="02020603050405020304" pitchFamily="18" charset="0"/>
                <a:ea typeface="Times New Roman" panose="02020603050405020304" pitchFamily="18" charset="0"/>
              </a:rPr>
              <a:t>. </a:t>
            </a:r>
            <a:r>
              <a:rPr lang="en-US" sz="1100" dirty="0">
                <a:effectLst/>
                <a:latin typeface="Calibri" panose="020F0502020204030204" pitchFamily="34" charset="0"/>
                <a:ea typeface="Times New Roman" panose="02020603050405020304" pitchFamily="18" charset="0"/>
                <a:cs typeface="Mangal" panose="02040503050203030202" pitchFamily="18" charset="0"/>
              </a:rPr>
              <a:t> </a:t>
            </a:r>
            <a:endParaRPr lang="en-US" dirty="0"/>
          </a:p>
        </p:txBody>
      </p:sp>
    </p:spTree>
    <p:extLst>
      <p:ext uri="{BB962C8B-B14F-4D97-AF65-F5344CB8AC3E}">
        <p14:creationId xmlns:p14="http://schemas.microsoft.com/office/powerpoint/2010/main" val="3339672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98EDD34-7ED0-4B32-B380-A3DEBD374EB5}"/>
              </a:ext>
            </a:extLst>
          </p:cNvPr>
          <p:cNvSpPr txBox="1"/>
          <p:nvPr/>
        </p:nvSpPr>
        <p:spPr>
          <a:xfrm>
            <a:off x="830179" y="216576"/>
            <a:ext cx="11008895" cy="2364558"/>
          </a:xfrm>
          <a:prstGeom prst="rect">
            <a:avLst/>
          </a:prstGeom>
          <a:noFill/>
        </p:spPr>
        <p:txBody>
          <a:bodyPr wrap="square">
            <a:spAutoFit/>
          </a:bodyPr>
          <a:lstStyle/>
          <a:p>
            <a:pPr marL="0" lvl="1" algn="just">
              <a:lnSpc>
                <a:spcPct val="125000"/>
              </a:lnSpc>
              <a:tabLst>
                <a:tab pos="342900" algn="l"/>
              </a:tabLst>
            </a:pPr>
            <a:r>
              <a:rPr lang="en-US" sz="2000" b="1" dirty="0">
                <a:solidFill>
                  <a:srgbClr val="FF0000"/>
                </a:solidFill>
                <a:latin typeface="Times New Roman" panose="02020603050405020304" pitchFamily="18" charset="0"/>
              </a:rPr>
              <a:t>Synthesis Routes</a:t>
            </a:r>
          </a:p>
          <a:p>
            <a:pPr marL="342900" indent="-342900" algn="just">
              <a:lnSpc>
                <a:spcPct val="125000"/>
              </a:lnSpc>
              <a:buFont typeface="Arial" panose="020B0604020202020204" pitchFamily="34" charset="0"/>
              <a:buChar char="•"/>
            </a:pPr>
            <a:r>
              <a:rPr lang="en-US" sz="2000" b="1" dirty="0">
                <a:solidFill>
                  <a:srgbClr val="260FCF"/>
                </a:solidFill>
                <a:latin typeface="Times New Roman" panose="02020603050405020304" pitchFamily="18" charset="0"/>
              </a:rPr>
              <a:t>However, one of the most popular ways of classifying the synthesis route is based on </a:t>
            </a:r>
            <a:r>
              <a:rPr lang="en-US" sz="2000" b="1" dirty="0">
                <a:solidFill>
                  <a:srgbClr val="0A840A"/>
                </a:solidFill>
                <a:latin typeface="Times New Roman" panose="02020603050405020304" pitchFamily="18" charset="0"/>
              </a:rPr>
              <a:t>how the nanostructures are built</a:t>
            </a:r>
            <a:r>
              <a:rPr lang="en-US" sz="2000" b="1" dirty="0">
                <a:solidFill>
                  <a:srgbClr val="260FCF"/>
                </a:solidFill>
                <a:latin typeface="Times New Roman" panose="02020603050405020304" pitchFamily="18" charset="0"/>
              </a:rPr>
              <a:t>, and such an approach leads to </a:t>
            </a:r>
            <a:r>
              <a:rPr lang="en-US" sz="2000" b="1" dirty="0">
                <a:solidFill>
                  <a:srgbClr val="0A840A"/>
                </a:solidFill>
                <a:latin typeface="Times New Roman" panose="02020603050405020304" pitchFamily="18" charset="0"/>
              </a:rPr>
              <a:t>two routes</a:t>
            </a:r>
            <a:r>
              <a:rPr lang="en-US" sz="2000" b="1" dirty="0">
                <a:solidFill>
                  <a:srgbClr val="260FCF"/>
                </a:solidFill>
                <a:latin typeface="Times New Roman" panose="02020603050405020304" pitchFamily="18" charset="0"/>
              </a:rPr>
              <a:t>, namely the </a:t>
            </a:r>
            <a:r>
              <a:rPr lang="en-US" sz="2000" b="1" dirty="0">
                <a:solidFill>
                  <a:srgbClr val="FF0066"/>
                </a:solidFill>
                <a:latin typeface="Times New Roman" panose="02020603050405020304" pitchFamily="18" charset="0"/>
              </a:rPr>
              <a:t>bottom-up</a:t>
            </a:r>
            <a:r>
              <a:rPr lang="en-US" sz="2000" b="1" dirty="0">
                <a:solidFill>
                  <a:srgbClr val="0A840A"/>
                </a:solidFill>
                <a:latin typeface="Times New Roman" panose="02020603050405020304" pitchFamily="18" charset="0"/>
              </a:rPr>
              <a:t> and the top-down approaches.</a:t>
            </a:r>
            <a:r>
              <a:rPr lang="en-US" sz="2000" b="1" dirty="0">
                <a:solidFill>
                  <a:srgbClr val="260FCF"/>
                </a:solidFill>
                <a:latin typeface="Times New Roman" panose="02020603050405020304" pitchFamily="18" charset="0"/>
              </a:rPr>
              <a:t> </a:t>
            </a:r>
          </a:p>
          <a:p>
            <a:pPr marL="342900" indent="-342900" algn="just">
              <a:lnSpc>
                <a:spcPct val="125000"/>
              </a:lnSpc>
              <a:buFont typeface="Arial" panose="020B0604020202020204" pitchFamily="34" charset="0"/>
              <a:buChar char="•"/>
            </a:pPr>
            <a:r>
              <a:rPr lang="en-US" sz="2000" b="1" dirty="0">
                <a:solidFill>
                  <a:srgbClr val="260FCF"/>
                </a:solidFill>
                <a:latin typeface="Times New Roman" panose="02020603050405020304" pitchFamily="18" charset="0"/>
              </a:rPr>
              <a:t>Many of the bottom-up approaches have difficulties in scale up while top-down approaches can be easily scaled up.</a:t>
            </a:r>
          </a:p>
        </p:txBody>
      </p:sp>
    </p:spTree>
    <p:extLst>
      <p:ext uri="{BB962C8B-B14F-4D97-AF65-F5344CB8AC3E}">
        <p14:creationId xmlns:p14="http://schemas.microsoft.com/office/powerpoint/2010/main" val="13442374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r. Hicks' Lab - Chemical Vapor Deposition">
            <a:extLst>
              <a:ext uri="{FF2B5EF4-FFF2-40B4-BE49-F238E27FC236}">
                <a16:creationId xmlns:a16="http://schemas.microsoft.com/office/drawing/2014/main" id="{E53E2195-1AAD-4A41-B756-EC32332C86AA}"/>
              </a:ext>
            </a:extLst>
          </p:cNvPr>
          <p:cNvPicPr/>
          <p:nvPr/>
        </p:nvPicPr>
        <p:blipFill>
          <a:blip r:embed="rId3">
            <a:duotone>
              <a:prstClr val="black"/>
              <a:schemeClr val="accent5">
                <a:tint val="45000"/>
                <a:satMod val="400000"/>
              </a:schemeClr>
            </a:duotone>
            <a:extLst>
              <a:ext uri="{BEBA8EAE-BF5A-486C-A8C5-ECC9F3942E4B}">
                <a14:imgProps xmlns:a14="http://schemas.microsoft.com/office/drawing/2010/main">
                  <a14:imgLayer r:embed="rId4">
                    <a14:imgEffect>
                      <a14:sharpenSoften amount="50000"/>
                    </a14:imgEffect>
                    <a14:imgEffect>
                      <a14:saturation sat="0"/>
                    </a14:imgEffect>
                  </a14:imgLayer>
                </a14:imgProps>
              </a:ext>
            </a:extLst>
          </a:blip>
          <a:srcRect/>
          <a:stretch>
            <a:fillRect/>
          </a:stretch>
        </p:blipFill>
        <p:spPr bwMode="auto">
          <a:xfrm>
            <a:off x="7620000" y="56271"/>
            <a:ext cx="4450080" cy="2152356"/>
          </a:xfrm>
          <a:prstGeom prst="rect">
            <a:avLst/>
          </a:prstGeom>
          <a:noFill/>
          <a:ln>
            <a:noFill/>
          </a:ln>
        </p:spPr>
      </p:pic>
      <p:pic>
        <p:nvPicPr>
          <p:cNvPr id="6" name="Picture 5">
            <a:extLst>
              <a:ext uri="{FF2B5EF4-FFF2-40B4-BE49-F238E27FC236}">
                <a16:creationId xmlns:a16="http://schemas.microsoft.com/office/drawing/2014/main" id="{0CE491EB-A4A2-49DF-921C-73F7249E2737}"/>
              </a:ext>
            </a:extLst>
          </p:cNvPr>
          <p:cNvPicPr/>
          <p:nvPr/>
        </p:nvPicPr>
        <p:blipFill>
          <a:blip r:embed="rId5" cstate="print">
            <a:duotone>
              <a:prstClr val="black"/>
              <a:schemeClr val="accent3">
                <a:tint val="45000"/>
                <a:satMod val="400000"/>
              </a:schemeClr>
            </a:duotone>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tretch>
            <a:fillRect/>
          </a:stretch>
        </p:blipFill>
        <p:spPr bwMode="auto">
          <a:xfrm>
            <a:off x="7620000" y="2264908"/>
            <a:ext cx="4450080" cy="1927262"/>
          </a:xfrm>
          <a:prstGeom prst="rect">
            <a:avLst/>
          </a:prstGeom>
          <a:noFill/>
          <a:ln>
            <a:noFill/>
          </a:ln>
          <a:extLst>
            <a:ext uri="{53640926-AAD7-44D8-BBD7-CCE9431645EC}">
              <a14:shadowObscured xmlns:a14="http://schemas.microsoft.com/office/drawing/2010/main"/>
            </a:ext>
          </a:extLst>
        </p:spPr>
      </p:pic>
      <p:sp>
        <p:nvSpPr>
          <p:cNvPr id="8" name="TextBox 7">
            <a:extLst>
              <a:ext uri="{FF2B5EF4-FFF2-40B4-BE49-F238E27FC236}">
                <a16:creationId xmlns:a16="http://schemas.microsoft.com/office/drawing/2014/main" id="{69DB5953-CB27-46D7-9104-0D402CE09044}"/>
              </a:ext>
            </a:extLst>
          </p:cNvPr>
          <p:cNvSpPr txBox="1"/>
          <p:nvPr/>
        </p:nvSpPr>
        <p:spPr>
          <a:xfrm>
            <a:off x="717452" y="0"/>
            <a:ext cx="6834554" cy="6984861"/>
          </a:xfrm>
          <a:prstGeom prst="rect">
            <a:avLst/>
          </a:prstGeom>
          <a:noFill/>
        </p:spPr>
        <p:txBody>
          <a:bodyPr wrap="square">
            <a:spAutoFit/>
          </a:bodyPr>
          <a:lstStyle/>
          <a:p>
            <a:pPr marL="228600" indent="-228600" algn="just">
              <a:lnSpc>
                <a:spcPct val="125000"/>
              </a:lnSpc>
              <a:buAutoNum type="alphaUcParenR"/>
            </a:pPr>
            <a:r>
              <a:rPr lang="en-US" sz="1800" b="1" dirty="0">
                <a:solidFill>
                  <a:srgbClr val="FF0000"/>
                </a:solidFill>
                <a:effectLst/>
                <a:latin typeface="Times New Roman" panose="02020603050405020304" pitchFamily="18" charset="0"/>
                <a:ea typeface="Times New Roman" panose="02020603050405020304" pitchFamily="18" charset="0"/>
              </a:rPr>
              <a:t>Bottom-Up Approaches: </a:t>
            </a:r>
          </a:p>
          <a:p>
            <a:pPr marL="171450" indent="-171450" algn="just">
              <a:lnSpc>
                <a:spcPct val="125000"/>
              </a:lnSpc>
              <a:buFont typeface="Arial" panose="020B0604020202020204" pitchFamily="34" charset="0"/>
              <a:buChar char="•"/>
            </a:pPr>
            <a:r>
              <a:rPr lang="en-US" sz="1800" b="1" dirty="0">
                <a:solidFill>
                  <a:srgbClr val="260FCF"/>
                </a:solidFill>
                <a:latin typeface="Times New Roman" panose="02020603050405020304" pitchFamily="18" charset="0"/>
              </a:rPr>
              <a:t>In general, the bottom-up approach consists of, one dimensional self-assembly of individual atoms and molecules to form nanostructured materials in at least.  All the bottom-up techniques used liquid or gas as the starting material.</a:t>
            </a:r>
          </a:p>
          <a:p>
            <a:pPr marL="171450" indent="-171450" algn="just">
              <a:lnSpc>
                <a:spcPct val="125000"/>
              </a:lnSpc>
              <a:buFont typeface="Arial" panose="020B0604020202020204" pitchFamily="34" charset="0"/>
              <a:buChar char="•"/>
            </a:pPr>
            <a:r>
              <a:rPr lang="en-US" sz="1800" b="1" dirty="0">
                <a:solidFill>
                  <a:srgbClr val="260FCF"/>
                </a:solidFill>
                <a:latin typeface="Times New Roman" panose="02020603050405020304" pitchFamily="18" charset="0"/>
              </a:rPr>
              <a:t>Usually, the bottom-up approach technique can give </a:t>
            </a:r>
            <a:r>
              <a:rPr lang="en-US" sz="1800" b="1" dirty="0">
                <a:solidFill>
                  <a:srgbClr val="0A840A"/>
                </a:solidFill>
                <a:latin typeface="Times New Roman" panose="02020603050405020304" pitchFamily="18" charset="0"/>
              </a:rPr>
              <a:t>very fine nanostructures of individual nanoparticles </a:t>
            </a:r>
            <a:r>
              <a:rPr lang="en-US" sz="1800" b="1" dirty="0">
                <a:solidFill>
                  <a:srgbClr val="260FCF"/>
                </a:solidFill>
                <a:latin typeface="Times New Roman" panose="02020603050405020304" pitchFamily="18" charset="0"/>
              </a:rPr>
              <a:t>called as</a:t>
            </a:r>
            <a:r>
              <a:rPr lang="en-US" sz="1800" b="1" dirty="0">
                <a:solidFill>
                  <a:srgbClr val="0A840A"/>
                </a:solidFill>
                <a:latin typeface="Times New Roman" panose="02020603050405020304" pitchFamily="18" charset="0"/>
              </a:rPr>
              <a:t> </a:t>
            </a:r>
            <a:r>
              <a:rPr lang="en-US" sz="1800" b="1" dirty="0">
                <a:solidFill>
                  <a:srgbClr val="FF0066"/>
                </a:solidFill>
                <a:latin typeface="Times New Roman" panose="02020603050405020304" pitchFamily="18" charset="0"/>
              </a:rPr>
              <a:t>nano shells</a:t>
            </a:r>
            <a:r>
              <a:rPr lang="en-US" sz="1800" b="1" dirty="0">
                <a:solidFill>
                  <a:srgbClr val="260FCF"/>
                </a:solidFill>
                <a:latin typeface="Times New Roman" panose="02020603050405020304" pitchFamily="18" charset="0"/>
              </a:rPr>
              <a:t> which have narrow size if the process parameters are very effectively designed and controlled.</a:t>
            </a:r>
          </a:p>
          <a:p>
            <a:pPr algn="just">
              <a:lnSpc>
                <a:spcPct val="125000"/>
              </a:lnSpc>
            </a:pPr>
            <a:r>
              <a:rPr lang="en-US" b="1" dirty="0">
                <a:solidFill>
                  <a:srgbClr val="260FCF"/>
                </a:solidFill>
                <a:effectLst/>
                <a:latin typeface="Times New Roman" panose="02020603050405020304" pitchFamily="18" charset="0"/>
                <a:ea typeface="Times New Roman" panose="02020603050405020304" pitchFamily="18" charset="0"/>
              </a:rPr>
              <a:t> </a:t>
            </a:r>
            <a:r>
              <a:rPr lang="en-US" b="1" dirty="0">
                <a:solidFill>
                  <a:srgbClr val="FF0000"/>
                </a:solidFill>
                <a:effectLst/>
                <a:latin typeface="Times New Roman" panose="02020603050405020304" pitchFamily="18" charset="0"/>
                <a:ea typeface="Times New Roman" panose="02020603050405020304" pitchFamily="18" charset="0"/>
              </a:rPr>
              <a:t>1) </a:t>
            </a:r>
            <a:r>
              <a:rPr lang="en-US" sz="1800" b="1" dirty="0">
                <a:solidFill>
                  <a:srgbClr val="FF0000"/>
                </a:solidFill>
                <a:effectLst/>
                <a:latin typeface="Times New Roman" panose="02020603050405020304" pitchFamily="18" charset="0"/>
                <a:ea typeface="Times New Roman" panose="02020603050405020304" pitchFamily="18" charset="0"/>
              </a:rPr>
              <a:t>Chemical Vapour Deposition (CVD):</a:t>
            </a:r>
            <a:r>
              <a:rPr lang="en-US" sz="1800" b="1" dirty="0">
                <a:latin typeface="Times New Roman" panose="02020603050405020304" pitchFamily="18" charset="0"/>
                <a:ea typeface="Times New Roman" panose="02020603050405020304" pitchFamily="18" charset="0"/>
              </a:rPr>
              <a:t> </a:t>
            </a:r>
            <a:r>
              <a:rPr lang="en-US" sz="1800" b="1" dirty="0">
                <a:solidFill>
                  <a:srgbClr val="0A840A"/>
                </a:solidFill>
                <a:latin typeface="Times New Roman" panose="02020603050405020304" pitchFamily="18" charset="0"/>
                <a:ea typeface="Times New Roman" panose="02020603050405020304" pitchFamily="18" charset="0"/>
              </a:rPr>
              <a:t>The </a:t>
            </a:r>
            <a:r>
              <a:rPr lang="en-US" sz="1800" b="1" dirty="0">
                <a:solidFill>
                  <a:srgbClr val="0A840A"/>
                </a:solidFill>
                <a:effectLst/>
                <a:latin typeface="Times New Roman" panose="02020603050405020304" pitchFamily="18" charset="0"/>
                <a:ea typeface="Times New Roman" panose="02020603050405020304" pitchFamily="18" charset="0"/>
              </a:rPr>
              <a:t>process in which one or more gaseous adsorption species react or decompose on a hot surface to form stable solid products</a:t>
            </a:r>
            <a:r>
              <a:rPr lang="en-US" sz="1800" b="1" dirty="0">
                <a:solidFill>
                  <a:srgbClr val="00B050"/>
                </a:solidFill>
                <a:effectLst/>
                <a:latin typeface="Times New Roman" panose="02020603050405020304" pitchFamily="18" charset="0"/>
                <a:ea typeface="Times New Roman" panose="02020603050405020304" pitchFamily="18" charset="0"/>
              </a:rPr>
              <a:t>. </a:t>
            </a:r>
          </a:p>
          <a:p>
            <a:pPr algn="just">
              <a:lnSpc>
                <a:spcPct val="125000"/>
              </a:lnSpc>
            </a:pPr>
            <a:r>
              <a:rPr lang="en-US" sz="1800" b="1" dirty="0">
                <a:latin typeface="Times New Roman" panose="02020603050405020304" pitchFamily="18" charset="0"/>
                <a:ea typeface="Times New Roman" panose="02020603050405020304" pitchFamily="18" charset="0"/>
              </a:rPr>
              <a:t>M</a:t>
            </a:r>
            <a:r>
              <a:rPr lang="en-US" sz="1800" b="1" dirty="0">
                <a:effectLst/>
                <a:latin typeface="Times New Roman" panose="02020603050405020304" pitchFamily="18" charset="0"/>
                <a:ea typeface="Times New Roman" panose="02020603050405020304" pitchFamily="18" charset="0"/>
              </a:rPr>
              <a:t>ain step occurs in CVD process summarized as follows:</a:t>
            </a:r>
          </a:p>
          <a:p>
            <a:pPr marL="457200" marR="0" lvl="0" indent="-457200" algn="just">
              <a:lnSpc>
                <a:spcPct val="125000"/>
              </a:lnSpc>
              <a:spcBef>
                <a:spcPts val="0"/>
              </a:spcBef>
              <a:spcAft>
                <a:spcPts val="0"/>
              </a:spcAft>
              <a:buFont typeface="+mj-lt"/>
              <a:buAutoNum type="alphaLcParenR"/>
            </a:pPr>
            <a:r>
              <a:rPr lang="en-US" sz="1800" b="1" dirty="0">
                <a:solidFill>
                  <a:srgbClr val="260FCF"/>
                </a:solidFill>
                <a:effectLst/>
                <a:latin typeface="Times New Roman" panose="02020603050405020304" pitchFamily="18" charset="0"/>
                <a:ea typeface="Times New Roman" panose="02020603050405020304" pitchFamily="18" charset="0"/>
              </a:rPr>
              <a:t>The transport of reacting gaseous species at the surface for adsorption</a:t>
            </a:r>
            <a:r>
              <a:rPr lang="en-US" sz="1800" b="1" dirty="0">
                <a:solidFill>
                  <a:srgbClr val="260FCF"/>
                </a:solidFill>
                <a:latin typeface="Times New Roman" panose="02020603050405020304" pitchFamily="18" charset="0"/>
                <a:ea typeface="Times New Roman" panose="02020603050405020304" pitchFamily="18" charset="0"/>
              </a:rPr>
              <a:t>.</a:t>
            </a:r>
          </a:p>
          <a:p>
            <a:pPr marL="457200" marR="0" lvl="0" indent="-457200" algn="just">
              <a:lnSpc>
                <a:spcPct val="125000"/>
              </a:lnSpc>
              <a:spcBef>
                <a:spcPts val="0"/>
              </a:spcBef>
              <a:spcAft>
                <a:spcPts val="0"/>
              </a:spcAft>
              <a:buFont typeface="+mj-lt"/>
              <a:buAutoNum type="alphaLcParenR"/>
            </a:pPr>
            <a:r>
              <a:rPr lang="en-US" sz="1800" b="1" dirty="0">
                <a:solidFill>
                  <a:srgbClr val="260FCF"/>
                </a:solidFill>
                <a:effectLst/>
                <a:latin typeface="Times New Roman" panose="02020603050405020304" pitchFamily="18" charset="0"/>
                <a:ea typeface="Times New Roman" panose="02020603050405020304" pitchFamily="18" charset="0"/>
              </a:rPr>
              <a:t>Heterogeneous surface reaction can be catalyzed by the surface</a:t>
            </a:r>
            <a:endParaRPr lang="en-US" sz="1800" b="1" dirty="0">
              <a:solidFill>
                <a:srgbClr val="260FCF"/>
              </a:solidFill>
              <a:latin typeface="Times New Roman" panose="02020603050405020304" pitchFamily="18" charset="0"/>
              <a:ea typeface="Times New Roman" panose="02020603050405020304" pitchFamily="18" charset="0"/>
            </a:endParaRPr>
          </a:p>
          <a:p>
            <a:pPr marL="457200" marR="0" lvl="0" indent="-457200" algn="just">
              <a:lnSpc>
                <a:spcPct val="125000"/>
              </a:lnSpc>
              <a:spcBef>
                <a:spcPts val="0"/>
              </a:spcBef>
              <a:spcAft>
                <a:spcPts val="0"/>
              </a:spcAft>
              <a:buFont typeface="+mj-lt"/>
              <a:buAutoNum type="alphaLcParenR"/>
            </a:pPr>
            <a:r>
              <a:rPr lang="en-US" sz="1800" b="1" dirty="0">
                <a:solidFill>
                  <a:srgbClr val="260FCF"/>
                </a:solidFill>
                <a:effectLst/>
                <a:latin typeface="Times New Roman" panose="02020603050405020304" pitchFamily="18" charset="0"/>
                <a:ea typeface="Times New Roman" panose="02020603050405020304" pitchFamily="18" charset="0"/>
              </a:rPr>
              <a:t>Surface diffusion of the species to the growth sites</a:t>
            </a:r>
            <a:endParaRPr lang="en-US" sz="1800" b="1" dirty="0">
              <a:solidFill>
                <a:srgbClr val="260FCF"/>
              </a:solidFill>
              <a:latin typeface="Times New Roman" panose="02020603050405020304" pitchFamily="18" charset="0"/>
              <a:ea typeface="Times New Roman" panose="02020603050405020304" pitchFamily="18" charset="0"/>
            </a:endParaRPr>
          </a:p>
          <a:p>
            <a:pPr marL="457200" marR="0" lvl="0" indent="-457200" algn="just">
              <a:lnSpc>
                <a:spcPct val="125000"/>
              </a:lnSpc>
              <a:spcBef>
                <a:spcPts val="0"/>
              </a:spcBef>
              <a:spcAft>
                <a:spcPts val="0"/>
              </a:spcAft>
              <a:buFont typeface="+mj-lt"/>
              <a:buAutoNum type="alphaLcParenR"/>
            </a:pPr>
            <a:r>
              <a:rPr lang="en-US" sz="1800" b="1" dirty="0">
                <a:solidFill>
                  <a:srgbClr val="260FCF"/>
                </a:solidFill>
                <a:effectLst/>
                <a:latin typeface="Times New Roman" panose="02020603050405020304" pitchFamily="18" charset="0"/>
                <a:ea typeface="Times New Roman" panose="02020603050405020304" pitchFamily="18" charset="0"/>
              </a:rPr>
              <a:t>Nucleation and growth of the film</a:t>
            </a:r>
            <a:endParaRPr lang="en-US" sz="1800" b="1" dirty="0">
              <a:solidFill>
                <a:srgbClr val="260FCF"/>
              </a:solidFill>
              <a:latin typeface="Times New Roman" panose="02020603050405020304" pitchFamily="18" charset="0"/>
              <a:ea typeface="Times New Roman" panose="02020603050405020304" pitchFamily="18" charset="0"/>
            </a:endParaRPr>
          </a:p>
          <a:p>
            <a:pPr marL="457200" marR="0" lvl="0" indent="-457200" algn="just">
              <a:lnSpc>
                <a:spcPct val="125000"/>
              </a:lnSpc>
              <a:spcBef>
                <a:spcPts val="0"/>
              </a:spcBef>
              <a:spcAft>
                <a:spcPts val="0"/>
              </a:spcAft>
              <a:buFont typeface="+mj-lt"/>
              <a:buAutoNum type="alphaLcParenR"/>
            </a:pPr>
            <a:r>
              <a:rPr lang="en-US" sz="1800" b="1" dirty="0">
                <a:solidFill>
                  <a:srgbClr val="260FCF"/>
                </a:solidFill>
                <a:effectLst/>
                <a:latin typeface="Times New Roman" panose="02020603050405020304" pitchFamily="18" charset="0"/>
                <a:ea typeface="Times New Roman" panose="02020603050405020304" pitchFamily="18" charset="0"/>
              </a:rPr>
              <a:t>Desorption of gaseous reaction products and transportation of reaction products away from the surface.</a:t>
            </a:r>
          </a:p>
        </p:txBody>
      </p:sp>
      <p:sp>
        <p:nvSpPr>
          <p:cNvPr id="10" name="TextBox 9">
            <a:extLst>
              <a:ext uri="{FF2B5EF4-FFF2-40B4-BE49-F238E27FC236}">
                <a16:creationId xmlns:a16="http://schemas.microsoft.com/office/drawing/2014/main" id="{87F3CA99-C4F2-451F-865F-5611A8A0AF3D}"/>
              </a:ext>
            </a:extLst>
          </p:cNvPr>
          <p:cNvSpPr txBox="1"/>
          <p:nvPr/>
        </p:nvSpPr>
        <p:spPr>
          <a:xfrm>
            <a:off x="7537938" y="4086654"/>
            <a:ext cx="4639994" cy="2829877"/>
          </a:xfrm>
          <a:prstGeom prst="rect">
            <a:avLst/>
          </a:prstGeom>
          <a:noFill/>
        </p:spPr>
        <p:txBody>
          <a:bodyPr wrap="square">
            <a:spAutoFit/>
          </a:bodyPr>
          <a:lstStyle/>
          <a:p>
            <a:pPr marL="0" marR="0" indent="228600" algn="just">
              <a:lnSpc>
                <a:spcPct val="125000"/>
              </a:lnSpc>
              <a:spcBef>
                <a:spcPts val="0"/>
              </a:spcBef>
              <a:spcAft>
                <a:spcPts val="0"/>
              </a:spcAft>
            </a:pPr>
            <a:r>
              <a:rPr lang="en-US" dirty="0">
                <a:solidFill>
                  <a:schemeClr val="bg1"/>
                </a:solidFill>
                <a:latin typeface="Times New Roman" panose="02020603050405020304" pitchFamily="18" charset="0"/>
                <a:ea typeface="Times New Roman" panose="02020603050405020304" pitchFamily="18" charset="0"/>
              </a:rPr>
              <a:t>The </a:t>
            </a:r>
            <a:r>
              <a:rPr lang="en-US" sz="1800" dirty="0">
                <a:solidFill>
                  <a:schemeClr val="bg1"/>
                </a:solidFill>
                <a:effectLst/>
                <a:latin typeface="Times New Roman" panose="02020603050405020304" pitchFamily="18" charset="0"/>
                <a:ea typeface="Times New Roman" panose="02020603050405020304" pitchFamily="18" charset="0"/>
              </a:rPr>
              <a:t>reacting gasses flow is passed over hot filament or film. The resulting gas gets adsorbed over hot filament. The gas molecules are diffused over the surface towards growth side, then over the surface the nucleation and growth of the film is started. The desorption of the  gases from the surface resulting in to desired reaction products. </a:t>
            </a:r>
          </a:p>
        </p:txBody>
      </p:sp>
      <p:sp>
        <p:nvSpPr>
          <p:cNvPr id="12" name="TextBox 11">
            <a:extLst>
              <a:ext uri="{FF2B5EF4-FFF2-40B4-BE49-F238E27FC236}">
                <a16:creationId xmlns:a16="http://schemas.microsoft.com/office/drawing/2014/main" id="{AA62E13D-A5BC-48D8-B49B-4CB079E7F8BB}"/>
              </a:ext>
            </a:extLst>
          </p:cNvPr>
          <p:cNvSpPr txBox="1"/>
          <p:nvPr/>
        </p:nvSpPr>
        <p:spPr>
          <a:xfrm>
            <a:off x="7948246" y="2177786"/>
            <a:ext cx="4121834" cy="307777"/>
          </a:xfrm>
          <a:prstGeom prst="rect">
            <a:avLst/>
          </a:prstGeom>
          <a:noFill/>
        </p:spPr>
        <p:txBody>
          <a:bodyPr wrap="square">
            <a:spAutoFit/>
          </a:bodyPr>
          <a:lstStyle/>
          <a:p>
            <a:r>
              <a:rPr lang="en-US" sz="1400" b="1" dirty="0">
                <a:solidFill>
                  <a:srgbClr val="FF0066"/>
                </a:solidFill>
                <a:effectLst/>
                <a:latin typeface="Times New Roman" panose="02020603050405020304" pitchFamily="18" charset="0"/>
                <a:ea typeface="Times New Roman" panose="02020603050405020304" pitchFamily="18" charset="0"/>
              </a:rPr>
              <a:t>The detailed synthesis process is as shown in fig</a:t>
            </a:r>
            <a:r>
              <a:rPr lang="en-US" sz="1400" b="1" dirty="0">
                <a:solidFill>
                  <a:srgbClr val="FF0066"/>
                </a:solidFill>
                <a:latin typeface="Times New Roman" panose="02020603050405020304" pitchFamily="18" charset="0"/>
                <a:ea typeface="Times New Roman" panose="02020603050405020304" pitchFamily="18" charset="0"/>
              </a:rPr>
              <a:t>ure</a:t>
            </a:r>
            <a:endParaRPr lang="en-US" sz="1400" b="1" dirty="0">
              <a:solidFill>
                <a:srgbClr val="FF0066"/>
              </a:solidFill>
            </a:endParaRPr>
          </a:p>
        </p:txBody>
      </p:sp>
    </p:spTree>
    <p:extLst>
      <p:ext uri="{BB962C8B-B14F-4D97-AF65-F5344CB8AC3E}">
        <p14:creationId xmlns:p14="http://schemas.microsoft.com/office/powerpoint/2010/main" val="27432682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10C0EF6-B05E-4765-8A3C-0230EDEA0C89}"/>
              </a:ext>
            </a:extLst>
          </p:cNvPr>
          <p:cNvSpPr txBox="1"/>
          <p:nvPr/>
        </p:nvSpPr>
        <p:spPr>
          <a:xfrm>
            <a:off x="771378" y="237292"/>
            <a:ext cx="10649243" cy="3191708"/>
          </a:xfrm>
          <a:prstGeom prst="rect">
            <a:avLst/>
          </a:prstGeom>
          <a:noFill/>
        </p:spPr>
        <p:txBody>
          <a:bodyPr wrap="square">
            <a:spAutoFit/>
          </a:bodyPr>
          <a:lstStyle/>
          <a:p>
            <a:pPr marL="0" marR="0" indent="228600" algn="just">
              <a:lnSpc>
                <a:spcPct val="125000"/>
              </a:lnSpc>
              <a:spcBef>
                <a:spcPts val="0"/>
              </a:spcBef>
              <a:spcAft>
                <a:spcPts val="0"/>
              </a:spcAft>
            </a:pPr>
            <a:r>
              <a:rPr lang="en-US" sz="2000" b="1" dirty="0">
                <a:solidFill>
                  <a:srgbClr val="FF0000"/>
                </a:solidFill>
                <a:effectLst/>
                <a:latin typeface="Times New Roman" panose="02020603050405020304" pitchFamily="18" charset="0"/>
                <a:ea typeface="Times New Roman" panose="02020603050405020304" pitchFamily="18" charset="0"/>
              </a:rPr>
              <a:t>Thermally activated CVD:</a:t>
            </a:r>
            <a:endParaRPr lang="en-US" sz="2000" dirty="0">
              <a:effectLst/>
              <a:latin typeface="Times New Roman" panose="02020603050405020304" pitchFamily="18" charset="0"/>
              <a:ea typeface="Times New Roman" panose="02020603050405020304" pitchFamily="18" charset="0"/>
            </a:endParaRPr>
          </a:p>
          <a:p>
            <a:pPr marL="0" marR="0" indent="228600" algn="just">
              <a:lnSpc>
                <a:spcPct val="150000"/>
              </a:lnSpc>
              <a:spcBef>
                <a:spcPts val="0"/>
              </a:spcBef>
              <a:spcAft>
                <a:spcPts val="0"/>
              </a:spcAft>
            </a:pPr>
            <a:r>
              <a:rPr lang="en-US" sz="2000" b="1" dirty="0">
                <a:solidFill>
                  <a:srgbClr val="260FCF"/>
                </a:solidFill>
                <a:effectLst/>
                <a:latin typeface="Times New Roman" panose="02020603050405020304" pitchFamily="18" charset="0"/>
                <a:ea typeface="Times New Roman" panose="02020603050405020304" pitchFamily="18" charset="0"/>
              </a:rPr>
              <a:t>Thermally activated CVD is the conventional CVD technique in which the conditions of </a:t>
            </a:r>
            <a:r>
              <a:rPr lang="en-US" sz="2000" b="1" dirty="0">
                <a:solidFill>
                  <a:srgbClr val="FF0066"/>
                </a:solidFill>
                <a:effectLst/>
                <a:latin typeface="Times New Roman" panose="02020603050405020304" pitchFamily="18" charset="0"/>
                <a:ea typeface="Times New Roman" panose="02020603050405020304" pitchFamily="18" charset="0"/>
              </a:rPr>
              <a:t>high temperature </a:t>
            </a:r>
            <a:r>
              <a:rPr lang="en-US" sz="2000" b="1" dirty="0">
                <a:solidFill>
                  <a:srgbClr val="260FCF"/>
                </a:solidFill>
                <a:effectLst/>
                <a:latin typeface="Times New Roman" panose="02020603050405020304" pitchFamily="18" charset="0"/>
                <a:ea typeface="Times New Roman" panose="02020603050405020304" pitchFamily="18" charset="0"/>
              </a:rPr>
              <a:t>has been achieved by the resistive heating of hot wall reactors for the dissociation of gaseous species. Therefore, it is very essential to use the substrate which have melting point much lower than the reaction temperature. In general, </a:t>
            </a:r>
            <a:r>
              <a:rPr lang="en-US" sz="2000" b="1" dirty="0">
                <a:solidFill>
                  <a:srgbClr val="FF0066"/>
                </a:solidFill>
                <a:effectLst/>
                <a:latin typeface="Times New Roman" panose="02020603050405020304" pitchFamily="18" charset="0"/>
                <a:ea typeface="Times New Roman" panose="02020603050405020304" pitchFamily="18" charset="0"/>
              </a:rPr>
              <a:t>hot tungsten filament </a:t>
            </a:r>
            <a:r>
              <a:rPr lang="en-US" sz="2000" b="1" dirty="0">
                <a:solidFill>
                  <a:srgbClr val="260FCF"/>
                </a:solidFill>
                <a:effectLst/>
                <a:latin typeface="Times New Roman" panose="02020603050405020304" pitchFamily="18" charset="0"/>
                <a:ea typeface="Times New Roman" panose="02020603050405020304" pitchFamily="18" charset="0"/>
              </a:rPr>
              <a:t>is commonly used to heat reacting gases in close vicinity of the substrate. Now a day, hot filament CVD has been used to grow one dimensional silicon carbide nanorods. </a:t>
            </a:r>
          </a:p>
        </p:txBody>
      </p:sp>
    </p:spTree>
    <p:extLst>
      <p:ext uri="{BB962C8B-B14F-4D97-AF65-F5344CB8AC3E}">
        <p14:creationId xmlns:p14="http://schemas.microsoft.com/office/powerpoint/2010/main" val="507257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hematic view of a typical PECVD reactor | Download Scientific Diagram">
            <a:extLst>
              <a:ext uri="{FF2B5EF4-FFF2-40B4-BE49-F238E27FC236}">
                <a16:creationId xmlns:a16="http://schemas.microsoft.com/office/drawing/2014/main" id="{DF78DC0E-C013-418F-BFCB-F301972B1214}"/>
              </a:ext>
            </a:extLst>
          </p:cNvPr>
          <p:cNvPicPr/>
          <p:nvPr/>
        </p:nvPicPr>
        <p:blipFill rotWithShape="1">
          <a:blip r:embed="rId2">
            <a:duotone>
              <a:prstClr val="black"/>
              <a:schemeClr val="accent5">
                <a:tint val="45000"/>
                <a:satMod val="400000"/>
              </a:schemeClr>
            </a:duotone>
            <a:extLst>
              <a:ext uri="{BEBA8EAE-BF5A-486C-A8C5-ECC9F3942E4B}">
                <a14:imgProps xmlns:a14="http://schemas.microsoft.com/office/drawing/2010/main">
                  <a14:imgLayer r:embed="rId3">
                    <a14:imgEffect>
                      <a14:sharpenSoften amount="50000"/>
                    </a14:imgEffect>
                    <a14:imgEffect>
                      <a14:saturation sat="0"/>
                    </a14:imgEffect>
                  </a14:imgLayer>
                </a14:imgProps>
              </a:ext>
            </a:extLst>
          </a:blip>
          <a:srcRect t="2829" r="12443" b="3435"/>
          <a:stretch/>
        </p:blipFill>
        <p:spPr bwMode="auto">
          <a:xfrm>
            <a:off x="7751300" y="182881"/>
            <a:ext cx="4206240" cy="2700996"/>
          </a:xfrm>
          <a:prstGeom prst="rect">
            <a:avLst/>
          </a:prstGeom>
          <a:noFill/>
          <a:ln>
            <a:noFill/>
          </a:ln>
          <a:extLst>
            <a:ext uri="{53640926-AAD7-44D8-BBD7-CCE9431645EC}">
              <a14:shadowObscured xmlns:a14="http://schemas.microsoft.com/office/drawing/2010/main"/>
            </a:ext>
          </a:extLst>
        </p:spPr>
      </p:pic>
      <p:sp>
        <p:nvSpPr>
          <p:cNvPr id="11" name="TextBox 10">
            <a:extLst>
              <a:ext uri="{FF2B5EF4-FFF2-40B4-BE49-F238E27FC236}">
                <a16:creationId xmlns:a16="http://schemas.microsoft.com/office/drawing/2014/main" id="{1C83920C-8FDC-4180-B810-D6C3EB07F328}"/>
              </a:ext>
            </a:extLst>
          </p:cNvPr>
          <p:cNvSpPr txBox="1"/>
          <p:nvPr/>
        </p:nvSpPr>
        <p:spPr>
          <a:xfrm>
            <a:off x="812408" y="119453"/>
            <a:ext cx="6601265" cy="5442324"/>
          </a:xfrm>
          <a:prstGeom prst="rect">
            <a:avLst/>
          </a:prstGeom>
          <a:noFill/>
        </p:spPr>
        <p:txBody>
          <a:bodyPr wrap="square">
            <a:spAutoFit/>
          </a:bodyPr>
          <a:lstStyle/>
          <a:p>
            <a:pPr marL="0" marR="0" indent="228600" algn="just">
              <a:lnSpc>
                <a:spcPct val="125000"/>
              </a:lnSpc>
              <a:spcBef>
                <a:spcPts val="0"/>
              </a:spcBef>
              <a:spcAft>
                <a:spcPts val="0"/>
              </a:spcAft>
            </a:pPr>
            <a:r>
              <a:rPr lang="en-US" sz="2000" b="1" dirty="0">
                <a:solidFill>
                  <a:srgbClr val="FF0000"/>
                </a:solidFill>
                <a:effectLst/>
                <a:latin typeface="Times New Roman" panose="02020603050405020304" pitchFamily="18" charset="0"/>
                <a:ea typeface="Times New Roman" panose="02020603050405020304" pitchFamily="18" charset="0"/>
              </a:rPr>
              <a:t>Plasma enhanced CVD: </a:t>
            </a:r>
            <a:r>
              <a:rPr lang="en-US" sz="2000" b="1" dirty="0">
                <a:solidFill>
                  <a:srgbClr val="00B050"/>
                </a:solidFill>
                <a:effectLst/>
                <a:latin typeface="Times New Roman" panose="02020603050405020304" pitchFamily="18" charset="0"/>
                <a:ea typeface="Times New Roman" panose="02020603050405020304" pitchFamily="18" charset="0"/>
              </a:rPr>
              <a:t>Plasma enhanced CVD has a distinct advantage over thermal CVD due to its lower deposition temperature.</a:t>
            </a:r>
            <a:r>
              <a:rPr lang="en-US" sz="2000" b="1" dirty="0">
                <a:effectLst/>
                <a:latin typeface="Times New Roman" panose="02020603050405020304" pitchFamily="18" charset="0"/>
                <a:ea typeface="Times New Roman" panose="02020603050405020304" pitchFamily="18" charset="0"/>
              </a:rPr>
              <a:t> </a:t>
            </a:r>
            <a:r>
              <a:rPr lang="en-US" sz="2000" b="1" dirty="0">
                <a:solidFill>
                  <a:srgbClr val="260FCF"/>
                </a:solidFill>
                <a:effectLst/>
                <a:latin typeface="Times New Roman" panose="02020603050405020304" pitchFamily="18" charset="0"/>
                <a:ea typeface="Times New Roman" panose="02020603050405020304" pitchFamily="18" charset="0"/>
              </a:rPr>
              <a:t>In this technique the plasma is generated by various energy resources such as DC(Direct current),RF(Radio frequency), microwave and electron cyclotron resonance microwave (ECR-MW) radiation. Amongst these the </a:t>
            </a:r>
            <a:r>
              <a:rPr lang="en-US" sz="2000" b="1" dirty="0">
                <a:solidFill>
                  <a:srgbClr val="00B050"/>
                </a:solidFill>
                <a:effectLst/>
                <a:latin typeface="Times New Roman" panose="02020603050405020304" pitchFamily="18" charset="0"/>
                <a:ea typeface="Times New Roman" panose="02020603050405020304" pitchFamily="18" charset="0"/>
              </a:rPr>
              <a:t>DC plasma technique is based on the generation of plasma consisting of electrons and ions by ionizing and dissociating the reacting gases by electrical discharge.</a:t>
            </a:r>
            <a:r>
              <a:rPr lang="en-US" sz="2000" b="1" dirty="0">
                <a:effectLst/>
                <a:latin typeface="Times New Roman" panose="02020603050405020304" pitchFamily="18" charset="0"/>
                <a:ea typeface="Times New Roman" panose="02020603050405020304" pitchFamily="18" charset="0"/>
              </a:rPr>
              <a:t> </a:t>
            </a:r>
            <a:r>
              <a:rPr lang="en-US" sz="2000" b="1" dirty="0">
                <a:solidFill>
                  <a:srgbClr val="260FCF"/>
                </a:solidFill>
                <a:effectLst/>
                <a:latin typeface="Times New Roman" panose="02020603050405020304" pitchFamily="18" charset="0"/>
                <a:ea typeface="Times New Roman" panose="02020603050405020304" pitchFamily="18" charset="0"/>
              </a:rPr>
              <a:t>However, microwave plasma is very attractive and widely used technology because in this technique the excitation of microwave frequency can oscillate the electrons. Thus, </a:t>
            </a:r>
            <a:r>
              <a:rPr lang="en-US" sz="2000" b="1" dirty="0">
                <a:solidFill>
                  <a:srgbClr val="00B050"/>
                </a:solidFill>
                <a:effectLst/>
                <a:latin typeface="Times New Roman" panose="02020603050405020304" pitchFamily="18" charset="0"/>
                <a:ea typeface="Times New Roman" panose="02020603050405020304" pitchFamily="18" charset="0"/>
              </a:rPr>
              <a:t>high ionization factors are generated as electrons collide with gas atom and molecules. </a:t>
            </a:r>
            <a:endParaRPr lang="en-US" sz="2000" b="1" dirty="0">
              <a:effectLst/>
              <a:latin typeface="Times New Roman" panose="02020603050405020304" pitchFamily="18" charset="0"/>
              <a:ea typeface="Times New Roman" panose="02020603050405020304" pitchFamily="18" charset="0"/>
            </a:endParaRPr>
          </a:p>
        </p:txBody>
      </p:sp>
      <p:sp>
        <p:nvSpPr>
          <p:cNvPr id="13" name="TextBox 12">
            <a:extLst>
              <a:ext uri="{FF2B5EF4-FFF2-40B4-BE49-F238E27FC236}">
                <a16:creationId xmlns:a16="http://schemas.microsoft.com/office/drawing/2014/main" id="{628FF422-FFD6-482A-B637-5BD9EA0FBABA}"/>
              </a:ext>
            </a:extLst>
          </p:cNvPr>
          <p:cNvSpPr txBox="1"/>
          <p:nvPr/>
        </p:nvSpPr>
        <p:spPr>
          <a:xfrm>
            <a:off x="7549663" y="3206751"/>
            <a:ext cx="4609514" cy="3176126"/>
          </a:xfrm>
          <a:prstGeom prst="rect">
            <a:avLst/>
          </a:prstGeom>
          <a:noFill/>
        </p:spPr>
        <p:txBody>
          <a:bodyPr wrap="square">
            <a:spAutoFit/>
          </a:bodyPr>
          <a:lstStyle/>
          <a:p>
            <a:pPr marL="0" marR="0" indent="228600" algn="just">
              <a:lnSpc>
                <a:spcPct val="125000"/>
              </a:lnSpc>
              <a:spcBef>
                <a:spcPts val="0"/>
              </a:spcBef>
              <a:spcAft>
                <a:spcPts val="0"/>
              </a:spcAft>
            </a:pPr>
            <a:r>
              <a:rPr lang="en-US" sz="1800" b="1" dirty="0">
                <a:solidFill>
                  <a:schemeClr val="bg1"/>
                </a:solidFill>
                <a:effectLst/>
                <a:latin typeface="Times New Roman" panose="02020603050405020304" pitchFamily="18" charset="0"/>
                <a:ea typeface="Times New Roman" panose="02020603050405020304" pitchFamily="18" charset="0"/>
              </a:rPr>
              <a:t>In this process, the reacting gas molecules are passed through the process chamber and then gases molecules gets adsorbed over plasma. These gases molecules immediately get desorbed due to DC and RF power. These gases products are desorbed in the form of wafers as the bi-products. These bi-products are collected in the pump and get separated finally</a:t>
            </a:r>
          </a:p>
        </p:txBody>
      </p:sp>
    </p:spTree>
    <p:extLst>
      <p:ext uri="{BB962C8B-B14F-4D97-AF65-F5344CB8AC3E}">
        <p14:creationId xmlns:p14="http://schemas.microsoft.com/office/powerpoint/2010/main" val="3181610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9A2966-2E05-4706-8B3A-E4ECF460AF01}"/>
              </a:ext>
            </a:extLst>
          </p:cNvPr>
          <p:cNvSpPr txBox="1"/>
          <p:nvPr/>
        </p:nvSpPr>
        <p:spPr>
          <a:xfrm>
            <a:off x="868679" y="101222"/>
            <a:ext cx="10976317" cy="6981207"/>
          </a:xfrm>
          <a:prstGeom prst="rect">
            <a:avLst/>
          </a:prstGeom>
          <a:noFill/>
        </p:spPr>
        <p:txBody>
          <a:bodyPr wrap="square">
            <a:spAutoFit/>
          </a:bodyPr>
          <a:lstStyle/>
          <a:p>
            <a:pPr marL="0" marR="0" indent="228600" algn="just">
              <a:lnSpc>
                <a:spcPct val="125000"/>
              </a:lnSpc>
              <a:spcBef>
                <a:spcPts val="0"/>
              </a:spcBef>
              <a:spcAft>
                <a:spcPts val="0"/>
              </a:spcAft>
            </a:pPr>
            <a:r>
              <a:rPr lang="en-US" sz="2000" b="1" dirty="0">
                <a:solidFill>
                  <a:srgbClr val="FF0000"/>
                </a:solidFill>
                <a:effectLst/>
                <a:latin typeface="Times New Roman" panose="02020603050405020304" pitchFamily="18" charset="0"/>
                <a:ea typeface="Times New Roman" panose="02020603050405020304" pitchFamily="18" charset="0"/>
              </a:rPr>
              <a:t>2) Spray conversion processing:  </a:t>
            </a:r>
            <a:r>
              <a:rPr lang="en-US" sz="2000" b="1" dirty="0">
                <a:solidFill>
                  <a:srgbClr val="260FCF"/>
                </a:solidFill>
                <a:effectLst/>
                <a:latin typeface="Times New Roman" panose="02020603050405020304" pitchFamily="18" charset="0"/>
                <a:ea typeface="Times New Roman" panose="02020603050405020304" pitchFamily="18" charset="0"/>
              </a:rPr>
              <a:t>Spray conversion processing strategy is the most convenient and widely accepted route in which the atomization of chemical precursors has been carried out in to aerosol droplets (that are dispersed throughout a gas medium). Thereafter, the aerosols are then transported in to a heated reactor where the solution is evaporated to form ultrafine particles or thin films. The atomic cloud aerosol generates larger droplets due to the ultrasonic spraying method that results the smaller droplets. This having a significant influence on the surface morphology of the material. Spray pyrolysis is very effective, cost effective strategy utilizes simple equipment’s, which leads the formation of a thin film with large surface area of substrate coverage and potential homogeneity of mass synthesis. Following key steps are involved in spray pyrolysis technique,</a:t>
            </a:r>
          </a:p>
          <a:p>
            <a:pPr marL="342900" marR="0" lvl="0" indent="-342900" algn="just">
              <a:lnSpc>
                <a:spcPct val="125000"/>
              </a:lnSpc>
              <a:spcBef>
                <a:spcPts val="0"/>
              </a:spcBef>
              <a:spcAft>
                <a:spcPts val="0"/>
              </a:spcAft>
              <a:buFont typeface="+mj-lt"/>
              <a:buAutoNum type="arabicPeriod"/>
            </a:pPr>
            <a:r>
              <a:rPr lang="en-US" sz="2000" b="1" dirty="0">
                <a:solidFill>
                  <a:srgbClr val="260FCF"/>
                </a:solidFill>
                <a:effectLst/>
                <a:latin typeface="Times New Roman" panose="02020603050405020304" pitchFamily="18" charset="0"/>
                <a:ea typeface="Times New Roman" panose="02020603050405020304" pitchFamily="18" charset="0"/>
              </a:rPr>
              <a:t>The evaporation of the solvent from the surface of the droplets.</a:t>
            </a:r>
          </a:p>
          <a:p>
            <a:pPr marL="342900" marR="0" lvl="0" indent="-342900" algn="just">
              <a:lnSpc>
                <a:spcPct val="125000"/>
              </a:lnSpc>
              <a:spcBef>
                <a:spcPts val="0"/>
              </a:spcBef>
              <a:spcAft>
                <a:spcPts val="0"/>
              </a:spcAft>
              <a:buFont typeface="+mj-lt"/>
              <a:buAutoNum type="arabicPeriod"/>
            </a:pPr>
            <a:r>
              <a:rPr lang="en-US" sz="2000" b="1" dirty="0">
                <a:solidFill>
                  <a:srgbClr val="260FCF"/>
                </a:solidFill>
                <a:effectLst/>
                <a:latin typeface="Times New Roman" panose="02020603050405020304" pitchFamily="18" charset="0"/>
                <a:ea typeface="Times New Roman" panose="02020603050405020304" pitchFamily="18" charset="0"/>
              </a:rPr>
              <a:t>Drying of the droplets containing the precipitate solute.</a:t>
            </a:r>
          </a:p>
          <a:p>
            <a:pPr marL="342900" marR="0" lvl="0" indent="-342900" algn="just">
              <a:lnSpc>
                <a:spcPct val="125000"/>
              </a:lnSpc>
              <a:spcBef>
                <a:spcPts val="0"/>
              </a:spcBef>
              <a:spcAft>
                <a:spcPts val="0"/>
              </a:spcAft>
              <a:buFont typeface="+mj-lt"/>
              <a:buAutoNum type="arabicPeriod"/>
            </a:pPr>
            <a:r>
              <a:rPr lang="en-US" sz="2000" b="1" dirty="0">
                <a:solidFill>
                  <a:srgbClr val="260FCF"/>
                </a:solidFill>
                <a:effectLst/>
                <a:latin typeface="Times New Roman" panose="02020603050405020304" pitchFamily="18" charset="0"/>
                <a:ea typeface="Times New Roman" panose="02020603050405020304" pitchFamily="18" charset="0"/>
              </a:rPr>
              <a:t>The annealing of the precipitate at considerably high temperature (thermolysis).</a:t>
            </a:r>
          </a:p>
          <a:p>
            <a:pPr marL="342900" marR="0" lvl="0" indent="-342900" algn="just">
              <a:lnSpc>
                <a:spcPct val="125000"/>
              </a:lnSpc>
              <a:spcBef>
                <a:spcPts val="0"/>
              </a:spcBef>
              <a:spcAft>
                <a:spcPts val="0"/>
              </a:spcAft>
              <a:buFont typeface="+mj-lt"/>
              <a:buAutoNum type="arabicPeriod"/>
            </a:pPr>
            <a:r>
              <a:rPr lang="en-US" sz="2000" b="1" dirty="0">
                <a:solidFill>
                  <a:srgbClr val="260FCF"/>
                </a:solidFill>
                <a:effectLst/>
                <a:latin typeface="Times New Roman" panose="02020603050405020304" pitchFamily="18" charset="0"/>
                <a:ea typeface="Times New Roman" panose="02020603050405020304" pitchFamily="18" charset="0"/>
              </a:rPr>
              <a:t>Formation of microporous particles of defined phase composition, and</a:t>
            </a:r>
          </a:p>
          <a:p>
            <a:pPr marL="342900" marR="0" lvl="0" indent="-342900" algn="just">
              <a:lnSpc>
                <a:spcPct val="125000"/>
              </a:lnSpc>
              <a:spcBef>
                <a:spcPts val="0"/>
              </a:spcBef>
              <a:spcAft>
                <a:spcPts val="0"/>
              </a:spcAft>
              <a:buFont typeface="+mj-lt"/>
              <a:buAutoNum type="arabicPeriod"/>
            </a:pPr>
            <a:r>
              <a:rPr lang="en-US" sz="2000" b="1" dirty="0">
                <a:solidFill>
                  <a:srgbClr val="260FCF"/>
                </a:solidFill>
                <a:effectLst/>
                <a:latin typeface="Times New Roman" panose="02020603050405020304" pitchFamily="18" charset="0"/>
                <a:ea typeface="Times New Roman" panose="02020603050405020304" pitchFamily="18" charset="0"/>
              </a:rPr>
              <a:t>Formation and sintering of solid particles.</a:t>
            </a:r>
          </a:p>
          <a:p>
            <a:pPr marR="0" lvl="0" algn="just">
              <a:lnSpc>
                <a:spcPct val="125000"/>
              </a:lnSpc>
              <a:spcBef>
                <a:spcPts val="0"/>
              </a:spcBef>
              <a:spcAft>
                <a:spcPts val="0"/>
              </a:spcAft>
            </a:pPr>
            <a:r>
              <a:rPr lang="en-US" sz="2000" b="1" dirty="0">
                <a:solidFill>
                  <a:srgbClr val="260FCF"/>
                </a:solidFill>
                <a:effectLst/>
                <a:latin typeface="Times New Roman" panose="02020603050405020304" pitchFamily="18" charset="0"/>
                <a:ea typeface="Times New Roman" panose="02020603050405020304" pitchFamily="18" charset="0"/>
              </a:rPr>
              <a:t>Spray pyrolysis can be used to prepare several metal oxide nanoparticles such as ZnO, ZrO</a:t>
            </a:r>
            <a:r>
              <a:rPr lang="en-US" sz="2000" b="1" baseline="-25000" dirty="0">
                <a:solidFill>
                  <a:srgbClr val="260FCF"/>
                </a:solidFill>
                <a:effectLst/>
                <a:latin typeface="Times New Roman" panose="02020603050405020304" pitchFamily="18" charset="0"/>
                <a:ea typeface="Times New Roman" panose="02020603050405020304" pitchFamily="18" charset="0"/>
              </a:rPr>
              <a:t>2</a:t>
            </a:r>
            <a:r>
              <a:rPr lang="en-US" sz="2000" b="1" dirty="0">
                <a:solidFill>
                  <a:srgbClr val="260FCF"/>
                </a:solidFill>
                <a:effectLst/>
                <a:latin typeface="Times New Roman" panose="02020603050405020304" pitchFamily="18" charset="0"/>
                <a:ea typeface="Times New Roman" panose="02020603050405020304" pitchFamily="18" charset="0"/>
              </a:rPr>
              <a:t> and Al</a:t>
            </a:r>
            <a:r>
              <a:rPr lang="en-US" sz="2000" b="1" baseline="-25000" dirty="0">
                <a:solidFill>
                  <a:srgbClr val="260FCF"/>
                </a:solidFill>
                <a:effectLst/>
                <a:latin typeface="Times New Roman" panose="02020603050405020304" pitchFamily="18" charset="0"/>
                <a:ea typeface="Times New Roman" panose="02020603050405020304" pitchFamily="18" charset="0"/>
              </a:rPr>
              <a:t>2</a:t>
            </a:r>
            <a:r>
              <a:rPr lang="en-US" sz="2000" b="1" dirty="0">
                <a:solidFill>
                  <a:srgbClr val="260FCF"/>
                </a:solidFill>
                <a:effectLst/>
                <a:latin typeface="Times New Roman" panose="02020603050405020304" pitchFamily="18" charset="0"/>
                <a:ea typeface="Times New Roman" panose="02020603050405020304" pitchFamily="18" charset="0"/>
              </a:rPr>
              <a:t>O</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 etc.</a:t>
            </a:r>
          </a:p>
          <a:p>
            <a:pPr marL="342900" marR="0" lvl="0" indent="-342900" algn="just">
              <a:lnSpc>
                <a:spcPct val="125000"/>
              </a:lnSpc>
              <a:spcBef>
                <a:spcPts val="0"/>
              </a:spcBef>
              <a:spcAft>
                <a:spcPts val="0"/>
              </a:spcAft>
              <a:buFont typeface="+mj-lt"/>
              <a:buAutoNum type="arabicPeriod"/>
            </a:pPr>
            <a:endParaRPr lang="en-US" sz="2000" b="1" dirty="0">
              <a:solidFill>
                <a:srgbClr val="260FCF"/>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6455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97ECC03-65AA-4EE2-B341-4330BDCC71F2}"/>
              </a:ext>
            </a:extLst>
          </p:cNvPr>
          <p:cNvSpPr txBox="1"/>
          <p:nvPr/>
        </p:nvSpPr>
        <p:spPr>
          <a:xfrm>
            <a:off x="939018" y="124002"/>
            <a:ext cx="10666828" cy="5753755"/>
          </a:xfrm>
          <a:prstGeom prst="rect">
            <a:avLst/>
          </a:prstGeom>
          <a:noFill/>
        </p:spPr>
        <p:txBody>
          <a:bodyPr wrap="square">
            <a:spAutoFit/>
          </a:bodyPr>
          <a:lstStyle/>
          <a:p>
            <a:pPr marL="0" marR="0" indent="228600" algn="just">
              <a:lnSpc>
                <a:spcPct val="150000"/>
              </a:lnSpc>
              <a:spcBef>
                <a:spcPts val="0"/>
              </a:spcBef>
              <a:spcAft>
                <a:spcPts val="0"/>
              </a:spcAft>
            </a:pPr>
            <a:r>
              <a:rPr lang="en-US" sz="2000" b="1" dirty="0">
                <a:solidFill>
                  <a:srgbClr val="FF0000"/>
                </a:solidFill>
                <a:latin typeface="Times New Roman" panose="02020603050405020304" pitchFamily="18" charset="0"/>
                <a:ea typeface="Times New Roman" panose="02020603050405020304" pitchFamily="18" charset="0"/>
              </a:rPr>
              <a:t>3) S</a:t>
            </a:r>
            <a:r>
              <a:rPr lang="en-US" sz="2000" b="1" dirty="0">
                <a:solidFill>
                  <a:srgbClr val="FF0000"/>
                </a:solidFill>
                <a:effectLst/>
                <a:latin typeface="Times New Roman" panose="02020603050405020304" pitchFamily="18" charset="0"/>
                <a:ea typeface="Times New Roman" panose="02020603050405020304" pitchFamily="18" charset="0"/>
              </a:rPr>
              <a:t>ol-gel process:  </a:t>
            </a:r>
            <a:r>
              <a:rPr lang="en-US" sz="2000" b="1" dirty="0">
                <a:solidFill>
                  <a:srgbClr val="260FCF"/>
                </a:solidFill>
                <a:effectLst/>
                <a:latin typeface="Times New Roman" panose="02020603050405020304" pitchFamily="18" charset="0"/>
                <a:ea typeface="Times New Roman" panose="02020603050405020304" pitchFamily="18" charset="0"/>
              </a:rPr>
              <a:t>The sol-gel process is recognized as one of the most versatile processes for the preparation of highly advanced materials, including ceramics and organic-inorganic hybrids. In the recent years a significant development has been advanced towards the generalization of this technology in every scientific laboratory where tremendous work on the production of nanoparticles is in progress. In other words, the sol-gel method involves the transition of a solution system from a liquid "sol" (mostly colloidal) into a solid "gel" phase. Generally, inorganic metal salts or metal cored organic compounds such as metal alkoxides have been employed in the preparation of </a:t>
            </a:r>
            <a:r>
              <a:rPr lang="en-US" sz="2000" b="1" dirty="0" err="1">
                <a:solidFill>
                  <a:srgbClr val="260FCF"/>
                </a:solidFill>
                <a:effectLst/>
                <a:latin typeface="Times New Roman" panose="02020603050405020304" pitchFamily="18" charset="0"/>
                <a:ea typeface="Times New Roman" panose="02020603050405020304" pitchFamily="18" charset="0"/>
              </a:rPr>
              <a:t>the"sol</a:t>
            </a:r>
            <a:r>
              <a:rPr lang="en-US" sz="2000" b="1" dirty="0">
                <a:solidFill>
                  <a:srgbClr val="260FCF"/>
                </a:solidFill>
                <a:effectLst/>
                <a:latin typeface="Times New Roman" panose="02020603050405020304" pitchFamily="18" charset="0"/>
                <a:ea typeface="Times New Roman" panose="02020603050405020304" pitchFamily="18" charset="0"/>
              </a:rPr>
              <a:t>". Furthermore, a typical sol-gel process consists of a series of hydrolysis and polymerization </a:t>
            </a:r>
            <a:r>
              <a:rPr lang="en-US" sz="2000" b="1" dirty="0" err="1">
                <a:solidFill>
                  <a:srgbClr val="260FCF"/>
                </a:solidFill>
                <a:effectLst/>
                <a:latin typeface="Times New Roman" panose="02020603050405020304" pitchFamily="18" charset="0"/>
                <a:ea typeface="Times New Roman" panose="02020603050405020304" pitchFamily="18" charset="0"/>
              </a:rPr>
              <a:t>reactionshas</a:t>
            </a:r>
            <a:r>
              <a:rPr lang="en-US" sz="2000" b="1" dirty="0">
                <a:solidFill>
                  <a:srgbClr val="260FCF"/>
                </a:solidFill>
                <a:effectLst/>
                <a:latin typeface="Times New Roman" panose="02020603050405020304" pitchFamily="18" charset="0"/>
                <a:ea typeface="Times New Roman" panose="02020603050405020304" pitchFamily="18" charset="0"/>
              </a:rPr>
              <a:t> been performed on a starting precursor to form a colloidal suspension, or a "sol".</a:t>
            </a:r>
          </a:p>
          <a:p>
            <a:pPr algn="just">
              <a:lnSpc>
                <a:spcPct val="125000"/>
              </a:lnSpc>
            </a:pPr>
            <a:endParaRPr lang="en-US" sz="2000" dirty="0">
              <a:solidFill>
                <a:srgbClr val="260FCF"/>
              </a:solidFill>
              <a:latin typeface="Times New Roman" panose="02020603050405020304" pitchFamily="18" charset="0"/>
            </a:endParaRPr>
          </a:p>
          <a:p>
            <a:pPr algn="just">
              <a:lnSpc>
                <a:spcPct val="125000"/>
              </a:lnSpc>
            </a:pPr>
            <a:endParaRPr lang="en-US" b="1" dirty="0">
              <a:solidFill>
                <a:srgbClr val="260FCF"/>
              </a:solidFill>
              <a:latin typeface="Times New Roman" panose="02020603050405020304" pitchFamily="18" charset="0"/>
            </a:endParaRPr>
          </a:p>
          <a:p>
            <a:pPr algn="just">
              <a:lnSpc>
                <a:spcPct val="125000"/>
              </a:lnSpc>
            </a:pPr>
            <a:endParaRPr lang="en-US" b="1" dirty="0">
              <a:solidFill>
                <a:srgbClr val="FF0000"/>
              </a:solidFill>
              <a:latin typeface="Times New Roman" panose="02020603050405020304" pitchFamily="18" charset="0"/>
            </a:endParaRPr>
          </a:p>
        </p:txBody>
      </p:sp>
    </p:spTree>
    <p:extLst>
      <p:ext uri="{BB962C8B-B14F-4D97-AF65-F5344CB8AC3E}">
        <p14:creationId xmlns:p14="http://schemas.microsoft.com/office/powerpoint/2010/main" val="39703982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1C83920C-8FDC-4180-B810-D6C3EB07F328}"/>
              </a:ext>
            </a:extLst>
          </p:cNvPr>
          <p:cNvSpPr txBox="1"/>
          <p:nvPr/>
        </p:nvSpPr>
        <p:spPr>
          <a:xfrm>
            <a:off x="812408" y="316405"/>
            <a:ext cx="6812281" cy="5500032"/>
          </a:xfrm>
          <a:prstGeom prst="rect">
            <a:avLst/>
          </a:prstGeom>
          <a:noFill/>
        </p:spPr>
        <p:txBody>
          <a:bodyPr wrap="square">
            <a:spAutoFit/>
          </a:bodyPr>
          <a:lstStyle/>
          <a:p>
            <a:pPr marL="0" marR="0" indent="228600" algn="just">
              <a:lnSpc>
                <a:spcPct val="125000"/>
              </a:lnSpc>
              <a:spcBef>
                <a:spcPts val="0"/>
              </a:spcBef>
              <a:spcAft>
                <a:spcPts val="0"/>
              </a:spcAft>
            </a:pPr>
            <a:r>
              <a:rPr lang="en-US" sz="2000" b="1" dirty="0">
                <a:solidFill>
                  <a:srgbClr val="FF0000"/>
                </a:solidFill>
                <a:effectLst/>
                <a:latin typeface="Times New Roman" panose="02020603050405020304" pitchFamily="18" charset="0"/>
                <a:ea typeface="Times New Roman" panose="02020603050405020304" pitchFamily="18" charset="0"/>
              </a:rPr>
              <a:t>Experimental technique of the sol-gel process:</a:t>
            </a:r>
            <a:endParaRPr lang="en-US" sz="2000" dirty="0">
              <a:effectLst/>
              <a:latin typeface="Times New Roman" panose="02020603050405020304" pitchFamily="18" charset="0"/>
              <a:ea typeface="Times New Roman" panose="02020603050405020304" pitchFamily="18" charset="0"/>
            </a:endParaRPr>
          </a:p>
          <a:p>
            <a:pPr>
              <a:lnSpc>
                <a:spcPct val="150000"/>
              </a:lnSpc>
            </a:pPr>
            <a:r>
              <a:rPr lang="en-US" sz="2000" b="1" dirty="0">
                <a:solidFill>
                  <a:srgbClr val="260FCF"/>
                </a:solidFill>
                <a:effectLst/>
                <a:latin typeface="Times New Roman" panose="02020603050405020304" pitchFamily="18" charset="0"/>
                <a:ea typeface="Times New Roman" panose="02020603050405020304" pitchFamily="18" charset="0"/>
                <a:cs typeface="Times New Roman" panose="02020603050405020304" pitchFamily="18" charset="0"/>
              </a:rPr>
              <a:t>In the experimental section the preparation of metal oxide nanoparticles by the sol-gel process, initiated with the preparation of aqueous solution of metal salts, is followed by the treatment of monohydrated citric acid as a ligand molecule with constant stirring. The resulting solution after vigorous stirring is called as a Sol. Thereafter the Sol is to be heated to an appropriated temperature in order to remove excess water gives a sticky product called as a Gel. Finally, the resulting gel is sintered (heated and converted to porous material without melting) to yield nano-crystalline powder (nanoparticles)</a:t>
            </a:r>
          </a:p>
        </p:txBody>
      </p:sp>
      <p:pic>
        <p:nvPicPr>
          <p:cNvPr id="6" name="Picture 5">
            <a:extLst>
              <a:ext uri="{FF2B5EF4-FFF2-40B4-BE49-F238E27FC236}">
                <a16:creationId xmlns:a16="http://schemas.microsoft.com/office/drawing/2014/main" id="{FD4D0B28-CB29-4E04-9B23-30F3F424BC82}"/>
              </a:ext>
            </a:extLst>
          </p:cNvPr>
          <p:cNvPicPr/>
          <p:nvPr/>
        </p:nvPicPr>
        <p:blipFill>
          <a:blip r:embed="rId2" cstate="print">
            <a:duotone>
              <a:prstClr val="black"/>
              <a:schemeClr val="accent5">
                <a:tint val="45000"/>
                <a:satMod val="400000"/>
              </a:scheme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624689" y="1350498"/>
            <a:ext cx="4403188" cy="3259572"/>
          </a:xfrm>
          <a:prstGeom prst="rect">
            <a:avLst/>
          </a:prstGeom>
          <a:ln w="6350">
            <a:noFill/>
          </a:ln>
        </p:spPr>
      </p:pic>
    </p:spTree>
    <p:extLst>
      <p:ext uri="{BB962C8B-B14F-4D97-AF65-F5344CB8AC3E}">
        <p14:creationId xmlns:p14="http://schemas.microsoft.com/office/powerpoint/2010/main" val="36082628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97ECC03-65AA-4EE2-B341-4330BDCC71F2}"/>
              </a:ext>
            </a:extLst>
          </p:cNvPr>
          <p:cNvSpPr txBox="1"/>
          <p:nvPr/>
        </p:nvSpPr>
        <p:spPr>
          <a:xfrm>
            <a:off x="939018" y="124002"/>
            <a:ext cx="10666828" cy="7331109"/>
          </a:xfrm>
          <a:prstGeom prst="rect">
            <a:avLst/>
          </a:prstGeom>
          <a:noFill/>
        </p:spPr>
        <p:txBody>
          <a:bodyPr wrap="square">
            <a:spAutoFit/>
          </a:bodyPr>
          <a:lstStyle/>
          <a:p>
            <a:pPr algn="just">
              <a:lnSpc>
                <a:spcPct val="125000"/>
              </a:lnSpc>
            </a:pPr>
            <a:r>
              <a:rPr lang="en-US" sz="2000" b="1" dirty="0">
                <a:solidFill>
                  <a:srgbClr val="FF0000"/>
                </a:solidFill>
                <a:latin typeface="Times New Roman" panose="02020603050405020304" pitchFamily="18" charset="0"/>
              </a:rPr>
              <a:t>B) Top-down Approach: </a:t>
            </a:r>
            <a:r>
              <a:rPr lang="en-US" sz="2000" b="1" dirty="0">
                <a:solidFill>
                  <a:srgbClr val="260FCF"/>
                </a:solidFill>
                <a:latin typeface="Times New Roman" panose="02020603050405020304" pitchFamily="18" charset="0"/>
              </a:rPr>
              <a:t>Where as in the </a:t>
            </a:r>
            <a:r>
              <a:rPr lang="en-US" sz="2000" b="1" dirty="0">
                <a:solidFill>
                  <a:srgbClr val="0A840A"/>
                </a:solidFill>
                <a:latin typeface="Times New Roman" panose="02020603050405020304" pitchFamily="18" charset="0"/>
              </a:rPr>
              <a:t>second top-down approach, a microcrystalline material is fragmented </a:t>
            </a:r>
            <a:r>
              <a:rPr lang="en-US" sz="2000" b="1" dirty="0">
                <a:solidFill>
                  <a:srgbClr val="260FCF"/>
                </a:solidFill>
                <a:latin typeface="Times New Roman" panose="02020603050405020304" pitchFamily="18" charset="0"/>
              </a:rPr>
              <a:t>to give </a:t>
            </a:r>
            <a:r>
              <a:rPr lang="en-US" sz="2000" b="1" dirty="0">
                <a:solidFill>
                  <a:srgbClr val="FF0066"/>
                </a:solidFill>
                <a:latin typeface="Times New Roman" panose="02020603050405020304" pitchFamily="18" charset="0"/>
              </a:rPr>
              <a:t>nanocrystalline material</a:t>
            </a:r>
            <a:r>
              <a:rPr lang="en-US" sz="2000" b="1" dirty="0">
                <a:solidFill>
                  <a:srgbClr val="260FCF"/>
                </a:solidFill>
                <a:latin typeface="Times New Roman" panose="02020603050405020304" pitchFamily="18" charset="0"/>
              </a:rPr>
              <a:t>, and all the solid-state routes fall into top-down category. Usually top-down techniques </a:t>
            </a:r>
            <a:r>
              <a:rPr lang="en-US" sz="2000" b="1" dirty="0">
                <a:solidFill>
                  <a:srgbClr val="FF0066"/>
                </a:solidFill>
                <a:latin typeface="Times New Roman" panose="02020603050405020304" pitchFamily="18" charset="0"/>
              </a:rPr>
              <a:t>do not produced individual nanoparticles</a:t>
            </a:r>
            <a:r>
              <a:rPr lang="en-US" sz="2000" b="1" dirty="0">
                <a:solidFill>
                  <a:srgbClr val="260FCF"/>
                </a:solidFill>
                <a:latin typeface="Times New Roman" panose="02020603050405020304" pitchFamily="18" charset="0"/>
              </a:rPr>
              <a:t>; however, they </a:t>
            </a:r>
            <a:r>
              <a:rPr lang="en-US" sz="2000" b="1" dirty="0">
                <a:solidFill>
                  <a:srgbClr val="FF0066"/>
                </a:solidFill>
                <a:latin typeface="Times New Roman" panose="02020603050405020304" pitchFamily="18" charset="0"/>
              </a:rPr>
              <a:t>can produce bulk nano structured materials</a:t>
            </a:r>
            <a:r>
              <a:rPr lang="en-US" sz="2000" b="1" dirty="0">
                <a:solidFill>
                  <a:srgbClr val="260FCF"/>
                </a:solidFill>
                <a:latin typeface="Times New Roman" panose="02020603050405020304" pitchFamily="18" charset="0"/>
              </a:rPr>
              <a:t>. </a:t>
            </a:r>
          </a:p>
          <a:p>
            <a:pPr algn="just">
              <a:lnSpc>
                <a:spcPct val="125000"/>
              </a:lnSpc>
            </a:pPr>
            <a:r>
              <a:rPr lang="en-US" sz="2000" b="1" dirty="0">
                <a:solidFill>
                  <a:srgbClr val="260FCF"/>
                </a:solidFill>
                <a:effectLst/>
                <a:latin typeface="Times New Roman" panose="02020603050405020304" pitchFamily="18" charset="0"/>
                <a:ea typeface="Times New Roman" panose="02020603050405020304" pitchFamily="18" charset="0"/>
              </a:rPr>
              <a:t>Amongst all top-down approaches for the formation of nanomaterials, high energy ball milling, has been widely exploited for the synthesis of various nanomaterials, nanograins, nanoalloy, nanocomposites and nano -quasi-crystalline materials. Notably, a mechanical alloying techniques have been advanced very aptly to produce amorphous and nanocrystalline alloys as well as metal/non-metal nanocomposite materials by milling and post annealing, of elemental or compound powders under inert atmosphere conditions. </a:t>
            </a:r>
          </a:p>
          <a:p>
            <a:pPr algn="just">
              <a:lnSpc>
                <a:spcPct val="125000"/>
              </a:lnSpc>
            </a:pP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Mechanical alloying: </a:t>
            </a:r>
            <a:r>
              <a:rPr lang="en-US" sz="2000" b="1" dirty="0">
                <a:solidFill>
                  <a:srgbClr val="260FCF"/>
                </a:solidFill>
                <a:effectLst/>
                <a:latin typeface="Times New Roman" panose="02020603050405020304" pitchFamily="18" charset="0"/>
                <a:ea typeface="Times New Roman" panose="02020603050405020304" pitchFamily="18" charset="0"/>
                <a:cs typeface="Times New Roman" panose="02020603050405020304" pitchFamily="18" charset="0"/>
              </a:rPr>
              <a:t>Mechanical alloying is a non-equilibrium processing technique which deals with the milling of different elemental powders under inert atmospheric conditions has been utilized to create one mixed powder with the same composition as the constituents. In high-energy ball milling technique, plastic deformation, cold-welding and fracture are very significant factors, in which the deformation leads to a change in particle shape, cold-welding leads to an increase in particle size and fracture leads to decrease in particle size resulting in the formation of fine dispersed alloying particles in the grain-refined soft matrix. </a:t>
            </a:r>
            <a:endParaRPr lang="en-US" sz="2000" b="1" dirty="0">
              <a:solidFill>
                <a:srgbClr val="260FCF"/>
              </a:solidFill>
              <a:latin typeface="Times New Roman" panose="02020603050405020304" pitchFamily="18" charset="0"/>
              <a:cs typeface="Times New Roman" panose="02020603050405020304" pitchFamily="18" charset="0"/>
            </a:endParaRPr>
          </a:p>
          <a:p>
            <a:pPr algn="just">
              <a:lnSpc>
                <a:spcPct val="125000"/>
              </a:lnSpc>
            </a:pPr>
            <a:endParaRPr lang="en-US" sz="2000" b="1" dirty="0">
              <a:solidFill>
                <a:srgbClr val="260FCF"/>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25000"/>
              </a:lnSpc>
            </a:pPr>
            <a:endParaRPr lang="en-US" sz="1800" b="1" dirty="0">
              <a:solidFill>
                <a:srgbClr val="260FCF"/>
              </a:solidFill>
              <a:latin typeface="Times New Roman" panose="02020603050405020304" pitchFamily="18" charset="0"/>
            </a:endParaRPr>
          </a:p>
        </p:txBody>
      </p:sp>
    </p:spTree>
    <p:extLst>
      <p:ext uri="{BB962C8B-B14F-4D97-AF65-F5344CB8AC3E}">
        <p14:creationId xmlns:p14="http://schemas.microsoft.com/office/powerpoint/2010/main" val="3560950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BAD8D7D-92B2-40CA-A8AD-26BDF762C6C0}"/>
              </a:ext>
            </a:extLst>
          </p:cNvPr>
          <p:cNvSpPr txBox="1"/>
          <p:nvPr/>
        </p:nvSpPr>
        <p:spPr>
          <a:xfrm>
            <a:off x="841716" y="253219"/>
            <a:ext cx="10846191" cy="4985980"/>
          </a:xfrm>
          <a:prstGeom prst="rect">
            <a:avLst/>
          </a:prstGeom>
          <a:noFill/>
        </p:spPr>
        <p:txBody>
          <a:bodyPr wrap="square">
            <a:spAutoFit/>
          </a:bodyPr>
          <a:lstStyle/>
          <a:p>
            <a:pPr marL="0" marR="0" indent="228600" algn="just">
              <a:lnSpc>
                <a:spcPct val="125000"/>
              </a:lnSpc>
              <a:spcBef>
                <a:spcPts val="0"/>
              </a:spcBef>
              <a:spcAft>
                <a:spcPts val="0"/>
              </a:spcAft>
            </a:pPr>
            <a:r>
              <a:rPr lang="en-US" sz="2000" b="1" dirty="0">
                <a:solidFill>
                  <a:srgbClr val="260FCF"/>
                </a:solidFill>
                <a:effectLst/>
                <a:latin typeface="Times New Roman" panose="02020603050405020304" pitchFamily="18" charset="0"/>
                <a:ea typeface="Times New Roman" panose="02020603050405020304" pitchFamily="18" charset="0"/>
                <a:cs typeface="Times New Roman" panose="02020603050405020304" pitchFamily="18" charset="0"/>
              </a:rPr>
              <a:t>Various kind of </a:t>
            </a:r>
            <a:r>
              <a:rPr lang="en-US" sz="2000" b="1" dirty="0" err="1">
                <a:solidFill>
                  <a:srgbClr val="260FCF"/>
                </a:solidFill>
                <a:effectLst/>
                <a:latin typeface="Times New Roman" panose="02020603050405020304" pitchFamily="18" charset="0"/>
                <a:ea typeface="Times New Roman" panose="02020603050405020304" pitchFamily="18" charset="0"/>
                <a:cs typeface="Times New Roman" panose="02020603050405020304" pitchFamily="18" charset="0"/>
              </a:rPr>
              <a:t>aluminium</a:t>
            </a:r>
            <a:r>
              <a:rPr lang="en-US" sz="2000" b="1" dirty="0">
                <a:solidFill>
                  <a:srgbClr val="260FCF"/>
                </a:solidFill>
                <a:effectLst/>
                <a:latin typeface="Times New Roman" panose="02020603050405020304" pitchFamily="18" charset="0"/>
                <a:ea typeface="Times New Roman" panose="02020603050405020304" pitchFamily="18" charset="0"/>
                <a:cs typeface="Times New Roman" panose="02020603050405020304" pitchFamily="18" charset="0"/>
              </a:rPr>
              <a:t>/nickel/magnesium/copper based </a:t>
            </a:r>
            <a:r>
              <a:rPr lang="en-US" sz="2000" b="1" dirty="0" err="1">
                <a:solidFill>
                  <a:srgbClr val="260FCF"/>
                </a:solidFill>
                <a:effectLst/>
                <a:latin typeface="Times New Roman" panose="02020603050405020304" pitchFamily="18" charset="0"/>
                <a:ea typeface="Times New Roman" panose="02020603050405020304" pitchFamily="18" charset="0"/>
                <a:cs typeface="Times New Roman" panose="02020603050405020304" pitchFamily="18" charset="0"/>
              </a:rPr>
              <a:t>nanoalloyshas</a:t>
            </a:r>
            <a:r>
              <a:rPr lang="en-US" sz="2000" b="1" dirty="0">
                <a:solidFill>
                  <a:srgbClr val="260FCF"/>
                </a:solidFill>
                <a:effectLst/>
                <a:latin typeface="Times New Roman" panose="02020603050405020304" pitchFamily="18" charset="0"/>
                <a:ea typeface="Times New Roman" panose="02020603050405020304" pitchFamily="18" charset="0"/>
                <a:cs typeface="Times New Roman" panose="02020603050405020304" pitchFamily="18" charset="0"/>
              </a:rPr>
              <a:t> been effectively utilized in mechanical milling for the preparation of resistant spray coatings, oxide and carbide strengthened </a:t>
            </a:r>
            <a:r>
              <a:rPr lang="en-US" sz="2000" b="1" dirty="0" err="1">
                <a:solidFill>
                  <a:srgbClr val="260FCF"/>
                </a:solidFill>
                <a:effectLst/>
                <a:latin typeface="Times New Roman" panose="02020603050405020304" pitchFamily="18" charset="0"/>
                <a:ea typeface="Times New Roman" panose="02020603050405020304" pitchFamily="18" charset="0"/>
                <a:cs typeface="Times New Roman" panose="02020603050405020304" pitchFamily="18" charset="0"/>
              </a:rPr>
              <a:t>aluminium</a:t>
            </a:r>
            <a:r>
              <a:rPr lang="en-US" sz="2000" b="1" dirty="0">
                <a:solidFill>
                  <a:srgbClr val="260FCF"/>
                </a:solidFill>
                <a:effectLst/>
                <a:latin typeface="Times New Roman" panose="02020603050405020304" pitchFamily="18" charset="0"/>
                <a:ea typeface="Times New Roman" panose="02020603050405020304" pitchFamily="18" charset="0"/>
                <a:cs typeface="Times New Roman" panose="02020603050405020304" pitchFamily="18" charset="0"/>
              </a:rPr>
              <a:t> alloys, and many other nano composites in excellent yield. To date quite a large number of research articles, books, monographs and reviews documented in the literature, which signifies the applications of mechanical milling in the synthesis of various nanomaterials, nanocomposites, nanocarbons and nano quasi-crystalline materials. </a:t>
            </a:r>
          </a:p>
          <a:p>
            <a:pPr marL="0" marR="0" indent="228600" algn="just">
              <a:lnSpc>
                <a:spcPct val="125000"/>
              </a:lnSpc>
              <a:spcBef>
                <a:spcPts val="0"/>
              </a:spcBef>
              <a:spcAft>
                <a:spcPts val="0"/>
              </a:spcAft>
            </a:pPr>
            <a:r>
              <a:rPr lang="en-US" sz="2000" b="1" dirty="0">
                <a:solidFill>
                  <a:srgbClr val="260FCF"/>
                </a:solidFill>
                <a:effectLst/>
                <a:latin typeface="Times New Roman" panose="02020603050405020304" pitchFamily="18" charset="0"/>
                <a:ea typeface="Times New Roman" panose="02020603050405020304" pitchFamily="18" charset="0"/>
                <a:cs typeface="Times New Roman" panose="02020603050405020304" pitchFamily="18" charset="0"/>
              </a:rPr>
              <a:t>The ball-powder-ball collision is a key process in mechanical milling, in which powder particles are trapped between the colliding balls and undergo deformation and/or fracture processes which define the ultimate structure of the powder. The nature of these processes depends upon the mechanical behavior of the powder components, their phase equilibrium, and the stress state during milling. As a part of the study, it is convenient to classify the powder components into (</a:t>
            </a:r>
            <a:r>
              <a:rPr lang="en-US" sz="2000" b="1" dirty="0" err="1">
                <a:solidFill>
                  <a:srgbClr val="260FCF"/>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2000" b="1" dirty="0">
                <a:solidFill>
                  <a:srgbClr val="260FCF"/>
                </a:solidFill>
                <a:effectLst/>
                <a:latin typeface="Times New Roman" panose="02020603050405020304" pitchFamily="18" charset="0"/>
                <a:ea typeface="Times New Roman" panose="02020603050405020304" pitchFamily="18" charset="0"/>
                <a:cs typeface="Times New Roman" panose="02020603050405020304" pitchFamily="18" charset="0"/>
              </a:rPr>
              <a:t>) ductile - ductile, (ii) ductile - brittle, and (iii) brittle - brittle systems for their effective utilization.</a:t>
            </a:r>
          </a:p>
          <a:p>
            <a:endParaRPr lang="en-US" dirty="0"/>
          </a:p>
        </p:txBody>
      </p:sp>
    </p:spTree>
    <p:extLst>
      <p:ext uri="{BB962C8B-B14F-4D97-AF65-F5344CB8AC3E}">
        <p14:creationId xmlns:p14="http://schemas.microsoft.com/office/powerpoint/2010/main" val="570417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3FF9C5E-C2F6-4B7F-9090-0A5BD4BA0847}"/>
              </a:ext>
            </a:extLst>
          </p:cNvPr>
          <p:cNvSpPr txBox="1"/>
          <p:nvPr/>
        </p:nvSpPr>
        <p:spPr>
          <a:xfrm>
            <a:off x="956603" y="452426"/>
            <a:ext cx="10832123" cy="4253344"/>
          </a:xfrm>
          <a:prstGeom prst="rect">
            <a:avLst/>
          </a:prstGeom>
          <a:noFill/>
        </p:spPr>
        <p:txBody>
          <a:bodyPr wrap="square">
            <a:spAutoFit/>
          </a:bodyPr>
          <a:lstStyle/>
          <a:p>
            <a:pPr marL="0" marR="0" indent="228600" algn="just">
              <a:lnSpc>
                <a:spcPct val="125000"/>
              </a:lnSpc>
              <a:spcBef>
                <a:spcPts val="0"/>
              </a:spcBef>
              <a:spcAft>
                <a:spcPts val="0"/>
              </a:spcAft>
            </a:pPr>
            <a:r>
              <a:rPr lang="en-US" sz="2000" b="1" dirty="0">
                <a:solidFill>
                  <a:srgbClr val="FF0000"/>
                </a:solidFill>
                <a:effectLst/>
                <a:latin typeface="Times New Roman" panose="02020603050405020304" pitchFamily="18" charset="0"/>
                <a:ea typeface="Times New Roman" panose="02020603050405020304" pitchFamily="18" charset="0"/>
              </a:rPr>
              <a:t>Role of surfactants in shape and size control of nanomaterials:</a:t>
            </a:r>
            <a:endParaRPr lang="en-US" sz="2000" dirty="0">
              <a:solidFill>
                <a:srgbClr val="FF0000"/>
              </a:solidFill>
              <a:effectLst/>
              <a:latin typeface="Times New Roman" panose="02020603050405020304" pitchFamily="18" charset="0"/>
              <a:ea typeface="Times New Roman" panose="02020603050405020304" pitchFamily="18" charset="0"/>
            </a:endParaRPr>
          </a:p>
          <a:p>
            <a:pPr marL="0" marR="0" indent="228600" algn="just">
              <a:lnSpc>
                <a:spcPct val="125000"/>
              </a:lnSpc>
              <a:spcBef>
                <a:spcPts val="0"/>
              </a:spcBef>
              <a:spcAft>
                <a:spcPts val="0"/>
              </a:spcAft>
            </a:pPr>
            <a:r>
              <a:rPr lang="en-US" sz="2000" b="1" dirty="0">
                <a:solidFill>
                  <a:srgbClr val="260FCF"/>
                </a:solidFill>
                <a:latin typeface="Times New Roman" panose="02020603050405020304" pitchFamily="18" charset="0"/>
                <a:cs typeface="Times New Roman" panose="02020603050405020304" pitchFamily="18" charset="0"/>
              </a:rPr>
              <a:t>The shapes and sizes of the nanoparticle materials has been considered very diverse and which include spheres, cubes, nanorods, nanowires, nanopyramids, and so on. Till this date, quite a large number of investigations, devoted to study the interactions between nanoparticles and the surface-active agents. Such fundamental studies are considered as a base for solving process-engineering tasks such as controlling fundamental properties of nanoparticles, such as their shape and size, and morphology, as well as for solving issues dealing with environment protection. Tremendous literature has been cited which emphasizes on the modern state of the use of surfactants in the synthesis of the nanoparticles. </a:t>
            </a:r>
          </a:p>
          <a:p>
            <a:pPr marL="0" marR="0" indent="228600" algn="just">
              <a:lnSpc>
                <a:spcPct val="125000"/>
              </a:lnSpc>
              <a:spcBef>
                <a:spcPts val="0"/>
              </a:spcBef>
              <a:spcAft>
                <a:spcPts val="0"/>
              </a:spcAft>
            </a:pPr>
            <a:r>
              <a:rPr lang="en-US" sz="2000" b="1" dirty="0">
                <a:solidFill>
                  <a:srgbClr val="FF0066"/>
                </a:solidFill>
                <a:latin typeface="Times New Roman" panose="02020603050405020304" pitchFamily="18" charset="0"/>
                <a:cs typeface="Times New Roman" panose="02020603050405020304" pitchFamily="18" charset="0"/>
              </a:rPr>
              <a:t>Additionally, </a:t>
            </a:r>
            <a:r>
              <a:rPr lang="en-US" sz="2000" b="1" dirty="0">
                <a:solidFill>
                  <a:srgbClr val="FF0066"/>
                </a:solidFill>
                <a:effectLst/>
                <a:latin typeface="Times New Roman" panose="02020603050405020304" pitchFamily="18" charset="0"/>
                <a:ea typeface="Times New Roman" panose="02020603050405020304" pitchFamily="18" charset="0"/>
              </a:rPr>
              <a:t>surfactants provide extra stability to the nanoparticles and the surface forces, which play a major role in the stability as well as shape and size of the nanoparticles.</a:t>
            </a:r>
          </a:p>
        </p:txBody>
      </p:sp>
    </p:spTree>
    <p:extLst>
      <p:ext uri="{BB962C8B-B14F-4D97-AF65-F5344CB8AC3E}">
        <p14:creationId xmlns:p14="http://schemas.microsoft.com/office/powerpoint/2010/main" val="27543573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952B17-70F9-4745-B2AB-60EBB4912581}"/>
              </a:ext>
            </a:extLst>
          </p:cNvPr>
          <p:cNvSpPr txBox="1"/>
          <p:nvPr/>
        </p:nvSpPr>
        <p:spPr>
          <a:xfrm>
            <a:off x="840545" y="123425"/>
            <a:ext cx="6348046" cy="6211765"/>
          </a:xfrm>
          <a:prstGeom prst="rect">
            <a:avLst/>
          </a:prstGeom>
          <a:noFill/>
        </p:spPr>
        <p:txBody>
          <a:bodyPr wrap="square">
            <a:spAutoFit/>
          </a:bodyPr>
          <a:lstStyle/>
          <a:p>
            <a:pPr marL="0" marR="0" indent="228600" algn="just">
              <a:lnSpc>
                <a:spcPct val="125000"/>
              </a:lnSpc>
              <a:spcBef>
                <a:spcPts val="0"/>
              </a:spcBef>
              <a:spcAft>
                <a:spcPts val="0"/>
              </a:spcAft>
            </a:pPr>
            <a:r>
              <a:rPr lang="en-US" sz="2000" b="1" dirty="0">
                <a:solidFill>
                  <a:srgbClr val="2B17C3"/>
                </a:solidFill>
                <a:effectLst/>
                <a:latin typeface="Times New Roman" panose="02020603050405020304" pitchFamily="18" charset="0"/>
                <a:ea typeface="Times New Roman" panose="02020603050405020304" pitchFamily="18" charset="0"/>
              </a:rPr>
              <a:t>It has been considered that, once the nanoparticles have been produced and their purity has been confirmed, they are subjected to the surface modifications. The reasons behind surface modifications are as follows,</a:t>
            </a:r>
          </a:p>
          <a:p>
            <a:pPr marL="342900" marR="0" lvl="0" indent="-342900" algn="just">
              <a:lnSpc>
                <a:spcPct val="125000"/>
              </a:lnSpc>
              <a:spcBef>
                <a:spcPts val="0"/>
              </a:spcBef>
              <a:spcAft>
                <a:spcPts val="0"/>
              </a:spcAft>
              <a:buFont typeface="+mj-lt"/>
              <a:buAutoNum type="alphaLcParenR"/>
            </a:pPr>
            <a:r>
              <a:rPr lang="en-US" sz="2000" b="1" dirty="0">
                <a:solidFill>
                  <a:srgbClr val="2B17C3"/>
                </a:solidFill>
                <a:effectLst/>
                <a:latin typeface="Times New Roman" panose="02020603050405020304" pitchFamily="18" charset="0"/>
                <a:ea typeface="Times New Roman" panose="02020603050405020304" pitchFamily="18" charset="0"/>
              </a:rPr>
              <a:t>Surface modification passivating a very reactive nanoparticle, </a:t>
            </a:r>
          </a:p>
          <a:p>
            <a:pPr marL="342900" marR="0" lvl="0" indent="-342900" algn="just">
              <a:lnSpc>
                <a:spcPct val="125000"/>
              </a:lnSpc>
              <a:spcBef>
                <a:spcPts val="0"/>
              </a:spcBef>
              <a:spcAft>
                <a:spcPts val="0"/>
              </a:spcAft>
              <a:buFont typeface="+mj-lt"/>
              <a:buAutoNum type="alphaLcParenR"/>
            </a:pPr>
            <a:r>
              <a:rPr lang="en-US" sz="2000" b="1" dirty="0">
                <a:solidFill>
                  <a:srgbClr val="2B17C3"/>
                </a:solidFill>
                <a:effectLst/>
                <a:latin typeface="Times New Roman" panose="02020603050405020304" pitchFamily="18" charset="0"/>
                <a:ea typeface="Times New Roman" panose="02020603050405020304" pitchFamily="18" charset="0"/>
              </a:rPr>
              <a:t>Surface modification stabilizing a very aggregative nanoparticle in a medium (which may be a solvent or a polymer melt) where the nanoparticles are assumed to be dispersed, </a:t>
            </a:r>
          </a:p>
          <a:p>
            <a:pPr marL="342900" marR="0" lvl="0" indent="-342900" algn="just">
              <a:lnSpc>
                <a:spcPct val="125000"/>
              </a:lnSpc>
              <a:spcBef>
                <a:spcPts val="0"/>
              </a:spcBef>
              <a:spcAft>
                <a:spcPts val="0"/>
              </a:spcAft>
              <a:buFont typeface="+mj-lt"/>
              <a:buAutoNum type="alphaLcParenR"/>
            </a:pPr>
            <a:r>
              <a:rPr lang="en-US" sz="2000" b="1" dirty="0">
                <a:solidFill>
                  <a:srgbClr val="2B17C3"/>
                </a:solidFill>
                <a:effectLst/>
                <a:latin typeface="Times New Roman" panose="02020603050405020304" pitchFamily="18" charset="0"/>
                <a:ea typeface="Times New Roman" panose="02020603050405020304" pitchFamily="18" charset="0"/>
              </a:rPr>
              <a:t>Surface modification functionalizing the nanoparticle for applications such as molecular recognition, or promoting the assembly of nanoparticles. The schematic presentation of surface modification has been shown in the following Figure 1.4 .</a:t>
            </a:r>
          </a:p>
        </p:txBody>
      </p:sp>
      <p:pic>
        <p:nvPicPr>
          <p:cNvPr id="4" name="Picture 3">
            <a:extLst>
              <a:ext uri="{FF2B5EF4-FFF2-40B4-BE49-F238E27FC236}">
                <a16:creationId xmlns:a16="http://schemas.microsoft.com/office/drawing/2014/main" id="{C24AAD49-3E35-4391-AED9-2554A08A9552}"/>
              </a:ext>
            </a:extLst>
          </p:cNvPr>
          <p:cNvPicPr>
            <a:picLocks noChangeAspect="1"/>
          </p:cNvPicPr>
          <p:nvPr/>
        </p:nvPicPr>
        <p:blipFill>
          <a:blip r:embed="rId2"/>
          <a:stretch>
            <a:fillRect/>
          </a:stretch>
        </p:blipFill>
        <p:spPr>
          <a:xfrm>
            <a:off x="7536326" y="67153"/>
            <a:ext cx="4655674" cy="2305970"/>
          </a:xfrm>
          <a:prstGeom prst="rect">
            <a:avLst/>
          </a:prstGeom>
        </p:spPr>
      </p:pic>
      <p:sp>
        <p:nvSpPr>
          <p:cNvPr id="9" name="TextBox 8">
            <a:extLst>
              <a:ext uri="{FF2B5EF4-FFF2-40B4-BE49-F238E27FC236}">
                <a16:creationId xmlns:a16="http://schemas.microsoft.com/office/drawing/2014/main" id="{F56BEE2C-4009-4C59-A5BE-C38FCFCB6209}"/>
              </a:ext>
            </a:extLst>
          </p:cNvPr>
          <p:cNvSpPr txBox="1"/>
          <p:nvPr/>
        </p:nvSpPr>
        <p:spPr>
          <a:xfrm>
            <a:off x="7536326" y="2373123"/>
            <a:ext cx="4655674" cy="4393382"/>
          </a:xfrm>
          <a:prstGeom prst="rect">
            <a:avLst/>
          </a:prstGeom>
          <a:noFill/>
        </p:spPr>
        <p:txBody>
          <a:bodyPr wrap="square">
            <a:spAutoFit/>
          </a:bodyPr>
          <a:lstStyle/>
          <a:p>
            <a:pPr marL="0" marR="0" indent="228600" algn="just">
              <a:lnSpc>
                <a:spcPct val="125000"/>
              </a:lnSpc>
              <a:spcBef>
                <a:spcPts val="0"/>
              </a:spcBef>
              <a:spcAft>
                <a:spcPts val="0"/>
              </a:spcAft>
            </a:pPr>
            <a:r>
              <a:rPr lang="en-US" sz="1500" b="1" dirty="0">
                <a:solidFill>
                  <a:schemeClr val="bg1"/>
                </a:solidFill>
                <a:effectLst/>
                <a:latin typeface="Times New Roman" panose="02020603050405020304" pitchFamily="18" charset="0"/>
                <a:ea typeface="Times New Roman" panose="02020603050405020304" pitchFamily="18" charset="0"/>
              </a:rPr>
              <a:t>Fig. 1.4. : Several approaches for surface modifications, (a) The treatment for the charging of the surface or coating with ligands, make the interfacial tension at the nanoparticle-medium interface close to zero which offers high thermodynamic stability to the nanoparticle dispersion, (b) Inter-particle electrostatic and/or steric repulsions due to surface adsorption of a surfactant or a block copolymer provides kinetic stability of the nanoparticle dispersion, (c) Use of linker molecules for surface modifications enhance the functionality of nanoparticles in one of many ways including hydrophobic or hydrophilic, the ability to bind to specific molecular recognition elements, DNA, enzymes, bridge to other nanoparticles, etc. </a:t>
            </a:r>
          </a:p>
        </p:txBody>
      </p:sp>
    </p:spTree>
    <p:extLst>
      <p:ext uri="{BB962C8B-B14F-4D97-AF65-F5344CB8AC3E}">
        <p14:creationId xmlns:p14="http://schemas.microsoft.com/office/powerpoint/2010/main" val="4164641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2EB594-9E26-4909-B5D5-0B2A0C31C1F6}"/>
              </a:ext>
            </a:extLst>
          </p:cNvPr>
          <p:cNvSpPr txBox="1"/>
          <p:nvPr/>
        </p:nvSpPr>
        <p:spPr>
          <a:xfrm>
            <a:off x="1026941" y="971799"/>
            <a:ext cx="10719581" cy="6154057"/>
          </a:xfrm>
          <a:prstGeom prst="rect">
            <a:avLst/>
          </a:prstGeom>
          <a:noFill/>
        </p:spPr>
        <p:txBody>
          <a:bodyPr wrap="square">
            <a:spAutoFit/>
          </a:bodyPr>
          <a:lstStyle/>
          <a:p>
            <a:pPr marL="0" marR="0" indent="228600" algn="just">
              <a:lnSpc>
                <a:spcPct val="200000"/>
              </a:lnSpc>
              <a:spcBef>
                <a:spcPts val="0"/>
              </a:spcBef>
              <a:spcAft>
                <a:spcPts val="0"/>
              </a:spcAft>
            </a:pPr>
            <a:r>
              <a:rPr lang="en-US" sz="2000" b="1" dirty="0">
                <a:solidFill>
                  <a:srgbClr val="2B17C3"/>
                </a:solidFill>
                <a:effectLst/>
                <a:latin typeface="Times New Roman" panose="02020603050405020304" pitchFamily="18" charset="0"/>
                <a:ea typeface="Times New Roman" panose="02020603050405020304" pitchFamily="18" charset="0"/>
              </a:rPr>
              <a:t>Generally, linker molecules are used for the process of surface modification and the most commonly used surface modification methods involves grafting </a:t>
            </a:r>
            <a:r>
              <a:rPr lang="en-US" sz="2000" b="1" dirty="0" err="1">
                <a:solidFill>
                  <a:srgbClr val="2B17C3"/>
                </a:solidFill>
                <a:effectLst/>
                <a:latin typeface="Times New Roman" panose="02020603050405020304" pitchFamily="18" charset="0"/>
                <a:ea typeface="Times New Roman" panose="02020603050405020304" pitchFamily="18" charset="0"/>
              </a:rPr>
              <a:t>thiolated</a:t>
            </a:r>
            <a:r>
              <a:rPr lang="en-US" sz="2000" b="1" dirty="0">
                <a:solidFill>
                  <a:srgbClr val="2B17C3"/>
                </a:solidFill>
                <a:effectLst/>
                <a:latin typeface="Times New Roman" panose="02020603050405020304" pitchFamily="18" charset="0"/>
                <a:ea typeface="Times New Roman" panose="02020603050405020304" pitchFamily="18" charset="0"/>
              </a:rPr>
              <a:t> surfactants or polymers, adsorption of charged surfactants, charged ligands or polymer brushes, attachment of biological molecules such as DNA, peptides, proteins, antigens, streptavidin or coating a continuous polymer film on nanoparticles. </a:t>
            </a:r>
            <a:r>
              <a:rPr lang="en-US" sz="2000" b="1" dirty="0">
                <a:solidFill>
                  <a:srgbClr val="FF0066"/>
                </a:solidFill>
                <a:effectLst/>
                <a:latin typeface="Times New Roman" panose="02020603050405020304" pitchFamily="18" charset="0"/>
                <a:ea typeface="Times New Roman" panose="02020603050405020304" pitchFamily="18" charset="0"/>
              </a:rPr>
              <a:t>For example, </a:t>
            </a:r>
            <a:r>
              <a:rPr lang="en-US" sz="2000" b="1" dirty="0">
                <a:solidFill>
                  <a:srgbClr val="00B050"/>
                </a:solidFill>
                <a:effectLst/>
                <a:latin typeface="Times New Roman" panose="02020603050405020304" pitchFamily="18" charset="0"/>
                <a:ea typeface="Times New Roman" panose="02020603050405020304" pitchFamily="18" charset="0"/>
              </a:rPr>
              <a:t>the thiol surfactants which are allowed to bind to the gold surface by Au-S linkage can not only impart the stability to gold nanoparticles but also enhance the properties of the resulting hybrid nanoparticles.</a:t>
            </a:r>
            <a:r>
              <a:rPr lang="en-US" sz="2000" b="1" dirty="0">
                <a:effectLst/>
                <a:latin typeface="Times New Roman" panose="02020603050405020304" pitchFamily="18" charset="0"/>
                <a:ea typeface="Times New Roman" panose="02020603050405020304" pitchFamily="18" charset="0"/>
              </a:rPr>
              <a:t> </a:t>
            </a:r>
          </a:p>
          <a:p>
            <a:pPr marL="0" marR="0" indent="228600" algn="just">
              <a:lnSpc>
                <a:spcPct val="200000"/>
              </a:lnSpc>
              <a:spcBef>
                <a:spcPts val="0"/>
              </a:spcBef>
              <a:spcAft>
                <a:spcPts val="0"/>
              </a:spcAft>
            </a:pPr>
            <a:r>
              <a:rPr lang="en-US" sz="2000" b="1" dirty="0">
                <a:solidFill>
                  <a:srgbClr val="2B17C3"/>
                </a:solidFill>
                <a:effectLst/>
                <a:latin typeface="Times New Roman" panose="02020603050405020304" pitchFamily="18" charset="0"/>
                <a:ea typeface="Times New Roman" panose="02020603050405020304" pitchFamily="18" charset="0"/>
              </a:rPr>
              <a:t>Recently, thiols have widely been used to enhance the stability of the dispersions of gold nanoparticles in organic solvents.</a:t>
            </a:r>
          </a:p>
          <a:p>
            <a:pPr marL="0" marR="0" indent="228600" algn="just">
              <a:lnSpc>
                <a:spcPct val="2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845218866"/>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Badge</Template>
  <TotalTime>1940</TotalTime>
  <Words>2679</Words>
  <Application>Microsoft Office PowerPoint</Application>
  <PresentationFormat>Widescreen</PresentationFormat>
  <Paragraphs>83</Paragraphs>
  <Slides>23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Century</vt:lpstr>
      <vt:lpstr>Gill Sans MT</vt:lpstr>
      <vt:lpstr>Impact</vt:lpstr>
      <vt:lpstr>Times New Roman</vt:lpstr>
      <vt:lpstr>Badge</vt:lpstr>
      <vt:lpstr>Name: Dr. Jadhav Vilas Bhaskar Designation: Associate Professor Department: Chemistry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Dr. Jadhav Vilas Bhaskar Designation: Associate Professor Department: Chemistry</dc:title>
  <dc:creator>Sonali Jadhav</dc:creator>
  <cp:lastModifiedBy>Sonali Jadhav</cp:lastModifiedBy>
  <cp:revision>151</cp:revision>
  <dcterms:created xsi:type="dcterms:W3CDTF">2020-07-24T12:47:35Z</dcterms:created>
  <dcterms:modified xsi:type="dcterms:W3CDTF">2021-03-09T05:05:37Z</dcterms:modified>
</cp:coreProperties>
</file>