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1"/>
  </p:notesMasterIdLst>
  <p:sldIdLst>
    <p:sldId id="333" r:id="rId2"/>
    <p:sldId id="375" r:id="rId3"/>
    <p:sldId id="378" r:id="rId4"/>
    <p:sldId id="377" r:id="rId5"/>
    <p:sldId id="397" r:id="rId6"/>
    <p:sldId id="379" r:id="rId7"/>
    <p:sldId id="393" r:id="rId8"/>
    <p:sldId id="392" r:id="rId9"/>
    <p:sldId id="391" r:id="rId10"/>
    <p:sldId id="390" r:id="rId11"/>
    <p:sldId id="398" r:id="rId12"/>
    <p:sldId id="399" r:id="rId13"/>
    <p:sldId id="400" r:id="rId14"/>
    <p:sldId id="401" r:id="rId15"/>
    <p:sldId id="402" r:id="rId16"/>
    <p:sldId id="403" r:id="rId17"/>
    <p:sldId id="404" r:id="rId18"/>
    <p:sldId id="405" r:id="rId19"/>
    <p:sldId id="406" r:id="rId20"/>
    <p:sldId id="407" r:id="rId21"/>
    <p:sldId id="408" r:id="rId22"/>
    <p:sldId id="409" r:id="rId23"/>
    <p:sldId id="410" r:id="rId24"/>
    <p:sldId id="411" r:id="rId25"/>
    <p:sldId id="412" r:id="rId26"/>
    <p:sldId id="413" r:id="rId27"/>
    <p:sldId id="414" r:id="rId28"/>
    <p:sldId id="415" r:id="rId29"/>
    <p:sldId id="389" r:id="rId30"/>
    <p:sldId id="388" r:id="rId31"/>
    <p:sldId id="387" r:id="rId32"/>
    <p:sldId id="380" r:id="rId33"/>
    <p:sldId id="386" r:id="rId34"/>
    <p:sldId id="381" r:id="rId35"/>
    <p:sldId id="385" r:id="rId36"/>
    <p:sldId id="383" r:id="rId37"/>
    <p:sldId id="384" r:id="rId38"/>
    <p:sldId id="416" r:id="rId39"/>
    <p:sldId id="382" r:id="rId40"/>
    <p:sldId id="417" r:id="rId41"/>
    <p:sldId id="418" r:id="rId42"/>
    <p:sldId id="419" r:id="rId43"/>
    <p:sldId id="420" r:id="rId44"/>
    <p:sldId id="421" r:id="rId45"/>
    <p:sldId id="422" r:id="rId46"/>
    <p:sldId id="423" r:id="rId47"/>
    <p:sldId id="424" r:id="rId48"/>
    <p:sldId id="425" r:id="rId49"/>
    <p:sldId id="426" r:id="rId50"/>
    <p:sldId id="427" r:id="rId51"/>
    <p:sldId id="428" r:id="rId52"/>
    <p:sldId id="429" r:id="rId53"/>
    <p:sldId id="430" r:id="rId54"/>
    <p:sldId id="431" r:id="rId55"/>
    <p:sldId id="432" r:id="rId56"/>
    <p:sldId id="433" r:id="rId57"/>
    <p:sldId id="434" r:id="rId58"/>
    <p:sldId id="435" r:id="rId59"/>
    <p:sldId id="436"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2B17C3"/>
    <a:srgbClr val="260FCF"/>
    <a:srgbClr val="0A840A"/>
    <a:srgbClr val="10CA10"/>
    <a:srgbClr val="663300"/>
    <a:srgbClr val="6600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7" autoAdjust="0"/>
    <p:restoredTop sz="94660"/>
  </p:normalViewPr>
  <p:slideViewPr>
    <p:cSldViewPr snapToGrid="0">
      <p:cViewPr varScale="1">
        <p:scale>
          <a:sx n="82" d="100"/>
          <a:sy n="82" d="100"/>
        </p:scale>
        <p:origin x="90"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CFE76A-2E61-461A-9507-CB1FED880750}" type="datetimeFigureOut">
              <a:rPr lang="en-US" smtClean="0"/>
              <a:t>18-Mar-21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7240-37DD-447A-A251-D8E045F5ABC5}" type="slidenum">
              <a:rPr lang="en-US" smtClean="0"/>
              <a:t>‹#›</a:t>
            </a:fld>
            <a:endParaRPr lang="en-US"/>
          </a:p>
        </p:txBody>
      </p:sp>
    </p:spTree>
    <p:extLst>
      <p:ext uri="{BB962C8B-B14F-4D97-AF65-F5344CB8AC3E}">
        <p14:creationId xmlns:p14="http://schemas.microsoft.com/office/powerpoint/2010/main" val="524509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435056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05766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630833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D9C7DB-50EE-4D49-B7F7-9B5D20CD7D22}" type="datetimeFigureOut">
              <a:rPr lang="en-US" smtClean="0"/>
              <a:t>18-Mar-21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35215291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D9C7DB-50EE-4D49-B7F7-9B5D20CD7D22}" type="datetimeFigureOut">
              <a:rPr lang="en-US" smtClean="0"/>
              <a:t>18-Mar-21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2982403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D9C7DB-50EE-4D49-B7F7-9B5D20CD7D22}" type="datetimeFigureOut">
              <a:rPr lang="en-US" smtClean="0"/>
              <a:t>18-Mar-21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49186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9C7DB-50EE-4D49-B7F7-9B5D20CD7D22}" type="datetimeFigureOut">
              <a:rPr lang="en-US" smtClean="0"/>
              <a:t>18-Mar-21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715917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D9C7DB-50EE-4D49-B7F7-9B5D20CD7D22}" type="datetimeFigureOut">
              <a:rPr lang="en-US" smtClean="0"/>
              <a:t>18-Mar-21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8404107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4CD9C7DB-50EE-4D49-B7F7-9B5D20CD7D22}" type="datetimeFigureOut">
              <a:rPr lang="en-US" smtClean="0"/>
              <a:t>18-Mar-21</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934844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D9C7DB-50EE-4D49-B7F7-9B5D20CD7D22}" type="datetimeFigureOut">
              <a:rPr lang="en-US" smtClean="0"/>
              <a:t>18-Mar-21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488012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660725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877800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436277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781186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124869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757491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18-Mar-21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263867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65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CD9C7DB-50EE-4D49-B7F7-9B5D20CD7D22}" type="datetimeFigureOut">
              <a:rPr lang="en-US" smtClean="0"/>
              <a:t>18-Mar-21</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FF08B1F3-6FA3-4371-9ECD-BC4486663120}" type="slidenum">
              <a:rPr lang="en-US" smtClean="0"/>
              <a:t>‹#›</a:t>
            </a:fld>
            <a:endParaRPr lang="en-US"/>
          </a:p>
        </p:txBody>
      </p:sp>
    </p:spTree>
    <p:extLst>
      <p:ext uri="{BB962C8B-B14F-4D97-AF65-F5344CB8AC3E}">
        <p14:creationId xmlns:p14="http://schemas.microsoft.com/office/powerpoint/2010/main" val="2133956050"/>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2.bin"/><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4.xml"/><Relationship Id="rId5" Type="http://schemas.microsoft.com/office/2007/relationships/hdphoto" Target="../media/hdphoto5.wdp"/><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2.png"/><Relationship Id="rId1" Type="http://schemas.openxmlformats.org/officeDocument/2006/relationships/slideLayout" Target="../slideLayouts/slideLayout4.xml"/><Relationship Id="rId5" Type="http://schemas.microsoft.com/office/2007/relationships/hdphoto" Target="../media/hdphoto9.wdp"/><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en.wikipedia.org/wiki/Mortar_(masonry)" TargetMode="External"/><Relationship Id="rId1" Type="http://schemas.openxmlformats.org/officeDocument/2006/relationships/slideLayout" Target="../slideLayouts/slideLayout4.xml"/><Relationship Id="rId4" Type="http://schemas.microsoft.com/office/2007/relationships/hdphoto" Target="../media/hdphoto12.wdp"/></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DAE9-5955-4D3B-9431-3CAC8C2AE9E8}"/>
              </a:ext>
            </a:extLst>
          </p:cNvPr>
          <p:cNvSpPr>
            <a:spLocks noGrp="1"/>
          </p:cNvSpPr>
          <p:nvPr>
            <p:ph type="title"/>
          </p:nvPr>
        </p:nvSpPr>
        <p:spPr>
          <a:xfrm>
            <a:off x="6545184" y="5157193"/>
            <a:ext cx="5353050" cy="1666365"/>
          </a:xfrm>
        </p:spPr>
        <p:txBody>
          <a:bodyPr>
            <a:normAutofit/>
          </a:bodyPr>
          <a:lstStyle/>
          <a:p>
            <a:pPr>
              <a:lnSpc>
                <a:spcPct val="150000"/>
              </a:lnSpc>
            </a:pPr>
            <a:r>
              <a:rPr lang="en-US" sz="1800" b="1" dirty="0">
                <a:solidFill>
                  <a:srgbClr val="C00000"/>
                </a:solidFill>
                <a:latin typeface="Century" panose="02040604050505020304" pitchFamily="18" charset="0"/>
              </a:rPr>
              <a:t>Name:</a:t>
            </a:r>
            <a:r>
              <a:rPr lang="en-US" sz="1800" b="1" dirty="0">
                <a:solidFill>
                  <a:srgbClr val="002060"/>
                </a:solidFill>
                <a:latin typeface="Century" panose="02040604050505020304" pitchFamily="18" charset="0"/>
              </a:rPr>
              <a:t> dr. Jadhav </a:t>
            </a:r>
            <a:r>
              <a:rPr lang="en-US" sz="1800" b="1" dirty="0" err="1">
                <a:solidFill>
                  <a:srgbClr val="002060"/>
                </a:solidFill>
                <a:latin typeface="Century" panose="02040604050505020304" pitchFamily="18" charset="0"/>
              </a:rPr>
              <a:t>vilas</a:t>
            </a:r>
            <a:r>
              <a:rPr lang="en-US" sz="1800" b="1" dirty="0">
                <a:solidFill>
                  <a:srgbClr val="002060"/>
                </a:solidFill>
                <a:latin typeface="Century" panose="02040604050505020304" pitchFamily="18" charset="0"/>
              </a:rPr>
              <a:t> </a:t>
            </a:r>
            <a:r>
              <a:rPr lang="en-US" sz="1800" b="1" dirty="0" err="1">
                <a:solidFill>
                  <a:srgbClr val="002060"/>
                </a:solidFill>
                <a:latin typeface="Century" panose="02040604050505020304" pitchFamily="18" charset="0"/>
              </a:rPr>
              <a:t>bhaskar</a:t>
            </a:r>
            <a:br>
              <a:rPr lang="en-US" sz="1800" dirty="0">
                <a:solidFill>
                  <a:srgbClr val="002060"/>
                </a:solidFill>
                <a:latin typeface="Century" panose="02040604050505020304" pitchFamily="18" charset="0"/>
              </a:rPr>
            </a:br>
            <a:r>
              <a:rPr lang="en-US" sz="1800" b="1" dirty="0">
                <a:solidFill>
                  <a:srgbClr val="C00000"/>
                </a:solidFill>
                <a:latin typeface="Century" panose="02040604050505020304" pitchFamily="18" charset="0"/>
              </a:rPr>
              <a:t>Designation:</a:t>
            </a:r>
            <a:r>
              <a:rPr lang="en-US" sz="1800" b="1" dirty="0">
                <a:solidFill>
                  <a:srgbClr val="002060"/>
                </a:solidFill>
                <a:latin typeface="Century" panose="02040604050505020304" pitchFamily="18" charset="0"/>
              </a:rPr>
              <a:t> Associate Professor</a:t>
            </a:r>
            <a:br>
              <a:rPr lang="en-US" sz="1800" dirty="0">
                <a:solidFill>
                  <a:srgbClr val="002060"/>
                </a:solidFill>
                <a:latin typeface="Century" panose="02040604050505020304" pitchFamily="18" charset="0"/>
              </a:rPr>
            </a:br>
            <a:r>
              <a:rPr lang="en-US" sz="1800" b="1" dirty="0">
                <a:solidFill>
                  <a:srgbClr val="C00000"/>
                </a:solidFill>
                <a:latin typeface="Century" panose="02040604050505020304" pitchFamily="18" charset="0"/>
              </a:rPr>
              <a:t>Department:</a:t>
            </a:r>
            <a:r>
              <a:rPr lang="en-US" sz="1800" b="1" dirty="0">
                <a:solidFill>
                  <a:srgbClr val="002060"/>
                </a:solidFill>
                <a:latin typeface="Century" panose="02040604050505020304" pitchFamily="18" charset="0"/>
              </a:rPr>
              <a:t> Chemistry</a:t>
            </a:r>
            <a:endParaRPr lang="en-US" sz="1800" dirty="0">
              <a:solidFill>
                <a:srgbClr val="002060"/>
              </a:solidFill>
              <a:latin typeface="Century" panose="02040604050505020304" pitchFamily="18" charset="0"/>
            </a:endParaRPr>
          </a:p>
        </p:txBody>
      </p:sp>
      <p:pic>
        <p:nvPicPr>
          <p:cNvPr id="15" name="Content Placeholder 14">
            <a:extLst>
              <a:ext uri="{FF2B5EF4-FFF2-40B4-BE49-F238E27FC236}">
                <a16:creationId xmlns:a16="http://schemas.microsoft.com/office/drawing/2014/main" id="{322D61D1-41CC-44CB-A2A2-327C1A3AAA4D}"/>
              </a:ext>
            </a:extLst>
          </p:cNvPr>
          <p:cNvPicPr>
            <a:picLocks noGrp="1" noChangeAspect="1"/>
          </p:cNvPicPr>
          <p:nvPr>
            <p:ph idx="1"/>
          </p:nvPr>
        </p:nvPicPr>
        <p:blipFill>
          <a:blip r:embed="rId2"/>
          <a:stretch>
            <a:fillRect/>
          </a:stretch>
        </p:blipFill>
        <p:spPr>
          <a:xfrm>
            <a:off x="1373496" y="1434947"/>
            <a:ext cx="9909020" cy="3722246"/>
          </a:xfrm>
          <a:ln w="57150">
            <a:solidFill>
              <a:schemeClr val="tx1">
                <a:lumMod val="85000"/>
                <a:lumOff val="15000"/>
              </a:schemeClr>
            </a:solidFill>
          </a:ln>
        </p:spPr>
      </p:pic>
      <p:sp>
        <p:nvSpPr>
          <p:cNvPr id="3" name="Slide Number Placeholder 2">
            <a:extLst>
              <a:ext uri="{FF2B5EF4-FFF2-40B4-BE49-F238E27FC236}">
                <a16:creationId xmlns:a16="http://schemas.microsoft.com/office/drawing/2014/main" id="{2C813C22-10D0-4D3E-84F7-7F540C36CFAF}"/>
              </a:ext>
            </a:extLst>
          </p:cNvPr>
          <p:cNvSpPr>
            <a:spLocks noGrp="1"/>
          </p:cNvSpPr>
          <p:nvPr>
            <p:ph type="sldNum" sz="quarter" idx="12"/>
          </p:nvPr>
        </p:nvSpPr>
        <p:spPr/>
        <p:txBody>
          <a:bodyPr/>
          <a:lstStyle/>
          <a:p>
            <a:fld id="{B6F15528-21DE-4FAA-801E-634DDDAF4B2B}" type="slidenum">
              <a:rPr lang="en-US" smtClean="0"/>
              <a:pPr/>
              <a:t>1</a:t>
            </a:fld>
            <a:endParaRPr lang="en-US"/>
          </a:p>
        </p:txBody>
      </p:sp>
      <p:pic>
        <p:nvPicPr>
          <p:cNvPr id="17" name="Picture 16">
            <a:extLst>
              <a:ext uri="{FF2B5EF4-FFF2-40B4-BE49-F238E27FC236}">
                <a16:creationId xmlns:a16="http://schemas.microsoft.com/office/drawing/2014/main" id="{F8EFD0F1-B427-4D06-BFC2-DC4A3EA4A715}"/>
              </a:ext>
            </a:extLst>
          </p:cNvPr>
          <p:cNvPicPr>
            <a:picLocks noChangeAspect="1"/>
          </p:cNvPicPr>
          <p:nvPr/>
        </p:nvPicPr>
        <p:blipFill>
          <a:blip r:embed="rId3"/>
          <a:stretch>
            <a:fillRect/>
          </a:stretch>
        </p:blipFill>
        <p:spPr>
          <a:xfrm>
            <a:off x="600146" y="175625"/>
            <a:ext cx="1546318" cy="1200329"/>
          </a:xfrm>
          <a:prstGeom prst="rect">
            <a:avLst/>
          </a:prstGeom>
        </p:spPr>
      </p:pic>
      <p:sp>
        <p:nvSpPr>
          <p:cNvPr id="19" name="TextBox 18">
            <a:extLst>
              <a:ext uri="{FF2B5EF4-FFF2-40B4-BE49-F238E27FC236}">
                <a16:creationId xmlns:a16="http://schemas.microsoft.com/office/drawing/2014/main" id="{35F95A50-EED4-41A6-BA55-EE2113043C80}"/>
              </a:ext>
            </a:extLst>
          </p:cNvPr>
          <p:cNvSpPr txBox="1"/>
          <p:nvPr/>
        </p:nvSpPr>
        <p:spPr>
          <a:xfrm>
            <a:off x="2108082" y="116632"/>
            <a:ext cx="9337898" cy="1200329"/>
          </a:xfrm>
          <a:prstGeom prst="rect">
            <a:avLst/>
          </a:prstGeom>
          <a:noFill/>
        </p:spPr>
        <p:txBody>
          <a:bodyPr wrap="square" rtlCol="0">
            <a:spAutoFit/>
          </a:bodyPr>
          <a:lstStyle/>
          <a:p>
            <a:pPr algn="ctr">
              <a:lnSpc>
                <a:spcPct val="150000"/>
              </a:lnSpc>
            </a:pPr>
            <a:r>
              <a:rPr lang="en-US" sz="2400" b="1" dirty="0">
                <a:solidFill>
                  <a:schemeClr val="accent5">
                    <a:lumMod val="75000"/>
                  </a:schemeClr>
                </a:solidFill>
                <a:latin typeface="Century" panose="02040604050505020304" pitchFamily="18" charset="0"/>
              </a:rPr>
              <a:t>Jai Hind Educational Trust’s </a:t>
            </a:r>
            <a:endParaRPr lang="en-US" sz="2400" dirty="0">
              <a:solidFill>
                <a:schemeClr val="accent5">
                  <a:lumMod val="75000"/>
                </a:schemeClr>
              </a:solidFill>
              <a:latin typeface="Century" panose="02040604050505020304" pitchFamily="18" charset="0"/>
            </a:endParaRPr>
          </a:p>
          <a:p>
            <a:pPr algn="ctr"/>
            <a:r>
              <a:rPr lang="en-US" sz="3600" b="1" dirty="0">
                <a:solidFill>
                  <a:srgbClr val="7030A0"/>
                </a:solidFill>
                <a:latin typeface="Century" panose="02040604050505020304" pitchFamily="18" charset="0"/>
              </a:rPr>
              <a:t>Zulal Bhilajirao Patil College, Dhule </a:t>
            </a:r>
            <a:endParaRPr lang="en-US" sz="3600" dirty="0">
              <a:solidFill>
                <a:srgbClr val="7030A0"/>
              </a:solidFill>
              <a:latin typeface="Century" panose="02040604050505020304" pitchFamily="18" charset="0"/>
            </a:endParaRPr>
          </a:p>
        </p:txBody>
      </p:sp>
      <p:sp>
        <p:nvSpPr>
          <p:cNvPr id="7" name="Content Placeholder 6">
            <a:extLst>
              <a:ext uri="{FF2B5EF4-FFF2-40B4-BE49-F238E27FC236}">
                <a16:creationId xmlns:a16="http://schemas.microsoft.com/office/drawing/2014/main" id="{6F156049-43AB-494F-B924-94CAFE1F1E21}"/>
              </a:ext>
            </a:extLst>
          </p:cNvPr>
          <p:cNvSpPr txBox="1">
            <a:spLocks/>
          </p:cNvSpPr>
          <p:nvPr/>
        </p:nvSpPr>
        <p:spPr>
          <a:xfrm>
            <a:off x="532064" y="5377949"/>
            <a:ext cx="6061242" cy="973666"/>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82296" indent="0" algn="ctr">
              <a:lnSpc>
                <a:spcPct val="150000"/>
              </a:lnSpc>
              <a:buFont typeface="Arial" panose="020B0604020202020204" pitchFamily="34" charset="0"/>
              <a:buNone/>
            </a:pPr>
            <a:r>
              <a:rPr lang="en-IN" sz="3200" b="1" dirty="0">
                <a:solidFill>
                  <a:srgbClr val="FF0000"/>
                </a:solidFill>
                <a:latin typeface="Times New Roman" panose="02020603050405020304" pitchFamily="18" charset="0"/>
                <a:cs typeface="Times New Roman" panose="02020603050405020304" pitchFamily="18" charset="0"/>
              </a:rPr>
              <a:t> </a:t>
            </a:r>
            <a:r>
              <a:rPr lang="en-IN" sz="3200" b="1" dirty="0">
                <a:solidFill>
                  <a:srgbClr val="260FCF"/>
                </a:solidFill>
                <a:latin typeface="Times New Roman" panose="02020603050405020304" pitchFamily="18" charset="0"/>
                <a:cs typeface="Times New Roman" panose="02020603050405020304" pitchFamily="18" charset="0"/>
              </a:rPr>
              <a:t>Inorganic Chemistry (CH – 602)</a:t>
            </a:r>
            <a:endParaRPr lang="en-US" sz="3200" b="1" dirty="0">
              <a:solidFill>
                <a:srgbClr val="260FCF"/>
              </a:solidFill>
            </a:endParaRPr>
          </a:p>
        </p:txBody>
      </p:sp>
    </p:spTree>
    <p:extLst>
      <p:ext uri="{BB962C8B-B14F-4D97-AF65-F5344CB8AC3E}">
        <p14:creationId xmlns:p14="http://schemas.microsoft.com/office/powerpoint/2010/main" val="42388481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2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2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heel(1)">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376BB1-0F6E-4772-801C-7B7D3CAA7035}"/>
              </a:ext>
            </a:extLst>
          </p:cNvPr>
          <p:cNvSpPr txBox="1"/>
          <p:nvPr/>
        </p:nvSpPr>
        <p:spPr>
          <a:xfrm>
            <a:off x="283335" y="139284"/>
            <a:ext cx="11629623" cy="6647782"/>
          </a:xfrm>
          <a:prstGeom prst="rect">
            <a:avLst/>
          </a:prstGeom>
          <a:noFill/>
        </p:spPr>
        <p:txBody>
          <a:bodyPr wrap="square">
            <a:spAutoFit/>
          </a:bodyPr>
          <a:lstStyle/>
          <a:p>
            <a:pPr marL="0" marR="0" indent="228600" algn="ctr">
              <a:lnSpc>
                <a:spcPct val="125000"/>
              </a:lnSpc>
              <a:spcBef>
                <a:spcPts val="0"/>
              </a:spcBef>
              <a:spcAft>
                <a:spcPts val="0"/>
              </a:spcAft>
            </a:pPr>
            <a:r>
              <a:rPr lang="en-US" sz="2800" b="1" dirty="0">
                <a:solidFill>
                  <a:srgbClr val="FF0066"/>
                </a:solidFill>
                <a:effectLst/>
                <a:latin typeface="Times New Roman" panose="02020603050405020304" pitchFamily="18" charset="0"/>
                <a:ea typeface="Times New Roman" panose="02020603050405020304" pitchFamily="18" charset="0"/>
              </a:rPr>
              <a:t>Cement and Lime </a:t>
            </a:r>
          </a:p>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Introduction</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Cement has been known around us for at least 12 million years.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When the earth itself was undergoing intense geologic changes natural cement was being generated.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latin typeface="Times New Roman" panose="02020603050405020304" pitchFamily="18" charset="0"/>
                <a:ea typeface="Times New Roman" panose="02020603050405020304" pitchFamily="18" charset="0"/>
              </a:rPr>
              <a:t>T</a:t>
            </a:r>
            <a:r>
              <a:rPr lang="en-US" sz="2000" b="1" dirty="0">
                <a:solidFill>
                  <a:srgbClr val="260FCF"/>
                </a:solidFill>
                <a:effectLst/>
                <a:latin typeface="Times New Roman" panose="02020603050405020304" pitchFamily="18" charset="0"/>
                <a:ea typeface="Times New Roman" panose="02020603050405020304" pitchFamily="18" charset="0"/>
              </a:rPr>
              <a:t>his natural cement was used humans since million years ago.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Eventually, human discovered how to make cement from other materials.</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Cement is the powdered material but it becomes a very hard solid structure in several hours when mixed with water and which continue to improve quality with age.</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Now a days artificially manufactured commercial cement is having greater strength and quick setting property which is the most widely used materials required for the construction of homes, buildings, roads, dams, bridges etc. </a:t>
            </a:r>
          </a:p>
          <a:p>
            <a:pPr marL="0" marR="0" algn="just">
              <a:lnSpc>
                <a:spcPct val="125000"/>
              </a:lnSpc>
              <a:spcBef>
                <a:spcPts val="800"/>
              </a:spcBef>
              <a:spcAft>
                <a:spcPts val="200"/>
              </a:spcAft>
            </a:pPr>
            <a:r>
              <a:rPr lang="en-US" sz="2400" b="1" kern="0" dirty="0">
                <a:solidFill>
                  <a:srgbClr val="FF0000"/>
                </a:solidFill>
                <a:effectLst/>
                <a:latin typeface="Times New Roman" panose="02020603050405020304" pitchFamily="18" charset="0"/>
                <a:ea typeface="Times New Roman" panose="02020603050405020304" pitchFamily="18" charset="0"/>
              </a:rPr>
              <a:t>Classification of Cement</a:t>
            </a:r>
            <a:r>
              <a:rPr lang="en-US" sz="2400" b="1" kern="0" dirty="0">
                <a:solidFill>
                  <a:srgbClr val="260FCF"/>
                </a:solidFill>
                <a:effectLst/>
                <a:latin typeface="Times New Roman" panose="02020603050405020304" pitchFamily="18" charset="0"/>
                <a:ea typeface="Times New Roman" panose="02020603050405020304" pitchFamily="18" charset="0"/>
              </a:rPr>
              <a:t>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Cement is a substance which sets to a hard mass in presence of water. The cement can be classified into the following types such as -</a:t>
            </a:r>
          </a:p>
          <a:p>
            <a:pPr marL="0" marR="0" indent="228600" algn="just">
              <a:lnSpc>
                <a:spcPct val="125000"/>
              </a:lnSpc>
              <a:spcBef>
                <a:spcPts val="0"/>
              </a:spcBef>
              <a:spcAft>
                <a:spcPts val="0"/>
              </a:spcAft>
            </a:pPr>
            <a:r>
              <a:rPr lang="en-US" sz="2000" b="1" dirty="0">
                <a:solidFill>
                  <a:srgbClr val="260FCF"/>
                </a:solidFill>
                <a:latin typeface="Times New Roman" panose="02020603050405020304" pitchFamily="18" charset="0"/>
                <a:ea typeface="Times New Roman" panose="02020603050405020304" pitchFamily="18" charset="0"/>
              </a:rPr>
              <a:t> A) </a:t>
            </a:r>
            <a:r>
              <a:rPr lang="en-US" sz="2000" b="1" dirty="0">
                <a:solidFill>
                  <a:srgbClr val="260FCF"/>
                </a:solidFill>
                <a:effectLst/>
                <a:latin typeface="Times New Roman" panose="02020603050405020304" pitchFamily="18" charset="0"/>
                <a:ea typeface="Times New Roman" panose="02020603050405020304" pitchFamily="18" charset="0"/>
              </a:rPr>
              <a:t>Natural cement  B) Pozzolana cement  C) Portland cement </a:t>
            </a:r>
          </a:p>
          <a:p>
            <a:pPr marL="0" marR="0" indent="228600" algn="just">
              <a:lnSpc>
                <a:spcPct val="125000"/>
              </a:lnSpc>
              <a:spcBef>
                <a:spcPts val="0"/>
              </a:spcBef>
              <a:spcAft>
                <a:spcPts val="0"/>
              </a:spcAft>
            </a:pPr>
            <a:endParaRPr lang="en-US" sz="2000" b="1" dirty="0">
              <a:solidFill>
                <a:srgbClr val="260FC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86784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DFE89E-8692-4F2B-8118-59A980921897}"/>
              </a:ext>
            </a:extLst>
          </p:cNvPr>
          <p:cNvSpPr txBox="1"/>
          <p:nvPr/>
        </p:nvSpPr>
        <p:spPr>
          <a:xfrm>
            <a:off x="236112" y="338002"/>
            <a:ext cx="11719775" cy="5596212"/>
          </a:xfrm>
          <a:prstGeom prst="rect">
            <a:avLst/>
          </a:prstGeom>
          <a:noFill/>
        </p:spPr>
        <p:txBody>
          <a:bodyPr wrap="square">
            <a:spAutoFit/>
          </a:bodyPr>
          <a:lstStyle/>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A) Natural cement:</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It was made by calcination natural clay bearing limestones, which hydraulic to obtained natural cement.</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e.g. Gypsum CaSO</a:t>
            </a:r>
            <a:r>
              <a:rPr lang="en-US" sz="2000" b="1" baseline="-25000" dirty="0">
                <a:solidFill>
                  <a:srgbClr val="260FCF"/>
                </a:solidFill>
                <a:effectLst/>
                <a:latin typeface="Times New Roman" panose="02020603050405020304" pitchFamily="18" charset="0"/>
                <a:ea typeface="Times New Roman" panose="02020603050405020304" pitchFamily="18" charset="0"/>
              </a:rPr>
              <a:t>4</a:t>
            </a:r>
            <a:r>
              <a:rPr lang="en-US" sz="2000" b="1" dirty="0">
                <a:solidFill>
                  <a:srgbClr val="260FCF"/>
                </a:solidFill>
                <a:effectLst/>
                <a:latin typeface="Times New Roman" panose="02020603050405020304" pitchFamily="18" charset="0"/>
                <a:ea typeface="Times New Roman" panose="02020603050405020304" pitchFamily="18" charset="0"/>
              </a:rPr>
              <a:t>.2H</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 that is hydrated calcium sulphate, gypsum losses its water of crystallization easily on gentle heating to yield various plasters. These dehydrated substances when mixed with water reform as crystalline mass of synthetic gypsum.</a:t>
            </a:r>
          </a:p>
          <a:p>
            <a:pPr marR="0" algn="just">
              <a:lnSpc>
                <a:spcPct val="125000"/>
              </a:lnSpc>
              <a:spcBef>
                <a:spcPts val="0"/>
              </a:spcBef>
              <a:spcAft>
                <a:spcPts val="0"/>
              </a:spcAft>
            </a:pPr>
            <a:endParaRPr lang="en-US" sz="2000" b="1" dirty="0">
              <a:solidFill>
                <a:srgbClr val="260FCF"/>
              </a:solidFill>
              <a:effectLst/>
              <a:latin typeface="Times New Roman" panose="02020603050405020304" pitchFamily="18" charset="0"/>
              <a:ea typeface="Times New Roman" panose="02020603050405020304" pitchFamily="18" charset="0"/>
            </a:endParaRPr>
          </a:p>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B) Pozzolana cement:</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It was made from lime and pozzolana mixed with water to produce pozzolana cement. Pozzolana  means a volcanic ash containing significant quantities SiO</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 and Al</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Pozzolanas can be subdivided divided into -</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  a) Natural pozzolanic materials such as volcanic ash. </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  b) Industrial pozzolanic materials such as fire clay rice husk ash etc.</a:t>
            </a:r>
          </a:p>
          <a:p>
            <a:pPr marL="0" marR="0" indent="228600" algn="just">
              <a:lnSpc>
                <a:spcPct val="125000"/>
              </a:lnSpc>
              <a:spcBef>
                <a:spcPts val="0"/>
              </a:spcBef>
              <a:spcAft>
                <a:spcPts val="0"/>
              </a:spcAft>
            </a:pPr>
            <a:endParaRPr lang="en-US" sz="2000" b="1" dirty="0">
              <a:solidFill>
                <a:srgbClr val="260FC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74482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332E51-2013-4627-8F60-2F1B777B43DF}"/>
              </a:ext>
            </a:extLst>
          </p:cNvPr>
          <p:cNvSpPr txBox="1"/>
          <p:nvPr/>
        </p:nvSpPr>
        <p:spPr>
          <a:xfrm>
            <a:off x="248991" y="314757"/>
            <a:ext cx="11694017" cy="5903989"/>
          </a:xfrm>
          <a:prstGeom prst="rect">
            <a:avLst/>
          </a:prstGeom>
          <a:noFill/>
        </p:spPr>
        <p:txBody>
          <a:bodyPr wrap="square">
            <a:spAutoFit/>
          </a:bodyPr>
          <a:lstStyle/>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C) Portland cement</a:t>
            </a:r>
            <a:r>
              <a:rPr lang="en-US" sz="1800" b="1" dirty="0">
                <a:solidFill>
                  <a:srgbClr val="260FCF"/>
                </a:solidFill>
                <a:effectLst/>
                <a:latin typeface="Times New Roman" panose="02020603050405020304" pitchFamily="18" charset="0"/>
                <a:ea typeface="Times New Roman" panose="02020603050405020304" pitchFamily="18" charset="0"/>
              </a:rPr>
              <a:t>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Joseph </a:t>
            </a:r>
            <a:r>
              <a:rPr lang="en-US" sz="2000" b="1" dirty="0" err="1">
                <a:solidFill>
                  <a:srgbClr val="260FCF"/>
                </a:solidFill>
                <a:effectLst/>
                <a:latin typeface="Times New Roman" panose="02020603050405020304" pitchFamily="18" charset="0"/>
                <a:ea typeface="Times New Roman" panose="02020603050405020304" pitchFamily="18" charset="0"/>
              </a:rPr>
              <a:t>Aspidin</a:t>
            </a:r>
            <a:r>
              <a:rPr lang="en-US" sz="2000" b="1" dirty="0">
                <a:solidFill>
                  <a:srgbClr val="260FCF"/>
                </a:solidFill>
                <a:effectLst/>
                <a:latin typeface="Times New Roman" panose="02020603050405020304" pitchFamily="18" charset="0"/>
                <a:ea typeface="Times New Roman" panose="02020603050405020304" pitchFamily="18" charset="0"/>
              </a:rPr>
              <a:t> an English Brick layer (1924) , found that a strongly heated mixture of limestone and clay, when mixed with a small amount of water, set in few hours to a hard stone like substance. After setting, the stone like mass resembled famous Portland rock of England and hence it was named as Portland cement.</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Cement is the most important building material. Cement is an adhesive substance that unites fragments or masses of solid matter to a compact whole. </a:t>
            </a:r>
          </a:p>
          <a:p>
            <a:pPr marL="342900" marR="0" indent="-342900" algn="just">
              <a:lnSpc>
                <a:spcPct val="125000"/>
              </a:lnSpc>
              <a:spcBef>
                <a:spcPts val="0"/>
              </a:spcBef>
              <a:spcAft>
                <a:spcPts val="0"/>
              </a:spcAft>
              <a:buFont typeface="Arial" panose="020B0604020202020204" pitchFamily="34" charset="0"/>
              <a:buChar char="•"/>
            </a:pPr>
            <a:endParaRPr lang="en-US" sz="2000" b="1" dirty="0">
              <a:solidFill>
                <a:srgbClr val="260FCF"/>
              </a:solidFill>
              <a:effectLst/>
              <a:latin typeface="Times New Roman" panose="02020603050405020304" pitchFamily="18" charset="0"/>
              <a:ea typeface="Times New Roman" panose="02020603050405020304" pitchFamily="18" charset="0"/>
            </a:endParaRPr>
          </a:p>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Definition Portland cement :</a:t>
            </a:r>
          </a:p>
          <a:p>
            <a:pPr marL="914400" lvl="1" indent="-4572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Portland cement is chemically defined as the finely ground mixture of calcium aluminates and silicates of varying compositions, which hydrate when mixed with water to form a rigid solid structure with good compressive strength.</a:t>
            </a:r>
          </a:p>
          <a:p>
            <a:pPr marL="914400" lvl="1" indent="-4572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Portland cement is defined as a product obtained by intimately mixing together calcareous (materials which supplies Lime), and argillaceous materials (which supplies Silica, Alumina, Iron oxide), burning them at a clinkering temperature and grinding the resulting clinker. </a:t>
            </a:r>
          </a:p>
        </p:txBody>
      </p:sp>
    </p:spTree>
    <p:extLst>
      <p:ext uri="{BB962C8B-B14F-4D97-AF65-F5344CB8AC3E}">
        <p14:creationId xmlns:p14="http://schemas.microsoft.com/office/powerpoint/2010/main" val="2162214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AC50DB3-363B-44C4-9809-7D83200EF3A0}"/>
              </a:ext>
            </a:extLst>
          </p:cNvPr>
          <p:cNvSpPr txBox="1"/>
          <p:nvPr/>
        </p:nvSpPr>
        <p:spPr>
          <a:xfrm>
            <a:off x="265043" y="166300"/>
            <a:ext cx="11728173" cy="5442324"/>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Types of Portland cement </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Portland cement has different types, depending upon the rate of setting, heat of evolution and strength.</a:t>
            </a:r>
          </a:p>
          <a:p>
            <a:pPr marL="0" marR="0" indent="228600" algn="just">
              <a:lnSpc>
                <a:spcPct val="125000"/>
              </a:lnSpc>
              <a:spcBef>
                <a:spcPts val="0"/>
              </a:spcBef>
              <a:spcAft>
                <a:spcPts val="0"/>
              </a:spcAft>
            </a:pPr>
            <a:r>
              <a:rPr lang="en-US" sz="2000" b="1" dirty="0">
                <a:solidFill>
                  <a:srgbClr val="FF0066"/>
                </a:solidFill>
                <a:effectLst/>
                <a:latin typeface="Times New Roman" panose="02020603050405020304" pitchFamily="18" charset="0"/>
                <a:ea typeface="Times New Roman" panose="02020603050405020304" pitchFamily="18" charset="0"/>
              </a:rPr>
              <a:t>Type 1: Regular Portland cements: </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They are used for general concrete construction. It harden to full strength in about 28–30 days. They contain  60%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S, 10–30% C</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S, 7–13%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 7% C</a:t>
            </a:r>
            <a:r>
              <a:rPr lang="en-US" sz="2000" b="1" baseline="-25000" dirty="0">
                <a:solidFill>
                  <a:srgbClr val="260FCF"/>
                </a:solidFill>
                <a:effectLst/>
                <a:latin typeface="Times New Roman" panose="02020603050405020304" pitchFamily="18" charset="0"/>
                <a:ea typeface="Times New Roman" panose="02020603050405020304" pitchFamily="18" charset="0"/>
              </a:rPr>
              <a:t>4</a:t>
            </a:r>
            <a:r>
              <a:rPr lang="en-US" sz="2000" b="1" dirty="0">
                <a:solidFill>
                  <a:srgbClr val="260FCF"/>
                </a:solidFill>
                <a:effectLst/>
                <a:latin typeface="Times New Roman" panose="02020603050405020304" pitchFamily="18" charset="0"/>
                <a:ea typeface="Times New Roman" panose="02020603050405020304" pitchFamily="18" charset="0"/>
              </a:rPr>
              <a:t>AF. </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 </a:t>
            </a:r>
            <a:r>
              <a:rPr lang="en-US" sz="2000" b="1" dirty="0">
                <a:solidFill>
                  <a:srgbClr val="260FCF"/>
                </a:solidFill>
                <a:latin typeface="Times New Roman" panose="02020603050405020304" pitchFamily="18" charset="0"/>
              </a:rPr>
              <a:t>White cements, oil wall cement, Quick setting cements etc. belongs to this class. </a:t>
            </a:r>
          </a:p>
          <a:p>
            <a:pPr marL="0" marR="0" indent="228600" algn="just">
              <a:lnSpc>
                <a:spcPct val="125000"/>
              </a:lnSpc>
              <a:spcBef>
                <a:spcPts val="0"/>
              </a:spcBef>
              <a:spcAft>
                <a:spcPts val="0"/>
              </a:spcAft>
            </a:pPr>
            <a:r>
              <a:rPr lang="en-US" sz="2000" b="1" dirty="0">
                <a:solidFill>
                  <a:srgbClr val="FF0066"/>
                </a:solidFill>
                <a:latin typeface="Times New Roman" panose="02020603050405020304" pitchFamily="18" charset="0"/>
              </a:rPr>
              <a:t>Type 2: Modified Portland cements:</a:t>
            </a:r>
          </a:p>
          <a:p>
            <a:pPr marL="0" marR="0" indent="228600" algn="just">
              <a:lnSpc>
                <a:spcPct val="125000"/>
              </a:lnSpc>
              <a:spcBef>
                <a:spcPts val="0"/>
              </a:spcBef>
              <a:spcAft>
                <a:spcPts val="0"/>
              </a:spcAft>
            </a:pPr>
            <a:r>
              <a:rPr lang="en-US" sz="2000" b="1" dirty="0">
                <a:solidFill>
                  <a:srgbClr val="260FCF"/>
                </a:solidFill>
                <a:latin typeface="Times New Roman" panose="02020603050405020304" pitchFamily="18" charset="0"/>
              </a:rPr>
              <a:t>It is also called as sulphate resisting cements, which are used where moderate heat of hydration is required. The heat evolved should not exceed 70–80 </a:t>
            </a:r>
            <a:r>
              <a:rPr lang="en-US" sz="2000" b="1" dirty="0" err="1">
                <a:solidFill>
                  <a:srgbClr val="260FCF"/>
                </a:solidFill>
                <a:latin typeface="Times New Roman" panose="02020603050405020304" pitchFamily="18" charset="0"/>
              </a:rPr>
              <a:t>cal</a:t>
            </a:r>
            <a:r>
              <a:rPr lang="en-US" sz="2000" b="1" dirty="0">
                <a:solidFill>
                  <a:srgbClr val="260FCF"/>
                </a:solidFill>
                <a:latin typeface="Times New Roman" panose="02020603050405020304" pitchFamily="18" charset="0"/>
              </a:rPr>
              <a:t>/gm after one weak to 4 weeks. The C2S/C3S ratio is higher. They contain 51% C3S, 24% C2S, 6% C3A, 11% C4AF.</a:t>
            </a:r>
          </a:p>
          <a:p>
            <a:pPr marL="0" marR="0" indent="228600" algn="just">
              <a:lnSpc>
                <a:spcPct val="125000"/>
              </a:lnSpc>
              <a:spcBef>
                <a:spcPts val="0"/>
              </a:spcBef>
              <a:spcAft>
                <a:spcPts val="0"/>
              </a:spcAft>
            </a:pPr>
            <a:r>
              <a:rPr lang="en-US" sz="2000" b="1" dirty="0">
                <a:solidFill>
                  <a:srgbClr val="FF0066"/>
                </a:solidFill>
                <a:latin typeface="Times New Roman" panose="02020603050405020304" pitchFamily="18" charset="0"/>
              </a:rPr>
              <a:t>Type 3: High-early-strength (HES) cements:</a:t>
            </a:r>
          </a:p>
          <a:p>
            <a:pPr marL="0" marR="0" indent="228600" algn="just">
              <a:lnSpc>
                <a:spcPct val="125000"/>
              </a:lnSpc>
              <a:spcBef>
                <a:spcPts val="0"/>
              </a:spcBef>
              <a:spcAft>
                <a:spcPts val="0"/>
              </a:spcAft>
            </a:pPr>
            <a:r>
              <a:rPr lang="en-US" sz="2000" b="1" dirty="0">
                <a:solidFill>
                  <a:srgbClr val="260FCF"/>
                </a:solidFill>
                <a:latin typeface="Times New Roman" panose="02020603050405020304" pitchFamily="18" charset="0"/>
              </a:rPr>
              <a:t>These cement contain higher percentage of C3S and C3A to increase the hydration rate and quicker hardening. They are used for road constructions. They contain 56% C3S, 19% C2S, 10% C3A, 7% C4AF.</a:t>
            </a:r>
          </a:p>
          <a:p>
            <a:pPr marL="0" marR="0" indent="228600" algn="just">
              <a:lnSpc>
                <a:spcPct val="125000"/>
              </a:lnSpc>
              <a:spcBef>
                <a:spcPts val="0"/>
              </a:spcBef>
              <a:spcAft>
                <a:spcPts val="0"/>
              </a:spcAft>
            </a:pPr>
            <a:endParaRPr lang="en-US" sz="2000" b="1" dirty="0">
              <a:solidFill>
                <a:srgbClr val="260FC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7705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19A840-630A-4474-8D96-BF1ED768948E}"/>
              </a:ext>
            </a:extLst>
          </p:cNvPr>
          <p:cNvSpPr txBox="1"/>
          <p:nvPr/>
        </p:nvSpPr>
        <p:spPr>
          <a:xfrm>
            <a:off x="278297" y="186037"/>
            <a:ext cx="11701668" cy="2749279"/>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66"/>
                </a:solidFill>
                <a:effectLst/>
                <a:latin typeface="Times New Roman" panose="02020603050405020304" pitchFamily="18" charset="0"/>
                <a:ea typeface="Times New Roman" panose="02020603050405020304" pitchFamily="18" charset="0"/>
              </a:rPr>
              <a:t>Type 4: Low heat Portland cements:</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These cement contain lower percentage of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S and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 and decrease the heat evolution. The heat evolved should not exceed 60 and 70 </a:t>
            </a:r>
            <a:r>
              <a:rPr lang="en-US" sz="2000" b="1" dirty="0" err="1">
                <a:solidFill>
                  <a:srgbClr val="260FCF"/>
                </a:solidFill>
                <a:effectLst/>
                <a:latin typeface="Times New Roman" panose="02020603050405020304" pitchFamily="18" charset="0"/>
                <a:ea typeface="Times New Roman" panose="02020603050405020304" pitchFamily="18" charset="0"/>
              </a:rPr>
              <a:t>cal</a:t>
            </a:r>
            <a:r>
              <a:rPr lang="en-US" sz="2000" b="1" dirty="0">
                <a:solidFill>
                  <a:srgbClr val="260FCF"/>
                </a:solidFill>
                <a:effectLst/>
                <a:latin typeface="Times New Roman" panose="02020603050405020304" pitchFamily="18" charset="0"/>
                <a:ea typeface="Times New Roman" panose="02020603050405020304" pitchFamily="18" charset="0"/>
              </a:rPr>
              <a:t>/gm after 7 and 28 days respectively. They are used for massive structure work (dams). They contain 28%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S, 49% C</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S, 41%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 12% C</a:t>
            </a:r>
            <a:r>
              <a:rPr lang="en-US" sz="2000" b="1" baseline="-25000" dirty="0">
                <a:solidFill>
                  <a:srgbClr val="260FCF"/>
                </a:solidFill>
                <a:effectLst/>
                <a:latin typeface="Times New Roman" panose="02020603050405020304" pitchFamily="18" charset="0"/>
                <a:ea typeface="Times New Roman" panose="02020603050405020304" pitchFamily="18" charset="0"/>
              </a:rPr>
              <a:t>4</a:t>
            </a:r>
            <a:r>
              <a:rPr lang="en-US" sz="2000" b="1" dirty="0">
                <a:solidFill>
                  <a:srgbClr val="260FCF"/>
                </a:solidFill>
                <a:effectLst/>
                <a:latin typeface="Times New Roman" panose="02020603050405020304" pitchFamily="18" charset="0"/>
                <a:ea typeface="Times New Roman" panose="02020603050405020304" pitchFamily="18" charset="0"/>
              </a:rPr>
              <a:t>AF.</a:t>
            </a:r>
          </a:p>
          <a:p>
            <a:pPr marL="0" marR="0" indent="228600" algn="just">
              <a:lnSpc>
                <a:spcPct val="125000"/>
              </a:lnSpc>
              <a:spcBef>
                <a:spcPts val="0"/>
              </a:spcBef>
              <a:spcAft>
                <a:spcPts val="0"/>
              </a:spcAft>
            </a:pPr>
            <a:r>
              <a:rPr lang="en-US" sz="2000" b="1" dirty="0">
                <a:solidFill>
                  <a:srgbClr val="FF0066"/>
                </a:solidFill>
                <a:effectLst/>
                <a:latin typeface="Times New Roman" panose="02020603050405020304" pitchFamily="18" charset="0"/>
                <a:ea typeface="Times New Roman" panose="02020603050405020304" pitchFamily="18" charset="0"/>
              </a:rPr>
              <a:t>Type 5: Sulphate resisting Portland cements:</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These are good for sea water contract. They resist the sulphate better than others. They contain lower percentage of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 (&lt;4%) and higher in C</a:t>
            </a:r>
            <a:r>
              <a:rPr lang="en-US" sz="2000" b="1" baseline="-25000" dirty="0">
                <a:solidFill>
                  <a:srgbClr val="260FCF"/>
                </a:solidFill>
                <a:effectLst/>
                <a:latin typeface="Times New Roman" panose="02020603050405020304" pitchFamily="18" charset="0"/>
                <a:ea typeface="Times New Roman" panose="02020603050405020304" pitchFamily="18" charset="0"/>
              </a:rPr>
              <a:t>4</a:t>
            </a:r>
            <a:r>
              <a:rPr lang="en-US" sz="2000" b="1" dirty="0">
                <a:solidFill>
                  <a:srgbClr val="260FCF"/>
                </a:solidFill>
                <a:effectLst/>
                <a:latin typeface="Times New Roman" panose="02020603050405020304" pitchFamily="18" charset="0"/>
                <a:ea typeface="Times New Roman" panose="02020603050405020304" pitchFamily="18" charset="0"/>
              </a:rPr>
              <a:t>AF. They contain 38%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S, 43% C</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S, 4%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 9% C</a:t>
            </a:r>
            <a:r>
              <a:rPr lang="en-US" sz="2000" b="1" baseline="-25000" dirty="0">
                <a:solidFill>
                  <a:srgbClr val="260FCF"/>
                </a:solidFill>
                <a:effectLst/>
                <a:latin typeface="Times New Roman" panose="02020603050405020304" pitchFamily="18" charset="0"/>
                <a:ea typeface="Times New Roman" panose="02020603050405020304" pitchFamily="18" charset="0"/>
              </a:rPr>
              <a:t>4</a:t>
            </a:r>
            <a:r>
              <a:rPr lang="en-US" sz="2000" b="1" dirty="0">
                <a:solidFill>
                  <a:srgbClr val="260FCF"/>
                </a:solidFill>
                <a:effectLst/>
                <a:latin typeface="Times New Roman" panose="02020603050405020304" pitchFamily="18" charset="0"/>
                <a:ea typeface="Times New Roman" panose="02020603050405020304" pitchFamily="18" charset="0"/>
              </a:rPr>
              <a:t>AF.</a:t>
            </a:r>
          </a:p>
        </p:txBody>
      </p:sp>
    </p:spTree>
    <p:extLst>
      <p:ext uri="{BB962C8B-B14F-4D97-AF65-F5344CB8AC3E}">
        <p14:creationId xmlns:p14="http://schemas.microsoft.com/office/powerpoint/2010/main" val="4207717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84A833-8A50-4975-AA50-A03CCB66304E}"/>
              </a:ext>
            </a:extLst>
          </p:cNvPr>
          <p:cNvSpPr txBox="1"/>
          <p:nvPr/>
        </p:nvSpPr>
        <p:spPr>
          <a:xfrm>
            <a:off x="516835" y="464538"/>
            <a:ext cx="11449878" cy="6314357"/>
          </a:xfrm>
          <a:prstGeom prst="rect">
            <a:avLst/>
          </a:prstGeom>
          <a:noFill/>
        </p:spPr>
        <p:txBody>
          <a:bodyPr wrap="square">
            <a:spAutoFit/>
          </a:bodyPr>
          <a:lstStyle/>
          <a:p>
            <a:pPr marL="0" marR="0" algn="just">
              <a:lnSpc>
                <a:spcPct val="125000"/>
              </a:lnSpc>
              <a:spcBef>
                <a:spcPts val="800"/>
              </a:spcBef>
              <a:spcAft>
                <a:spcPts val="200"/>
              </a:spcAft>
            </a:pPr>
            <a:r>
              <a:rPr lang="en-US" sz="2400" b="1" kern="0" dirty="0">
                <a:solidFill>
                  <a:srgbClr val="FF0000"/>
                </a:solidFill>
                <a:effectLst/>
                <a:latin typeface="Times New Roman" panose="02020603050405020304" pitchFamily="18" charset="0"/>
                <a:ea typeface="Times New Roman" panose="02020603050405020304" pitchFamily="18" charset="0"/>
              </a:rPr>
              <a:t>White Cement:</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This cement is white in colour and not containing tetra calcium </a:t>
            </a:r>
            <a:r>
              <a:rPr lang="en-US" sz="2000" b="1" dirty="0" err="1">
                <a:solidFill>
                  <a:srgbClr val="260FCF"/>
                </a:solidFill>
                <a:effectLst/>
                <a:latin typeface="Times New Roman" panose="02020603050405020304" pitchFamily="18" charset="0"/>
                <a:ea typeface="Times New Roman" panose="02020603050405020304" pitchFamily="18" charset="0"/>
              </a:rPr>
              <a:t>alumino</a:t>
            </a:r>
            <a:r>
              <a:rPr lang="en-US" sz="2000" b="1" dirty="0">
                <a:solidFill>
                  <a:srgbClr val="260FCF"/>
                </a:solidFill>
                <a:effectLst/>
                <a:latin typeface="Times New Roman" panose="02020603050405020304" pitchFamily="18" charset="0"/>
                <a:ea typeface="Times New Roman" panose="02020603050405020304" pitchFamily="18" charset="0"/>
              </a:rPr>
              <a:t> ferrite C</a:t>
            </a:r>
            <a:r>
              <a:rPr lang="en-US" sz="2000" b="1" baseline="-25000" dirty="0">
                <a:solidFill>
                  <a:srgbClr val="260FCF"/>
                </a:solidFill>
                <a:effectLst/>
                <a:latin typeface="Times New Roman" panose="02020603050405020304" pitchFamily="18" charset="0"/>
                <a:ea typeface="Times New Roman" panose="02020603050405020304" pitchFamily="18" charset="0"/>
              </a:rPr>
              <a:t>4</a:t>
            </a:r>
            <a:r>
              <a:rPr lang="en-US" sz="2000" b="1" dirty="0">
                <a:solidFill>
                  <a:srgbClr val="260FCF"/>
                </a:solidFill>
                <a:effectLst/>
                <a:latin typeface="Times New Roman" panose="02020603050405020304" pitchFamily="18" charset="0"/>
                <a:ea typeface="Times New Roman" panose="02020603050405020304" pitchFamily="18" charset="0"/>
              </a:rPr>
              <a:t>AF and low amount of MgO. This cement is specially used for the decorative purposes otherwise has properties similar to Type I.</a:t>
            </a:r>
          </a:p>
          <a:p>
            <a:pPr marL="0" marR="0" indent="228600" algn="just">
              <a:lnSpc>
                <a:spcPct val="125000"/>
              </a:lnSpc>
              <a:spcBef>
                <a:spcPts val="0"/>
              </a:spcBef>
              <a:spcAft>
                <a:spcPts val="0"/>
              </a:spcAft>
            </a:pPr>
            <a:r>
              <a:rPr lang="en-US" sz="2000" b="1" dirty="0">
                <a:solidFill>
                  <a:srgbClr val="FF0066"/>
                </a:solidFill>
                <a:effectLst/>
                <a:latin typeface="Times New Roman" panose="02020603050405020304" pitchFamily="18" charset="0"/>
                <a:ea typeface="Times New Roman" panose="02020603050405020304" pitchFamily="18" charset="0"/>
              </a:rPr>
              <a:t>Chemical Specifications of Cement: </a:t>
            </a:r>
            <a:r>
              <a:rPr lang="en-US" sz="2000" b="1" dirty="0">
                <a:solidFill>
                  <a:srgbClr val="0A840A"/>
                </a:solidFill>
                <a:effectLst/>
                <a:latin typeface="Times New Roman" panose="02020603050405020304" pitchFamily="18" charset="0"/>
                <a:ea typeface="Times New Roman" panose="02020603050405020304" pitchFamily="18" charset="0"/>
              </a:rPr>
              <a:t>(Indian standard institute (ISI)-</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%Al</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 %Fe</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not less than 0.66.</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Reaction: </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Insoluble residue not more than 1.5%.</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Magnesia not more than 5%.</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Total Sulphur content (SO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not more than 2.75%.</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Total loss on ignition not more than 4%.</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Fineness: After sieving the residue by weight on B.S.170 mesh test sieve not to exceed 10%.</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Setting time: 30 minute as initial setting time and 600 minutes as final setting time.</a:t>
            </a:r>
          </a:p>
          <a:p>
            <a:pPr marL="800100" lvl="1" indent="-342900" algn="just">
              <a:lnSpc>
                <a:spcPct val="125000"/>
              </a:lnSpc>
              <a:buFont typeface="+mj-lt"/>
              <a:buAutoNum type="arabicPeriod"/>
            </a:pPr>
            <a:r>
              <a:rPr lang="en-US" sz="2000" b="1" dirty="0">
                <a:solidFill>
                  <a:srgbClr val="260FCF"/>
                </a:solidFill>
                <a:effectLst/>
                <a:latin typeface="Times New Roman" panose="02020603050405020304" pitchFamily="18" charset="0"/>
                <a:ea typeface="Times New Roman" panose="02020603050405020304" pitchFamily="18" charset="0"/>
              </a:rPr>
              <a:t>Tensile strength: Not less than 300 </a:t>
            </a:r>
            <a:r>
              <a:rPr lang="en-US" sz="2000" b="1" dirty="0" err="1">
                <a:solidFill>
                  <a:srgbClr val="260FCF"/>
                </a:solidFill>
                <a:effectLst/>
                <a:latin typeface="Times New Roman" panose="02020603050405020304" pitchFamily="18" charset="0"/>
                <a:ea typeface="Times New Roman" panose="02020603050405020304" pitchFamily="18" charset="0"/>
              </a:rPr>
              <a:t>lbs</a:t>
            </a:r>
            <a:r>
              <a:rPr lang="en-US" sz="2000" b="1" dirty="0">
                <a:solidFill>
                  <a:srgbClr val="260FCF"/>
                </a:solidFill>
                <a:effectLst/>
                <a:latin typeface="Times New Roman" panose="02020603050405020304" pitchFamily="18" charset="0"/>
                <a:ea typeface="Times New Roman" panose="02020603050405020304" pitchFamily="18" charset="0"/>
              </a:rPr>
              <a:t>/sq. inch after 72 hours. Not less than 375 </a:t>
            </a:r>
            <a:r>
              <a:rPr lang="en-US" sz="2000" b="1" dirty="0" err="1">
                <a:solidFill>
                  <a:srgbClr val="260FCF"/>
                </a:solidFill>
                <a:effectLst/>
                <a:latin typeface="Times New Roman" panose="02020603050405020304" pitchFamily="18" charset="0"/>
                <a:ea typeface="Times New Roman" panose="02020603050405020304" pitchFamily="18" charset="0"/>
              </a:rPr>
              <a:t>lbs</a:t>
            </a:r>
            <a:r>
              <a:rPr lang="en-US" sz="2000" b="1" dirty="0">
                <a:solidFill>
                  <a:srgbClr val="260FCF"/>
                </a:solidFill>
                <a:effectLst/>
                <a:latin typeface="Times New Roman" panose="02020603050405020304" pitchFamily="18" charset="0"/>
                <a:ea typeface="Times New Roman" panose="02020603050405020304" pitchFamily="18" charset="0"/>
              </a:rPr>
              <a:t>/sq. inch after 7 days.</a:t>
            </a:r>
          </a:p>
          <a:p>
            <a:pPr marL="0" marR="0" indent="228600" algn="just">
              <a:lnSpc>
                <a:spcPct val="125000"/>
              </a:lnSpc>
              <a:spcBef>
                <a:spcPts val="0"/>
              </a:spcBef>
              <a:spcAft>
                <a:spcPts val="0"/>
              </a:spcAft>
            </a:pPr>
            <a:endParaRPr lang="en-US" sz="2000" b="1" dirty="0">
              <a:solidFill>
                <a:srgbClr val="0A840A"/>
              </a:solidFill>
              <a:effectLst/>
              <a:latin typeface="Times New Roman" panose="02020603050405020304" pitchFamily="18" charset="0"/>
              <a:ea typeface="Times New Roman" panose="02020603050405020304" pitchFamily="18" charset="0"/>
            </a:endParaRPr>
          </a:p>
        </p:txBody>
      </p:sp>
      <p:sp>
        <p:nvSpPr>
          <p:cNvPr id="7" name="Rectangle 5">
            <a:extLst>
              <a:ext uri="{FF2B5EF4-FFF2-40B4-BE49-F238E27FC236}">
                <a16:creationId xmlns:a16="http://schemas.microsoft.com/office/drawing/2014/main" id="{F1F4FF7B-0D90-4B51-A917-32591A931E01}"/>
              </a:ext>
            </a:extLst>
          </p:cNvPr>
          <p:cNvSpPr>
            <a:spLocks noChangeArrowheads="1"/>
          </p:cNvSpPr>
          <p:nvPr/>
        </p:nvSpPr>
        <p:spPr bwMode="auto">
          <a:xfrm>
            <a:off x="516835" y="106017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a:extLst>
              <a:ext uri="{FF2B5EF4-FFF2-40B4-BE49-F238E27FC236}">
                <a16:creationId xmlns:a16="http://schemas.microsoft.com/office/drawing/2014/main" id="{19A09255-5DE1-40B0-AC16-43D79BF30278}"/>
              </a:ext>
            </a:extLst>
          </p:cNvPr>
          <p:cNvGraphicFramePr>
            <a:graphicFrameLocks noChangeAspect="1"/>
          </p:cNvGraphicFramePr>
          <p:nvPr>
            <p:extLst>
              <p:ext uri="{D42A27DB-BD31-4B8C-83A1-F6EECF244321}">
                <p14:modId xmlns:p14="http://schemas.microsoft.com/office/powerpoint/2010/main" val="3524089155"/>
              </p:ext>
            </p:extLst>
          </p:nvPr>
        </p:nvGraphicFramePr>
        <p:xfrm>
          <a:off x="2557463" y="2902228"/>
          <a:ext cx="3273425" cy="409575"/>
        </p:xfrm>
        <a:graphic>
          <a:graphicData uri="http://schemas.openxmlformats.org/presentationml/2006/ole">
            <mc:AlternateContent xmlns:mc="http://schemas.openxmlformats.org/markup-compatibility/2006">
              <mc:Choice xmlns:v="urn:schemas-microsoft-com:vml" Requires="v">
                <p:oleObj r:id="rId2" imgW="2641600" imgH="406400" progId="Equation.DSMT4">
                  <p:embed/>
                </p:oleObj>
              </mc:Choice>
              <mc:Fallback>
                <p:oleObj r:id="rId2" imgW="2641600" imgH="4064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7463" y="2902228"/>
                        <a:ext cx="3273425" cy="409575"/>
                      </a:xfrm>
                      <a:prstGeom prst="rect">
                        <a:avLst/>
                      </a:prstGeom>
                      <a:solidFill>
                        <a:srgbClr val="10CA10"/>
                      </a:solidFill>
                    </p:spPr>
                  </p:pic>
                </p:oleObj>
              </mc:Fallback>
            </mc:AlternateContent>
          </a:graphicData>
        </a:graphic>
      </p:graphicFrame>
    </p:spTree>
    <p:extLst>
      <p:ext uri="{BB962C8B-B14F-4D97-AF65-F5344CB8AC3E}">
        <p14:creationId xmlns:p14="http://schemas.microsoft.com/office/powerpoint/2010/main" val="4201221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BB83E0-3028-4F5B-A851-FD732B3BAB8A}"/>
              </a:ext>
            </a:extLst>
          </p:cNvPr>
          <p:cNvSpPr txBox="1"/>
          <p:nvPr/>
        </p:nvSpPr>
        <p:spPr>
          <a:xfrm>
            <a:off x="0" y="148953"/>
            <a:ext cx="11767931" cy="3133999"/>
          </a:xfrm>
          <a:prstGeom prst="rect">
            <a:avLst/>
          </a:prstGeom>
          <a:noFill/>
        </p:spPr>
        <p:txBody>
          <a:bodyPr wrap="square">
            <a:spAutoFit/>
          </a:bodyPr>
          <a:lstStyle/>
          <a:p>
            <a:pPr lvl="1" algn="just">
              <a:lnSpc>
                <a:spcPct val="125000"/>
              </a:lnSpc>
            </a:pPr>
            <a:r>
              <a:rPr lang="en-US" sz="2000" b="1" dirty="0">
                <a:solidFill>
                  <a:srgbClr val="260FCF"/>
                </a:solidFill>
                <a:effectLst/>
                <a:latin typeface="Times New Roman" panose="02020603050405020304" pitchFamily="18" charset="0"/>
                <a:ea typeface="Times New Roman" panose="02020603050405020304" pitchFamily="18" charset="0"/>
              </a:rPr>
              <a:t>9. Compressive strength: Not less than 1600 </a:t>
            </a:r>
            <a:r>
              <a:rPr lang="en-US" sz="2000" b="1" dirty="0" err="1">
                <a:solidFill>
                  <a:srgbClr val="260FCF"/>
                </a:solidFill>
                <a:effectLst/>
                <a:latin typeface="Times New Roman" panose="02020603050405020304" pitchFamily="18" charset="0"/>
                <a:ea typeface="Times New Roman" panose="02020603050405020304" pitchFamily="18" charset="0"/>
              </a:rPr>
              <a:t>lbs</a:t>
            </a:r>
            <a:r>
              <a:rPr lang="en-US" sz="2000" b="1" dirty="0">
                <a:solidFill>
                  <a:srgbClr val="260FCF"/>
                </a:solidFill>
                <a:effectLst/>
                <a:latin typeface="Times New Roman" panose="02020603050405020304" pitchFamily="18" charset="0"/>
                <a:ea typeface="Times New Roman" panose="02020603050405020304" pitchFamily="18" charset="0"/>
              </a:rPr>
              <a:t>/sq. inch after 72 hours and not less than 2500 </a:t>
            </a:r>
            <a:r>
              <a:rPr lang="en-US" sz="2000" b="1" dirty="0" err="1">
                <a:solidFill>
                  <a:srgbClr val="260FCF"/>
                </a:solidFill>
                <a:effectLst/>
                <a:latin typeface="Times New Roman" panose="02020603050405020304" pitchFamily="18" charset="0"/>
                <a:ea typeface="Times New Roman" panose="02020603050405020304" pitchFamily="18" charset="0"/>
              </a:rPr>
              <a:t>lbs</a:t>
            </a:r>
            <a:r>
              <a:rPr lang="en-US" sz="2000" b="1" dirty="0">
                <a:solidFill>
                  <a:srgbClr val="260FCF"/>
                </a:solidFill>
                <a:effectLst/>
                <a:latin typeface="Times New Roman" panose="02020603050405020304" pitchFamily="18" charset="0"/>
                <a:ea typeface="Times New Roman" panose="02020603050405020304" pitchFamily="18" charset="0"/>
              </a:rPr>
              <a:t>/sq. inch after 7 days.</a:t>
            </a:r>
          </a:p>
          <a:p>
            <a:pPr lvl="1" algn="just">
              <a:lnSpc>
                <a:spcPct val="125000"/>
              </a:lnSpc>
            </a:pPr>
            <a:r>
              <a:rPr lang="en-US" sz="2000" b="1" dirty="0">
                <a:solidFill>
                  <a:srgbClr val="260FCF"/>
                </a:solidFill>
                <a:effectLst/>
                <a:latin typeface="Times New Roman" panose="02020603050405020304" pitchFamily="18" charset="0"/>
                <a:ea typeface="Times New Roman" panose="02020603050405020304" pitchFamily="18" charset="0"/>
              </a:rPr>
              <a:t>10. Heat of hydration: Not more than 65 calories per gm after 7 days and not more than 75 calories per gm after 28 days.</a:t>
            </a:r>
          </a:p>
          <a:p>
            <a:pPr lvl="1" algn="just">
              <a:lnSpc>
                <a:spcPct val="125000"/>
              </a:lnSpc>
            </a:pPr>
            <a:r>
              <a:rPr lang="en-US" sz="2000" b="1" dirty="0">
                <a:solidFill>
                  <a:srgbClr val="260FCF"/>
                </a:solidFill>
                <a:latin typeface="Times New Roman" panose="02020603050405020304" pitchFamily="18" charset="0"/>
                <a:ea typeface="Times New Roman" panose="02020603050405020304" pitchFamily="18" charset="0"/>
              </a:rPr>
              <a:t>11. </a:t>
            </a:r>
            <a:r>
              <a:rPr lang="en-US" sz="2000" b="1" dirty="0">
                <a:solidFill>
                  <a:srgbClr val="260FCF"/>
                </a:solidFill>
                <a:effectLst/>
                <a:latin typeface="Times New Roman" panose="02020603050405020304" pitchFamily="18" charset="0"/>
                <a:ea typeface="Times New Roman" panose="02020603050405020304" pitchFamily="18" charset="0"/>
              </a:rPr>
              <a:t>Composition: On an average, the composition of an Indian Portland cement is,</a:t>
            </a:r>
          </a:p>
          <a:p>
            <a:pPr lvl="1" algn="just">
              <a:lnSpc>
                <a:spcPct val="125000"/>
              </a:lnSpc>
            </a:pPr>
            <a:endParaRPr lang="en-US" sz="2000" b="1" dirty="0">
              <a:solidFill>
                <a:srgbClr val="260FCF"/>
              </a:solidFill>
              <a:latin typeface="Times New Roman" panose="02020603050405020304" pitchFamily="18" charset="0"/>
              <a:ea typeface="Times New Roman" panose="02020603050405020304" pitchFamily="18" charset="0"/>
            </a:endParaRPr>
          </a:p>
          <a:p>
            <a:pPr lvl="1" algn="just">
              <a:lnSpc>
                <a:spcPct val="125000"/>
              </a:lnSpc>
            </a:pPr>
            <a:endParaRPr lang="en-US" sz="2000" b="1" dirty="0">
              <a:solidFill>
                <a:srgbClr val="260FCF"/>
              </a:solidFill>
              <a:effectLst/>
              <a:latin typeface="Times New Roman" panose="02020603050405020304" pitchFamily="18" charset="0"/>
              <a:ea typeface="Times New Roman" panose="02020603050405020304" pitchFamily="18" charset="0"/>
            </a:endParaRPr>
          </a:p>
          <a:p>
            <a:pPr marL="228600" marR="0" indent="4572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		</a:t>
            </a:r>
          </a:p>
        </p:txBody>
      </p:sp>
      <p:graphicFrame>
        <p:nvGraphicFramePr>
          <p:cNvPr id="7" name="Table 7">
            <a:extLst>
              <a:ext uri="{FF2B5EF4-FFF2-40B4-BE49-F238E27FC236}">
                <a16:creationId xmlns:a16="http://schemas.microsoft.com/office/drawing/2014/main" id="{CFF34849-A143-4925-936C-990B14382764}"/>
              </a:ext>
            </a:extLst>
          </p:cNvPr>
          <p:cNvGraphicFramePr>
            <a:graphicFrameLocks noGrp="1"/>
          </p:cNvGraphicFramePr>
          <p:nvPr>
            <p:extLst>
              <p:ext uri="{D42A27DB-BD31-4B8C-83A1-F6EECF244321}">
                <p14:modId xmlns:p14="http://schemas.microsoft.com/office/powerpoint/2010/main" val="1828285391"/>
              </p:ext>
            </p:extLst>
          </p:nvPr>
        </p:nvGraphicFramePr>
        <p:xfrm>
          <a:off x="1210365" y="2206720"/>
          <a:ext cx="8128001" cy="792480"/>
        </p:xfrm>
        <a:graphic>
          <a:graphicData uri="http://schemas.openxmlformats.org/drawingml/2006/table">
            <a:tbl>
              <a:tblPr firstRow="1" bandRow="1">
                <a:tableStyleId>{5C22544A-7EE6-4342-B048-85BDC9FD1C3A}</a:tableStyleId>
              </a:tblPr>
              <a:tblGrid>
                <a:gridCol w="1161143">
                  <a:extLst>
                    <a:ext uri="{9D8B030D-6E8A-4147-A177-3AD203B41FA5}">
                      <a16:colId xmlns:a16="http://schemas.microsoft.com/office/drawing/2014/main" val="4111184657"/>
                    </a:ext>
                  </a:extLst>
                </a:gridCol>
                <a:gridCol w="1161143">
                  <a:extLst>
                    <a:ext uri="{9D8B030D-6E8A-4147-A177-3AD203B41FA5}">
                      <a16:colId xmlns:a16="http://schemas.microsoft.com/office/drawing/2014/main" val="1237742969"/>
                    </a:ext>
                  </a:extLst>
                </a:gridCol>
                <a:gridCol w="1161143">
                  <a:extLst>
                    <a:ext uri="{9D8B030D-6E8A-4147-A177-3AD203B41FA5}">
                      <a16:colId xmlns:a16="http://schemas.microsoft.com/office/drawing/2014/main" val="310544664"/>
                    </a:ext>
                  </a:extLst>
                </a:gridCol>
                <a:gridCol w="1161143">
                  <a:extLst>
                    <a:ext uri="{9D8B030D-6E8A-4147-A177-3AD203B41FA5}">
                      <a16:colId xmlns:a16="http://schemas.microsoft.com/office/drawing/2014/main" val="2565934633"/>
                    </a:ext>
                  </a:extLst>
                </a:gridCol>
                <a:gridCol w="1161143">
                  <a:extLst>
                    <a:ext uri="{9D8B030D-6E8A-4147-A177-3AD203B41FA5}">
                      <a16:colId xmlns:a16="http://schemas.microsoft.com/office/drawing/2014/main" val="28257517"/>
                    </a:ext>
                  </a:extLst>
                </a:gridCol>
                <a:gridCol w="1161143">
                  <a:extLst>
                    <a:ext uri="{9D8B030D-6E8A-4147-A177-3AD203B41FA5}">
                      <a16:colId xmlns:a16="http://schemas.microsoft.com/office/drawing/2014/main" val="605949851"/>
                    </a:ext>
                  </a:extLst>
                </a:gridCol>
                <a:gridCol w="1161143">
                  <a:extLst>
                    <a:ext uri="{9D8B030D-6E8A-4147-A177-3AD203B41FA5}">
                      <a16:colId xmlns:a16="http://schemas.microsoft.com/office/drawing/2014/main" val="2201292020"/>
                    </a:ext>
                  </a:extLst>
                </a:gridCol>
              </a:tblGrid>
              <a:tr h="370840">
                <a:tc>
                  <a:txBody>
                    <a:bodyPr/>
                    <a:lstStyle/>
                    <a:p>
                      <a:pPr algn="ctr"/>
                      <a:r>
                        <a:rPr lang="en-US" sz="2000" b="1" dirty="0">
                          <a:solidFill>
                            <a:srgbClr val="FF0066"/>
                          </a:solidFill>
                          <a:effectLst/>
                          <a:latin typeface="Times New Roman" panose="02020603050405020304" pitchFamily="18" charset="0"/>
                          <a:ea typeface="Times New Roman" panose="02020603050405020304" pitchFamily="18" charset="0"/>
                        </a:rPr>
                        <a:t>SiO</a:t>
                      </a:r>
                      <a:r>
                        <a:rPr lang="en-US" sz="2000" b="1" baseline="-25000" dirty="0">
                          <a:solidFill>
                            <a:srgbClr val="FF0066"/>
                          </a:solidFill>
                          <a:effectLst/>
                          <a:latin typeface="Times New Roman" panose="02020603050405020304" pitchFamily="18" charset="0"/>
                          <a:ea typeface="Times New Roman" panose="02020603050405020304" pitchFamily="18" charset="0"/>
                        </a:rPr>
                        <a:t>2</a:t>
                      </a:r>
                      <a:r>
                        <a:rPr lang="en-US" sz="2000" b="1" dirty="0">
                          <a:solidFill>
                            <a:srgbClr val="FF0066"/>
                          </a:solidFill>
                          <a:effectLst/>
                          <a:latin typeface="Times New Roman" panose="02020603050405020304" pitchFamily="18" charset="0"/>
                          <a:ea typeface="Times New Roman" panose="02020603050405020304" pitchFamily="18" charset="0"/>
                        </a:rPr>
                        <a:t> </a:t>
                      </a:r>
                      <a:endParaRPr lang="en-US" sz="2000" dirty="0">
                        <a:solidFill>
                          <a:srgbClr val="FF0066"/>
                        </a:solidFill>
                      </a:endParaRPr>
                    </a:p>
                  </a:txBody>
                  <a:tcPr/>
                </a:tc>
                <a:tc>
                  <a:txBody>
                    <a:bodyPr/>
                    <a:lstStyle/>
                    <a:p>
                      <a:pPr algn="ctr"/>
                      <a:r>
                        <a:rPr lang="en-US" sz="2000" b="1" dirty="0">
                          <a:solidFill>
                            <a:srgbClr val="FF0066"/>
                          </a:solidFill>
                          <a:effectLst/>
                          <a:latin typeface="Times New Roman" panose="02020603050405020304" pitchFamily="18" charset="0"/>
                          <a:ea typeface="Times New Roman" panose="02020603050405020304" pitchFamily="18" charset="0"/>
                        </a:rPr>
                        <a:t>Fe</a:t>
                      </a:r>
                      <a:r>
                        <a:rPr lang="en-US" sz="2000" b="1" baseline="-25000" dirty="0">
                          <a:solidFill>
                            <a:srgbClr val="FF0066"/>
                          </a:solidFill>
                          <a:effectLst/>
                          <a:latin typeface="Times New Roman" panose="02020603050405020304" pitchFamily="18" charset="0"/>
                          <a:ea typeface="Times New Roman" panose="02020603050405020304" pitchFamily="18" charset="0"/>
                        </a:rPr>
                        <a:t>2</a:t>
                      </a:r>
                      <a:r>
                        <a:rPr lang="en-US" sz="2000" b="1" dirty="0">
                          <a:solidFill>
                            <a:srgbClr val="FF0066"/>
                          </a:solidFill>
                          <a:effectLst/>
                          <a:latin typeface="Times New Roman" panose="02020603050405020304" pitchFamily="18" charset="0"/>
                          <a:ea typeface="Times New Roman" panose="02020603050405020304" pitchFamily="18" charset="0"/>
                        </a:rPr>
                        <a:t>O</a:t>
                      </a:r>
                      <a:r>
                        <a:rPr lang="en-US" sz="2000" b="1" baseline="-25000" dirty="0">
                          <a:solidFill>
                            <a:srgbClr val="FF0066"/>
                          </a:solidFill>
                          <a:effectLst/>
                          <a:latin typeface="Times New Roman" panose="02020603050405020304" pitchFamily="18" charset="0"/>
                          <a:ea typeface="Times New Roman" panose="02020603050405020304" pitchFamily="18" charset="0"/>
                        </a:rPr>
                        <a:t>3</a:t>
                      </a:r>
                      <a:r>
                        <a:rPr lang="en-US" sz="2000" b="1" dirty="0">
                          <a:solidFill>
                            <a:srgbClr val="FF0066"/>
                          </a:solidFill>
                          <a:effectLst/>
                          <a:latin typeface="Times New Roman" panose="02020603050405020304" pitchFamily="18" charset="0"/>
                          <a:ea typeface="Times New Roman" panose="02020603050405020304" pitchFamily="18" charset="0"/>
                        </a:rPr>
                        <a:t> </a:t>
                      </a:r>
                      <a:endParaRPr lang="en-US" sz="2000" dirty="0">
                        <a:solidFill>
                          <a:srgbClr val="FF0066"/>
                        </a:solidFill>
                      </a:endParaRPr>
                    </a:p>
                  </a:txBody>
                  <a:tcPr/>
                </a:tc>
                <a:tc>
                  <a:txBody>
                    <a:bodyPr/>
                    <a:lstStyle/>
                    <a:p>
                      <a:pPr algn="ctr"/>
                      <a:r>
                        <a:rPr lang="en-US" sz="2000" b="1" dirty="0">
                          <a:solidFill>
                            <a:srgbClr val="FF0066"/>
                          </a:solidFill>
                          <a:effectLst/>
                          <a:latin typeface="Times New Roman" panose="02020603050405020304" pitchFamily="18" charset="0"/>
                          <a:ea typeface="Times New Roman" panose="02020603050405020304" pitchFamily="18" charset="0"/>
                        </a:rPr>
                        <a:t>Al</a:t>
                      </a:r>
                      <a:r>
                        <a:rPr lang="en-US" sz="2000" b="1" baseline="-25000" dirty="0">
                          <a:solidFill>
                            <a:srgbClr val="FF0066"/>
                          </a:solidFill>
                          <a:effectLst/>
                          <a:latin typeface="Times New Roman" panose="02020603050405020304" pitchFamily="18" charset="0"/>
                          <a:ea typeface="Times New Roman" panose="02020603050405020304" pitchFamily="18" charset="0"/>
                        </a:rPr>
                        <a:t>2</a:t>
                      </a:r>
                      <a:r>
                        <a:rPr lang="en-US" sz="2000" b="1" dirty="0">
                          <a:solidFill>
                            <a:srgbClr val="FF0066"/>
                          </a:solidFill>
                          <a:effectLst/>
                          <a:latin typeface="Times New Roman" panose="02020603050405020304" pitchFamily="18" charset="0"/>
                          <a:ea typeface="Times New Roman" panose="02020603050405020304" pitchFamily="18" charset="0"/>
                        </a:rPr>
                        <a:t>O</a:t>
                      </a:r>
                      <a:r>
                        <a:rPr lang="en-US" sz="2000" b="1" baseline="-25000" dirty="0">
                          <a:solidFill>
                            <a:srgbClr val="FF0066"/>
                          </a:solidFill>
                          <a:effectLst/>
                          <a:latin typeface="Times New Roman" panose="02020603050405020304" pitchFamily="18" charset="0"/>
                          <a:ea typeface="Times New Roman" panose="02020603050405020304" pitchFamily="18" charset="0"/>
                        </a:rPr>
                        <a:t>3</a:t>
                      </a:r>
                      <a:endParaRPr lang="en-US" sz="2000" dirty="0">
                        <a:solidFill>
                          <a:srgbClr val="FF0066"/>
                        </a:solidFill>
                      </a:endParaRPr>
                    </a:p>
                  </a:txBody>
                  <a:tcPr/>
                </a:tc>
                <a:tc>
                  <a:txBody>
                    <a:bodyPr/>
                    <a:lstStyle/>
                    <a:p>
                      <a:pPr algn="ctr"/>
                      <a:r>
                        <a:rPr lang="en-US" sz="2000" b="1" dirty="0" err="1">
                          <a:solidFill>
                            <a:srgbClr val="FF0066"/>
                          </a:solidFill>
                          <a:effectLst/>
                          <a:latin typeface="Times New Roman" panose="02020603050405020304" pitchFamily="18" charset="0"/>
                          <a:ea typeface="Times New Roman" panose="02020603050405020304" pitchFamily="18" charset="0"/>
                        </a:rPr>
                        <a:t>CaO</a:t>
                      </a:r>
                      <a:endParaRPr lang="en-US" sz="2000" dirty="0">
                        <a:solidFill>
                          <a:srgbClr val="FF0066"/>
                        </a:solidFill>
                      </a:endParaRPr>
                    </a:p>
                  </a:txBody>
                  <a:tcPr/>
                </a:tc>
                <a:tc>
                  <a:txBody>
                    <a:bodyPr/>
                    <a:lstStyle/>
                    <a:p>
                      <a:pPr algn="ctr"/>
                      <a:r>
                        <a:rPr lang="en-US" sz="2000" b="1" dirty="0">
                          <a:solidFill>
                            <a:srgbClr val="FF0066"/>
                          </a:solidFill>
                          <a:effectLst/>
                          <a:latin typeface="Times New Roman" panose="02020603050405020304" pitchFamily="18" charset="0"/>
                          <a:ea typeface="Times New Roman" panose="02020603050405020304" pitchFamily="18" charset="0"/>
                        </a:rPr>
                        <a:t>MgO</a:t>
                      </a:r>
                      <a:endParaRPr lang="en-US" sz="2000" dirty="0">
                        <a:solidFill>
                          <a:srgbClr val="FF0066"/>
                        </a:solidFill>
                      </a:endParaRPr>
                    </a:p>
                  </a:txBody>
                  <a:tcPr/>
                </a:tc>
                <a:tc>
                  <a:txBody>
                    <a:bodyPr/>
                    <a:lstStyle/>
                    <a:p>
                      <a:pPr algn="ctr"/>
                      <a:r>
                        <a:rPr lang="en-US" sz="2000" b="1" dirty="0">
                          <a:solidFill>
                            <a:srgbClr val="FF0066"/>
                          </a:solidFill>
                          <a:effectLst/>
                          <a:latin typeface="Times New Roman" panose="02020603050405020304" pitchFamily="18" charset="0"/>
                          <a:ea typeface="Times New Roman" panose="02020603050405020304" pitchFamily="18" charset="0"/>
                        </a:rPr>
                        <a:t>SO</a:t>
                      </a:r>
                      <a:r>
                        <a:rPr lang="en-US" sz="2000" b="1" baseline="-25000" dirty="0">
                          <a:solidFill>
                            <a:srgbClr val="FF0066"/>
                          </a:solidFill>
                          <a:effectLst/>
                          <a:latin typeface="Times New Roman" panose="02020603050405020304" pitchFamily="18" charset="0"/>
                          <a:ea typeface="Times New Roman" panose="02020603050405020304" pitchFamily="18" charset="0"/>
                        </a:rPr>
                        <a:t>3</a:t>
                      </a:r>
                      <a:r>
                        <a:rPr lang="en-US" sz="2000" b="1" dirty="0">
                          <a:solidFill>
                            <a:srgbClr val="FF0066"/>
                          </a:solidFill>
                          <a:effectLst/>
                          <a:latin typeface="Times New Roman" panose="02020603050405020304" pitchFamily="18" charset="0"/>
                          <a:ea typeface="Times New Roman" panose="02020603050405020304" pitchFamily="18" charset="0"/>
                        </a:rPr>
                        <a:t> </a:t>
                      </a:r>
                      <a:endParaRPr lang="en-US" sz="2000" dirty="0">
                        <a:solidFill>
                          <a:srgbClr val="FF0066"/>
                        </a:solidFill>
                      </a:endParaRPr>
                    </a:p>
                  </a:txBody>
                  <a:tcPr/>
                </a:tc>
                <a:tc>
                  <a:txBody>
                    <a:bodyPr/>
                    <a:lstStyle/>
                    <a:p>
                      <a:pPr algn="ctr"/>
                      <a:r>
                        <a:rPr lang="en-US" sz="2000" b="1" dirty="0">
                          <a:solidFill>
                            <a:srgbClr val="FF0066"/>
                          </a:solidFill>
                          <a:effectLst/>
                          <a:latin typeface="Times New Roman" panose="02020603050405020304" pitchFamily="18" charset="0"/>
                          <a:ea typeface="Times New Roman" panose="02020603050405020304" pitchFamily="18" charset="0"/>
                        </a:rPr>
                        <a:t>Loses </a:t>
                      </a:r>
                      <a:endParaRPr lang="en-US" sz="2000" dirty="0">
                        <a:solidFill>
                          <a:srgbClr val="FF0066"/>
                        </a:solidFill>
                      </a:endParaRPr>
                    </a:p>
                  </a:txBody>
                  <a:tcPr/>
                </a:tc>
                <a:extLst>
                  <a:ext uri="{0D108BD9-81ED-4DB2-BD59-A6C34878D82A}">
                    <a16:rowId xmlns:a16="http://schemas.microsoft.com/office/drawing/2014/main" val="3430613939"/>
                  </a:ext>
                </a:extLst>
              </a:tr>
              <a:tr h="370840">
                <a:tc>
                  <a:txBody>
                    <a:bodyPr/>
                    <a:lstStyle/>
                    <a:p>
                      <a:pPr algn="ctr"/>
                      <a:r>
                        <a:rPr lang="en-US" sz="2000" b="1" dirty="0">
                          <a:solidFill>
                            <a:srgbClr val="0A840A"/>
                          </a:solidFill>
                          <a:effectLst/>
                          <a:latin typeface="Times New Roman" panose="02020603050405020304" pitchFamily="18" charset="0"/>
                          <a:ea typeface="Times New Roman" panose="02020603050405020304" pitchFamily="18" charset="0"/>
                        </a:rPr>
                        <a:t>23%</a:t>
                      </a:r>
                      <a:endParaRPr lang="en-US" sz="2000" dirty="0">
                        <a:solidFill>
                          <a:srgbClr val="0A840A"/>
                        </a:solidFill>
                      </a:endParaRPr>
                    </a:p>
                  </a:txBody>
                  <a:tcPr/>
                </a:tc>
                <a:tc>
                  <a:txBody>
                    <a:bodyPr/>
                    <a:lstStyle/>
                    <a:p>
                      <a:pPr algn="ctr"/>
                      <a:r>
                        <a:rPr lang="en-US" sz="2000" b="1" dirty="0">
                          <a:solidFill>
                            <a:srgbClr val="0A840A"/>
                          </a:solidFill>
                          <a:effectLst/>
                          <a:latin typeface="Times New Roman" panose="02020603050405020304" pitchFamily="18" charset="0"/>
                          <a:ea typeface="Times New Roman" panose="02020603050405020304" pitchFamily="18" charset="0"/>
                        </a:rPr>
                        <a:t>2.19%</a:t>
                      </a:r>
                      <a:endParaRPr lang="en-US" sz="2000" dirty="0">
                        <a:solidFill>
                          <a:srgbClr val="0A840A"/>
                        </a:solidFill>
                      </a:endParaRPr>
                    </a:p>
                  </a:txBody>
                  <a:tcPr/>
                </a:tc>
                <a:tc>
                  <a:txBody>
                    <a:bodyPr/>
                    <a:lstStyle/>
                    <a:p>
                      <a:pPr algn="ctr"/>
                      <a:r>
                        <a:rPr lang="en-US" sz="2000" b="1" dirty="0">
                          <a:solidFill>
                            <a:srgbClr val="0A840A"/>
                          </a:solidFill>
                          <a:effectLst/>
                          <a:latin typeface="Times New Roman" panose="02020603050405020304" pitchFamily="18" charset="0"/>
                          <a:ea typeface="Times New Roman" panose="02020603050405020304" pitchFamily="18" charset="0"/>
                        </a:rPr>
                        <a:t>5.97%</a:t>
                      </a:r>
                      <a:endParaRPr lang="en-US" sz="2000" dirty="0">
                        <a:solidFill>
                          <a:srgbClr val="0A840A"/>
                        </a:solidFill>
                      </a:endParaRPr>
                    </a:p>
                  </a:txBody>
                  <a:tcPr/>
                </a:tc>
                <a:tc>
                  <a:txBody>
                    <a:bodyPr/>
                    <a:lstStyle/>
                    <a:p>
                      <a:pPr algn="ctr"/>
                      <a:r>
                        <a:rPr lang="en-US" sz="2000" b="1" dirty="0">
                          <a:solidFill>
                            <a:srgbClr val="0A840A"/>
                          </a:solidFill>
                          <a:effectLst/>
                          <a:latin typeface="Times New Roman" panose="02020603050405020304" pitchFamily="18" charset="0"/>
                          <a:ea typeface="Times New Roman" panose="02020603050405020304" pitchFamily="18" charset="0"/>
                        </a:rPr>
                        <a:t>64.86%</a:t>
                      </a:r>
                      <a:endParaRPr lang="en-US" sz="2000" dirty="0">
                        <a:solidFill>
                          <a:srgbClr val="0A840A"/>
                        </a:solidFill>
                      </a:endParaRPr>
                    </a:p>
                  </a:txBody>
                  <a:tcPr/>
                </a:tc>
                <a:tc>
                  <a:txBody>
                    <a:bodyPr/>
                    <a:lstStyle/>
                    <a:p>
                      <a:pPr algn="ctr"/>
                      <a:r>
                        <a:rPr lang="en-US" sz="2000" b="1" dirty="0">
                          <a:solidFill>
                            <a:srgbClr val="0A840A"/>
                          </a:solidFill>
                          <a:effectLst/>
                          <a:latin typeface="Times New Roman" panose="02020603050405020304" pitchFamily="18" charset="0"/>
                          <a:ea typeface="Times New Roman" panose="02020603050405020304" pitchFamily="18" charset="0"/>
                        </a:rPr>
                        <a:t>1.0%</a:t>
                      </a:r>
                      <a:endParaRPr lang="en-US" sz="2000" dirty="0">
                        <a:solidFill>
                          <a:srgbClr val="0A840A"/>
                        </a:solidFill>
                      </a:endParaRPr>
                    </a:p>
                  </a:txBody>
                  <a:tcPr/>
                </a:tc>
                <a:tc>
                  <a:txBody>
                    <a:bodyPr/>
                    <a:lstStyle/>
                    <a:p>
                      <a:pPr algn="ctr"/>
                      <a:r>
                        <a:rPr lang="en-US" sz="2000" b="1" dirty="0">
                          <a:solidFill>
                            <a:srgbClr val="0A840A"/>
                          </a:solidFill>
                          <a:effectLst/>
                          <a:latin typeface="Times New Roman" panose="02020603050405020304" pitchFamily="18" charset="0"/>
                          <a:ea typeface="Times New Roman" panose="02020603050405020304" pitchFamily="18" charset="0"/>
                        </a:rPr>
                        <a:t>1.75%</a:t>
                      </a:r>
                      <a:endParaRPr lang="en-US" sz="2000" dirty="0">
                        <a:solidFill>
                          <a:srgbClr val="0A840A"/>
                        </a:solidFill>
                      </a:endParaRPr>
                    </a:p>
                  </a:txBody>
                  <a:tcPr/>
                </a:tc>
                <a:tc>
                  <a:txBody>
                    <a:bodyPr/>
                    <a:lstStyle/>
                    <a:p>
                      <a:pPr algn="ctr"/>
                      <a:r>
                        <a:rPr lang="en-US" sz="2000" b="1" dirty="0">
                          <a:solidFill>
                            <a:srgbClr val="0A840A"/>
                          </a:solidFill>
                          <a:effectLst/>
                          <a:latin typeface="Times New Roman" panose="02020603050405020304" pitchFamily="18" charset="0"/>
                          <a:ea typeface="Times New Roman" panose="02020603050405020304" pitchFamily="18" charset="0"/>
                        </a:rPr>
                        <a:t>0.75%</a:t>
                      </a:r>
                      <a:endParaRPr lang="en-US" sz="2000" dirty="0">
                        <a:solidFill>
                          <a:srgbClr val="0A840A"/>
                        </a:solidFill>
                      </a:endParaRPr>
                    </a:p>
                  </a:txBody>
                  <a:tcPr/>
                </a:tc>
                <a:extLst>
                  <a:ext uri="{0D108BD9-81ED-4DB2-BD59-A6C34878D82A}">
                    <a16:rowId xmlns:a16="http://schemas.microsoft.com/office/drawing/2014/main" val="1273874379"/>
                  </a:ext>
                </a:extLst>
              </a:tr>
            </a:tbl>
          </a:graphicData>
        </a:graphic>
      </p:graphicFrame>
      <p:sp>
        <p:nvSpPr>
          <p:cNvPr id="9" name="TextBox 8">
            <a:extLst>
              <a:ext uri="{FF2B5EF4-FFF2-40B4-BE49-F238E27FC236}">
                <a16:creationId xmlns:a16="http://schemas.microsoft.com/office/drawing/2014/main" id="{E93D9078-0429-4C59-9291-2BE7EBC955FA}"/>
              </a:ext>
            </a:extLst>
          </p:cNvPr>
          <p:cNvSpPr txBox="1"/>
          <p:nvPr/>
        </p:nvSpPr>
        <p:spPr>
          <a:xfrm>
            <a:off x="1912729" y="3434083"/>
            <a:ext cx="11436627" cy="440955"/>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66"/>
                </a:solidFill>
                <a:effectLst/>
                <a:latin typeface="Times New Roman" panose="02020603050405020304" pitchFamily="18" charset="0"/>
                <a:ea typeface="Times New Roman" panose="02020603050405020304" pitchFamily="18" charset="0"/>
              </a:rPr>
              <a:t>Average composition of cement: (clinker compounds)</a:t>
            </a:r>
          </a:p>
        </p:txBody>
      </p:sp>
      <p:graphicFrame>
        <p:nvGraphicFramePr>
          <p:cNvPr id="10" name="Table 9">
            <a:extLst>
              <a:ext uri="{FF2B5EF4-FFF2-40B4-BE49-F238E27FC236}">
                <a16:creationId xmlns:a16="http://schemas.microsoft.com/office/drawing/2014/main" id="{D2A79CF5-1BBF-4524-BD6B-511F1AE84889}"/>
              </a:ext>
            </a:extLst>
          </p:cNvPr>
          <p:cNvGraphicFramePr>
            <a:graphicFrameLocks noGrp="1"/>
          </p:cNvGraphicFramePr>
          <p:nvPr>
            <p:extLst>
              <p:ext uri="{D42A27DB-BD31-4B8C-83A1-F6EECF244321}">
                <p14:modId xmlns:p14="http://schemas.microsoft.com/office/powerpoint/2010/main" val="1409737431"/>
              </p:ext>
            </p:extLst>
          </p:nvPr>
        </p:nvGraphicFramePr>
        <p:xfrm>
          <a:off x="1329634" y="3993695"/>
          <a:ext cx="8128001" cy="2416750"/>
        </p:xfrm>
        <a:graphic>
          <a:graphicData uri="http://schemas.openxmlformats.org/drawingml/2006/table">
            <a:tbl>
              <a:tblPr firstRow="1" firstCol="1" bandRow="1">
                <a:tableStyleId>{5C22544A-7EE6-4342-B048-85BDC9FD1C3A}</a:tableStyleId>
              </a:tblPr>
              <a:tblGrid>
                <a:gridCol w="989552">
                  <a:extLst>
                    <a:ext uri="{9D8B030D-6E8A-4147-A177-3AD203B41FA5}">
                      <a16:colId xmlns:a16="http://schemas.microsoft.com/office/drawing/2014/main" val="3040810649"/>
                    </a:ext>
                  </a:extLst>
                </a:gridCol>
                <a:gridCol w="3718417">
                  <a:extLst>
                    <a:ext uri="{9D8B030D-6E8A-4147-A177-3AD203B41FA5}">
                      <a16:colId xmlns:a16="http://schemas.microsoft.com/office/drawing/2014/main" val="335596197"/>
                    </a:ext>
                  </a:extLst>
                </a:gridCol>
                <a:gridCol w="2440245">
                  <a:extLst>
                    <a:ext uri="{9D8B030D-6E8A-4147-A177-3AD203B41FA5}">
                      <a16:colId xmlns:a16="http://schemas.microsoft.com/office/drawing/2014/main" val="2959413938"/>
                    </a:ext>
                  </a:extLst>
                </a:gridCol>
                <a:gridCol w="979787">
                  <a:extLst>
                    <a:ext uri="{9D8B030D-6E8A-4147-A177-3AD203B41FA5}">
                      <a16:colId xmlns:a16="http://schemas.microsoft.com/office/drawing/2014/main" val="2951102301"/>
                    </a:ext>
                  </a:extLst>
                </a:gridCol>
              </a:tblGrid>
              <a:tr h="321284">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Sr. No.</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Name</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Chemical formula</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25000"/>
                        </a:lnSpc>
                        <a:spcBef>
                          <a:spcPts val="0"/>
                        </a:spcBef>
                        <a:spcAft>
                          <a:spcPts val="0"/>
                        </a:spcAft>
                        <a:tabLst>
                          <a:tab pos="2743200" algn="ctr"/>
                          <a:tab pos="5486400" algn="r"/>
                        </a:tabLst>
                      </a:pPr>
                      <a:r>
                        <a:rPr lang="en-IN" sz="2000" b="1" dirty="0">
                          <a:solidFill>
                            <a:srgbClr val="FF0066"/>
                          </a:solidFill>
                          <a:effectLst/>
                          <a:latin typeface="Times New Roman" panose="02020603050405020304" pitchFamily="18" charset="0"/>
                          <a:cs typeface="Times New Roman" panose="02020603050405020304" pitchFamily="18" charset="0"/>
                        </a:rPr>
                        <a:t>Code</a:t>
                      </a:r>
                      <a:endPar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59913540"/>
                  </a:ext>
                </a:extLst>
              </a:tr>
              <a:tr h="321496">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1</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rgbClr val="0A840A"/>
                          </a:solidFill>
                          <a:effectLst/>
                          <a:latin typeface="Times New Roman" panose="02020603050405020304" pitchFamily="18" charset="0"/>
                          <a:cs typeface="Times New Roman" panose="02020603050405020304" pitchFamily="18" charset="0"/>
                        </a:rPr>
                        <a:t>Dicalcium silicate </a:t>
                      </a:r>
                      <a:endParaRPr lang="en-US" sz="2000" b="1" dirty="0">
                        <a:solidFill>
                          <a:srgbClr val="0A840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2CaO.SiO</a:t>
                      </a:r>
                      <a:r>
                        <a:rPr lang="en-IN" sz="2000" b="1" baseline="-25000" dirty="0">
                          <a:solidFill>
                            <a:schemeClr val="accent2">
                              <a:lumMod val="75000"/>
                            </a:schemeClr>
                          </a:solidFill>
                          <a:effectLst/>
                          <a:latin typeface="Times New Roman" panose="02020603050405020304" pitchFamily="18" charset="0"/>
                          <a:cs typeface="Times New Roman" panose="02020603050405020304" pitchFamily="18" charset="0"/>
                        </a:rPr>
                        <a:t>2</a:t>
                      </a:r>
                      <a:endParaRPr lang="en-US" sz="20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effectLst/>
                          <a:latin typeface="Times New Roman" panose="02020603050405020304" pitchFamily="18" charset="0"/>
                          <a:cs typeface="Times New Roman" panose="02020603050405020304" pitchFamily="18" charset="0"/>
                        </a:rPr>
                        <a:t>C</a:t>
                      </a:r>
                      <a:r>
                        <a:rPr lang="en-IN" sz="2000" b="1" baseline="-25000" dirty="0">
                          <a:effectLst/>
                          <a:latin typeface="Times New Roman" panose="02020603050405020304" pitchFamily="18" charset="0"/>
                          <a:cs typeface="Times New Roman" panose="02020603050405020304" pitchFamily="18" charset="0"/>
                        </a:rPr>
                        <a:t>2</a:t>
                      </a:r>
                      <a:r>
                        <a:rPr lang="en-IN" sz="2000" b="1" dirty="0">
                          <a:effectLst/>
                          <a:latin typeface="Times New Roman" panose="02020603050405020304" pitchFamily="18" charset="0"/>
                          <a:cs typeface="Times New Roman" panose="02020603050405020304" pitchFamily="18" charset="0"/>
                        </a:rPr>
                        <a:t>S</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7516530"/>
                  </a:ext>
                </a:extLst>
              </a:tr>
              <a:tr h="321496">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2</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rgbClr val="0A840A"/>
                          </a:solidFill>
                          <a:effectLst/>
                          <a:latin typeface="Times New Roman" panose="02020603050405020304" pitchFamily="18" charset="0"/>
                          <a:cs typeface="Times New Roman" panose="02020603050405020304" pitchFamily="18" charset="0"/>
                        </a:rPr>
                        <a:t>Tricalcium silicate</a:t>
                      </a:r>
                      <a:endParaRPr lang="en-US" sz="2000" b="1" dirty="0">
                        <a:solidFill>
                          <a:srgbClr val="0A840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3CaO.SiO</a:t>
                      </a:r>
                      <a:r>
                        <a:rPr lang="en-IN" sz="2000" b="1" baseline="-25000" dirty="0">
                          <a:solidFill>
                            <a:schemeClr val="accent2">
                              <a:lumMod val="75000"/>
                            </a:schemeClr>
                          </a:solidFill>
                          <a:effectLst/>
                          <a:latin typeface="Times New Roman" panose="02020603050405020304" pitchFamily="18" charset="0"/>
                          <a:cs typeface="Times New Roman" panose="02020603050405020304" pitchFamily="18" charset="0"/>
                        </a:rPr>
                        <a:t>2</a:t>
                      </a:r>
                      <a:endParaRPr lang="en-US" sz="20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a:effectLst/>
                          <a:latin typeface="Times New Roman" panose="02020603050405020304" pitchFamily="18" charset="0"/>
                          <a:cs typeface="Times New Roman" panose="02020603050405020304" pitchFamily="18" charset="0"/>
                        </a:rPr>
                        <a:t>C</a:t>
                      </a:r>
                      <a:r>
                        <a:rPr lang="en-IN" sz="2000" b="1" baseline="-25000">
                          <a:effectLst/>
                          <a:latin typeface="Times New Roman" panose="02020603050405020304" pitchFamily="18" charset="0"/>
                          <a:cs typeface="Times New Roman" panose="02020603050405020304" pitchFamily="18" charset="0"/>
                        </a:rPr>
                        <a:t>3</a:t>
                      </a:r>
                      <a:r>
                        <a:rPr lang="en-IN" sz="2000" b="1">
                          <a:effectLst/>
                          <a:latin typeface="Times New Roman" panose="02020603050405020304" pitchFamily="18" charset="0"/>
                          <a:cs typeface="Times New Roman" panose="02020603050405020304" pitchFamily="18" charset="0"/>
                        </a:rPr>
                        <a:t>S</a:t>
                      </a:r>
                      <a:endParaRPr lang="en-US"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7179030"/>
                  </a:ext>
                </a:extLst>
              </a:tr>
              <a:tr h="321496">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3</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rgbClr val="0A840A"/>
                          </a:solidFill>
                          <a:effectLst/>
                          <a:latin typeface="Times New Roman" panose="02020603050405020304" pitchFamily="18" charset="0"/>
                          <a:cs typeface="Times New Roman" panose="02020603050405020304" pitchFamily="18" charset="0"/>
                        </a:rPr>
                        <a:t>Tricalcium Aluminate</a:t>
                      </a:r>
                      <a:endParaRPr lang="en-US" sz="2000" b="1" dirty="0">
                        <a:solidFill>
                          <a:srgbClr val="0A840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3CaO.Al</a:t>
                      </a:r>
                      <a:r>
                        <a:rPr lang="en-IN" sz="2000" b="1" baseline="-25000" dirty="0">
                          <a:solidFill>
                            <a:schemeClr val="accent2">
                              <a:lumMod val="75000"/>
                            </a:schemeClr>
                          </a:solidFill>
                          <a:effectLst/>
                          <a:latin typeface="Times New Roman" panose="02020603050405020304" pitchFamily="18" charset="0"/>
                          <a:cs typeface="Times New Roman" panose="02020603050405020304" pitchFamily="18" charset="0"/>
                        </a:rPr>
                        <a:t>2</a:t>
                      </a: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O</a:t>
                      </a:r>
                      <a:r>
                        <a:rPr lang="en-IN" sz="2000" b="1" baseline="-25000" dirty="0">
                          <a:solidFill>
                            <a:schemeClr val="accent2">
                              <a:lumMod val="75000"/>
                            </a:schemeClr>
                          </a:solidFill>
                          <a:effectLst/>
                          <a:latin typeface="Times New Roman" panose="02020603050405020304" pitchFamily="18" charset="0"/>
                          <a:cs typeface="Times New Roman" panose="02020603050405020304" pitchFamily="18" charset="0"/>
                        </a:rPr>
                        <a:t>3</a:t>
                      </a:r>
                      <a:endParaRPr lang="en-US" sz="20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a:effectLst/>
                          <a:latin typeface="Times New Roman" panose="02020603050405020304" pitchFamily="18" charset="0"/>
                          <a:cs typeface="Times New Roman" panose="02020603050405020304" pitchFamily="18" charset="0"/>
                        </a:rPr>
                        <a:t>C</a:t>
                      </a:r>
                      <a:r>
                        <a:rPr lang="en-IN" sz="2000" b="1" baseline="-25000">
                          <a:effectLst/>
                          <a:latin typeface="Times New Roman" panose="02020603050405020304" pitchFamily="18" charset="0"/>
                          <a:cs typeface="Times New Roman" panose="02020603050405020304" pitchFamily="18" charset="0"/>
                        </a:rPr>
                        <a:t>3</a:t>
                      </a:r>
                      <a:r>
                        <a:rPr lang="en-IN" sz="2000" b="1">
                          <a:effectLst/>
                          <a:latin typeface="Times New Roman" panose="02020603050405020304" pitchFamily="18" charset="0"/>
                          <a:cs typeface="Times New Roman" panose="02020603050405020304" pitchFamily="18" charset="0"/>
                        </a:rPr>
                        <a:t>A</a:t>
                      </a:r>
                      <a:endParaRPr lang="en-US"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8201104"/>
                  </a:ext>
                </a:extLst>
              </a:tr>
              <a:tr h="321496">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4</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err="1">
                          <a:solidFill>
                            <a:srgbClr val="0A840A"/>
                          </a:solidFill>
                          <a:effectLst/>
                          <a:latin typeface="Times New Roman" panose="02020603050405020304" pitchFamily="18" charset="0"/>
                          <a:cs typeface="Times New Roman" panose="02020603050405020304" pitchFamily="18" charset="0"/>
                        </a:rPr>
                        <a:t>Tetracalcium</a:t>
                      </a:r>
                      <a:r>
                        <a:rPr lang="en-IN" sz="2000" b="1" dirty="0">
                          <a:solidFill>
                            <a:srgbClr val="0A840A"/>
                          </a:solidFill>
                          <a:effectLst/>
                          <a:latin typeface="Times New Roman" panose="02020603050405020304" pitchFamily="18" charset="0"/>
                          <a:cs typeface="Times New Roman" panose="02020603050405020304" pitchFamily="18" charset="0"/>
                        </a:rPr>
                        <a:t> </a:t>
                      </a:r>
                      <a:r>
                        <a:rPr lang="en-IN" sz="2000" b="1" dirty="0" err="1">
                          <a:solidFill>
                            <a:srgbClr val="0A840A"/>
                          </a:solidFill>
                          <a:effectLst/>
                          <a:latin typeface="Times New Roman" panose="02020603050405020304" pitchFamily="18" charset="0"/>
                          <a:cs typeface="Times New Roman" panose="02020603050405020304" pitchFamily="18" charset="0"/>
                        </a:rPr>
                        <a:t>Aluminoferrite</a:t>
                      </a:r>
                      <a:r>
                        <a:rPr lang="en-IN" sz="2000" b="1" dirty="0">
                          <a:solidFill>
                            <a:srgbClr val="0A840A"/>
                          </a:solidFill>
                          <a:effectLst/>
                          <a:latin typeface="Times New Roman" panose="02020603050405020304" pitchFamily="18" charset="0"/>
                          <a:cs typeface="Times New Roman" panose="02020603050405020304" pitchFamily="18" charset="0"/>
                        </a:rPr>
                        <a:t> </a:t>
                      </a:r>
                      <a:endParaRPr lang="en-US" sz="2000" b="1" dirty="0">
                        <a:solidFill>
                          <a:srgbClr val="0A840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4 CaO.Al</a:t>
                      </a:r>
                      <a:r>
                        <a:rPr lang="en-IN" sz="2000" b="1" baseline="-25000" dirty="0">
                          <a:solidFill>
                            <a:schemeClr val="accent2">
                              <a:lumMod val="75000"/>
                            </a:schemeClr>
                          </a:solidFill>
                          <a:effectLst/>
                          <a:latin typeface="Times New Roman" panose="02020603050405020304" pitchFamily="18" charset="0"/>
                          <a:cs typeface="Times New Roman" panose="02020603050405020304" pitchFamily="18" charset="0"/>
                        </a:rPr>
                        <a:t>2</a:t>
                      </a: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O</a:t>
                      </a:r>
                      <a:r>
                        <a:rPr lang="en-IN" sz="2000" b="1" baseline="-25000" dirty="0">
                          <a:solidFill>
                            <a:schemeClr val="accent2">
                              <a:lumMod val="75000"/>
                            </a:schemeClr>
                          </a:solidFill>
                          <a:effectLst/>
                          <a:latin typeface="Times New Roman" panose="02020603050405020304" pitchFamily="18" charset="0"/>
                          <a:cs typeface="Times New Roman" panose="02020603050405020304" pitchFamily="18" charset="0"/>
                        </a:rPr>
                        <a:t>3</a:t>
                      </a: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.Fe</a:t>
                      </a:r>
                      <a:r>
                        <a:rPr lang="en-IN" sz="2000" b="1" baseline="-25000" dirty="0">
                          <a:solidFill>
                            <a:schemeClr val="accent2">
                              <a:lumMod val="75000"/>
                            </a:schemeClr>
                          </a:solidFill>
                          <a:effectLst/>
                          <a:latin typeface="Times New Roman" panose="02020603050405020304" pitchFamily="18" charset="0"/>
                          <a:cs typeface="Times New Roman" panose="02020603050405020304" pitchFamily="18" charset="0"/>
                        </a:rPr>
                        <a:t>2</a:t>
                      </a: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O</a:t>
                      </a:r>
                      <a:r>
                        <a:rPr lang="en-IN" sz="2000" b="1" baseline="-25000" dirty="0">
                          <a:solidFill>
                            <a:schemeClr val="accent2">
                              <a:lumMod val="75000"/>
                            </a:schemeClr>
                          </a:solidFill>
                          <a:effectLst/>
                          <a:latin typeface="Times New Roman" panose="02020603050405020304" pitchFamily="18" charset="0"/>
                          <a:cs typeface="Times New Roman" panose="02020603050405020304" pitchFamily="18" charset="0"/>
                        </a:rPr>
                        <a:t>3</a:t>
                      </a:r>
                      <a:endParaRPr lang="en-US" sz="20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a:effectLst/>
                          <a:latin typeface="Times New Roman" panose="02020603050405020304" pitchFamily="18" charset="0"/>
                          <a:cs typeface="Times New Roman" panose="02020603050405020304" pitchFamily="18" charset="0"/>
                        </a:rPr>
                        <a:t>C</a:t>
                      </a:r>
                      <a:r>
                        <a:rPr lang="en-IN" sz="2000" b="1" baseline="-25000">
                          <a:effectLst/>
                          <a:latin typeface="Times New Roman" panose="02020603050405020304" pitchFamily="18" charset="0"/>
                          <a:cs typeface="Times New Roman" panose="02020603050405020304" pitchFamily="18" charset="0"/>
                        </a:rPr>
                        <a:t>4</a:t>
                      </a:r>
                      <a:r>
                        <a:rPr lang="en-IN" sz="2000" b="1">
                          <a:effectLst/>
                          <a:latin typeface="Times New Roman" panose="02020603050405020304" pitchFamily="18" charset="0"/>
                          <a:cs typeface="Times New Roman" panose="02020603050405020304" pitchFamily="18" charset="0"/>
                        </a:rPr>
                        <a:t>AF</a:t>
                      </a:r>
                      <a:endParaRPr lang="en-US"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92468333"/>
                  </a:ext>
                </a:extLst>
              </a:tr>
              <a:tr h="321496">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5</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rgbClr val="0A840A"/>
                          </a:solidFill>
                          <a:effectLst/>
                          <a:latin typeface="Times New Roman" panose="02020603050405020304" pitchFamily="18" charset="0"/>
                          <a:cs typeface="Times New Roman" panose="02020603050405020304" pitchFamily="18" charset="0"/>
                        </a:rPr>
                        <a:t>Magnesium Oxide (Magnesia)</a:t>
                      </a:r>
                      <a:endParaRPr lang="en-US" sz="2000" b="1" dirty="0">
                        <a:solidFill>
                          <a:srgbClr val="0A840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chemeClr val="accent2">
                              <a:lumMod val="75000"/>
                            </a:schemeClr>
                          </a:solidFill>
                          <a:effectLst/>
                          <a:latin typeface="Times New Roman" panose="02020603050405020304" pitchFamily="18" charset="0"/>
                          <a:cs typeface="Times New Roman" panose="02020603050405020304" pitchFamily="18" charset="0"/>
                        </a:rPr>
                        <a:t>MgO</a:t>
                      </a:r>
                      <a:endParaRPr lang="en-US" sz="20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a:effectLst/>
                          <a:latin typeface="Times New Roman" panose="02020603050405020304" pitchFamily="18" charset="0"/>
                          <a:cs typeface="Times New Roman" panose="02020603050405020304" pitchFamily="18" charset="0"/>
                        </a:rPr>
                        <a:t>M</a:t>
                      </a:r>
                      <a:endParaRPr lang="en-US"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6978389"/>
                  </a:ext>
                </a:extLst>
              </a:tr>
              <a:tr h="321496">
                <a:tc>
                  <a:txBody>
                    <a:bodyPr/>
                    <a:lstStyle/>
                    <a:p>
                      <a:pPr marL="0" marR="0" algn="ctr">
                        <a:lnSpc>
                          <a:spcPct val="125000"/>
                        </a:lnSpc>
                        <a:spcBef>
                          <a:spcPts val="0"/>
                        </a:spcBef>
                        <a:spcAft>
                          <a:spcPts val="0"/>
                        </a:spcAft>
                        <a:tabLst>
                          <a:tab pos="2743200" algn="ctr"/>
                          <a:tab pos="5486400" algn="r"/>
                        </a:tabLst>
                      </a:pPr>
                      <a:r>
                        <a:rPr lang="en-IN" sz="2000" b="1" dirty="0">
                          <a:solidFill>
                            <a:schemeClr val="tx1"/>
                          </a:solidFill>
                          <a:effectLst/>
                          <a:latin typeface="Times New Roman" panose="02020603050405020304" pitchFamily="18" charset="0"/>
                          <a:cs typeface="Times New Roman" panose="02020603050405020304" pitchFamily="18" charset="0"/>
                        </a:rPr>
                        <a:t>6</a:t>
                      </a:r>
                      <a:endPar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solidFill>
                            <a:srgbClr val="0A840A"/>
                          </a:solidFill>
                          <a:effectLst/>
                          <a:latin typeface="Times New Roman" panose="02020603050405020304" pitchFamily="18" charset="0"/>
                          <a:cs typeface="Times New Roman" panose="02020603050405020304" pitchFamily="18" charset="0"/>
                        </a:rPr>
                        <a:t>Lime</a:t>
                      </a:r>
                      <a:endParaRPr lang="en-US" sz="2000" b="1" dirty="0">
                        <a:solidFill>
                          <a:srgbClr val="0A840A"/>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err="1">
                          <a:solidFill>
                            <a:schemeClr val="accent2">
                              <a:lumMod val="75000"/>
                            </a:schemeClr>
                          </a:solidFill>
                          <a:effectLst/>
                          <a:latin typeface="Times New Roman" panose="02020603050405020304" pitchFamily="18" charset="0"/>
                          <a:cs typeface="Times New Roman" panose="02020603050405020304" pitchFamily="18" charset="0"/>
                        </a:rPr>
                        <a:t>CaO</a:t>
                      </a:r>
                      <a:endParaRPr lang="en-US" sz="2000" b="1" dirty="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25000"/>
                        </a:lnSpc>
                        <a:spcBef>
                          <a:spcPts val="0"/>
                        </a:spcBef>
                        <a:spcAft>
                          <a:spcPts val="0"/>
                        </a:spcAft>
                        <a:tabLst>
                          <a:tab pos="2743200" algn="ctr"/>
                          <a:tab pos="5486400" algn="r"/>
                        </a:tabLst>
                      </a:pPr>
                      <a:r>
                        <a:rPr lang="en-IN" sz="2000" b="1" dirty="0">
                          <a:effectLst/>
                          <a:latin typeface="Times New Roman" panose="02020603050405020304" pitchFamily="18" charset="0"/>
                          <a:cs typeface="Times New Roman" panose="02020603050405020304" pitchFamily="18" charset="0"/>
                        </a:rPr>
                        <a:t>C.</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5468488"/>
                  </a:ext>
                </a:extLst>
              </a:tr>
            </a:tbl>
          </a:graphicData>
        </a:graphic>
      </p:graphicFrame>
    </p:spTree>
    <p:extLst>
      <p:ext uri="{BB962C8B-B14F-4D97-AF65-F5344CB8AC3E}">
        <p14:creationId xmlns:p14="http://schemas.microsoft.com/office/powerpoint/2010/main" val="1795962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75887B-22AA-4C37-9708-D373138A9BAB}"/>
              </a:ext>
            </a:extLst>
          </p:cNvPr>
          <p:cNvSpPr txBox="1"/>
          <p:nvPr/>
        </p:nvSpPr>
        <p:spPr>
          <a:xfrm>
            <a:off x="238539" y="0"/>
            <a:ext cx="11714921" cy="7058151"/>
          </a:xfrm>
          <a:prstGeom prst="rect">
            <a:avLst/>
          </a:prstGeom>
          <a:noFill/>
        </p:spPr>
        <p:txBody>
          <a:bodyPr wrap="square">
            <a:spAutoFit/>
          </a:bodyPr>
          <a:lstStyle/>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Raw Materials:</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essential raw materials are limestone and clay, which supply principle ingredients like </a:t>
            </a:r>
            <a:r>
              <a:rPr lang="en-US" sz="2000" b="1" dirty="0" err="1">
                <a:solidFill>
                  <a:srgbClr val="260FCF"/>
                </a:solidFill>
                <a:effectLst/>
                <a:latin typeface="Times New Roman" panose="02020603050405020304" pitchFamily="18" charset="0"/>
                <a:ea typeface="Times New Roman" panose="02020603050405020304" pitchFamily="18" charset="0"/>
              </a:rPr>
              <a:t>CaO</a:t>
            </a:r>
            <a:r>
              <a:rPr lang="en-US" sz="2000" b="1" dirty="0">
                <a:solidFill>
                  <a:srgbClr val="260FCF"/>
                </a:solidFill>
                <a:effectLst/>
                <a:latin typeface="Times New Roman" panose="02020603050405020304" pitchFamily="18" charset="0"/>
                <a:ea typeface="Times New Roman" panose="02020603050405020304" pitchFamily="18" charset="0"/>
              </a:rPr>
              <a:t>, Al</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SiO</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 Fe</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a:t>
            </a:r>
            <a:r>
              <a:rPr lang="en-US" sz="2000" b="1" dirty="0" err="1">
                <a:solidFill>
                  <a:srgbClr val="260FCF"/>
                </a:solidFill>
                <a:effectLst/>
                <a:latin typeface="Times New Roman" panose="02020603050405020304" pitchFamily="18" charset="0"/>
                <a:ea typeface="Times New Roman" panose="02020603050405020304" pitchFamily="18" charset="0"/>
              </a:rPr>
              <a:t>CaO</a:t>
            </a:r>
            <a:r>
              <a:rPr lang="en-US" sz="2000" b="1" dirty="0">
                <a:solidFill>
                  <a:srgbClr val="260FCF"/>
                </a:solidFill>
                <a:effectLst/>
                <a:latin typeface="Times New Roman" panose="02020603050405020304" pitchFamily="18" charset="0"/>
                <a:ea typeface="Times New Roman" panose="02020603050405020304" pitchFamily="18" charset="0"/>
              </a:rPr>
              <a:t> and Fe</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obtained from limestone. SiO</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 and Al</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obtained from clay. </a:t>
            </a:r>
          </a:p>
          <a:p>
            <a:pPr marL="914400" lvl="1" indent="-457200" algn="just">
              <a:lnSpc>
                <a:spcPct val="125000"/>
              </a:lnSpc>
              <a:buFont typeface="+mj-lt"/>
              <a:buAutoNum type="arabicPeriod"/>
            </a:pPr>
            <a:r>
              <a:rPr lang="en-US" sz="2000" b="1" dirty="0">
                <a:solidFill>
                  <a:srgbClr val="FF0066"/>
                </a:solidFill>
                <a:effectLst/>
                <a:latin typeface="Times New Roman" panose="02020603050405020304" pitchFamily="18" charset="0"/>
                <a:ea typeface="Times New Roman" panose="02020603050405020304" pitchFamily="18" charset="0"/>
              </a:rPr>
              <a:t>Calcareous materials: </a:t>
            </a:r>
            <a:r>
              <a:rPr lang="en-US" sz="2000" b="1" dirty="0">
                <a:solidFill>
                  <a:srgbClr val="0A840A"/>
                </a:solidFill>
                <a:effectLst/>
                <a:latin typeface="Times New Roman" panose="02020603050405020304" pitchFamily="18" charset="0"/>
                <a:ea typeface="Times New Roman" panose="02020603050405020304" pitchFamily="18" charset="0"/>
              </a:rPr>
              <a:t>(Material rich in calcium, lime):  </a:t>
            </a:r>
            <a:r>
              <a:rPr lang="en-US" sz="2000" b="1" dirty="0">
                <a:solidFill>
                  <a:srgbClr val="260FCF"/>
                </a:solidFill>
                <a:effectLst/>
                <a:latin typeface="Times New Roman" panose="02020603050405020304" pitchFamily="18" charset="0"/>
                <a:ea typeface="Times New Roman" panose="02020603050405020304" pitchFamily="18" charset="0"/>
              </a:rPr>
              <a:t>These are limestone, marl, chalk, cement rock, marine shells, alkali waste (containing precipitated CaCO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t>
            </a:r>
          </a:p>
          <a:p>
            <a:pPr marL="914400" lvl="1" indent="-457200" algn="just">
              <a:lnSpc>
                <a:spcPct val="125000"/>
              </a:lnSpc>
              <a:buFont typeface="+mj-lt"/>
              <a:buAutoNum type="arabicPeriod"/>
            </a:pPr>
            <a:r>
              <a:rPr lang="en-US" sz="2000" b="1" dirty="0">
                <a:solidFill>
                  <a:srgbClr val="FF0066"/>
                </a:solidFill>
                <a:effectLst/>
                <a:latin typeface="Times New Roman" panose="02020603050405020304" pitchFamily="18" charset="0"/>
                <a:ea typeface="Times New Roman" panose="02020603050405020304" pitchFamily="18" charset="0"/>
              </a:rPr>
              <a:t>Argillaceous Materials: </a:t>
            </a:r>
            <a:r>
              <a:rPr lang="en-US" sz="2000" b="1" dirty="0">
                <a:solidFill>
                  <a:srgbClr val="0A840A"/>
                </a:solidFill>
                <a:effectLst/>
                <a:latin typeface="Times New Roman" panose="02020603050405020304" pitchFamily="18" charset="0"/>
                <a:ea typeface="Times New Roman" panose="02020603050405020304" pitchFamily="18" charset="0"/>
              </a:rPr>
              <a:t>(Materials rich in silica, iron oxide, alumina):</a:t>
            </a:r>
            <a:r>
              <a:rPr lang="en-US" sz="2000" b="1" dirty="0">
                <a:solidFill>
                  <a:srgbClr val="0A840A"/>
                </a:solidFill>
                <a:latin typeface="Times New Roman" panose="02020603050405020304" pitchFamily="18" charset="0"/>
                <a:ea typeface="Times New Roman" panose="02020603050405020304" pitchFamily="18" charset="0"/>
              </a:rPr>
              <a:t> </a:t>
            </a:r>
            <a:r>
              <a:rPr lang="en-US" sz="2000" b="1" dirty="0">
                <a:solidFill>
                  <a:srgbClr val="260FCF"/>
                </a:solidFill>
                <a:effectLst/>
                <a:latin typeface="Times New Roman" panose="02020603050405020304" pitchFamily="18" charset="0"/>
                <a:ea typeface="Times New Roman" panose="02020603050405020304" pitchFamily="18" charset="0"/>
              </a:rPr>
              <a:t>These are clay, shale, slate, blast furnace slag, ashes, cement rock, sand, waste bauxite, iron ore used in small amounts to adjust the composition of the mixture. gypsum (~4%) is added to regulate the setting time of cement. </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Certain constituents are undesirable in cement.</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MgO content is not allowed to exceed 5%, as higher MgO content makes the cement unsound. </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Chalk often contains flint pebbles and marl may contain excess silica sand, this gives excessive verification during the clinker formation. </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Mn</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if present more than 3% imparts brown colour to the cement. </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P</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5</a:t>
            </a:r>
            <a:r>
              <a:rPr lang="en-US" sz="2000" b="1" dirty="0">
                <a:solidFill>
                  <a:srgbClr val="260FCF"/>
                </a:solidFill>
                <a:effectLst/>
                <a:latin typeface="Times New Roman" panose="02020603050405020304" pitchFamily="18" charset="0"/>
                <a:ea typeface="Times New Roman" panose="02020603050405020304" pitchFamily="18" charset="0"/>
              </a:rPr>
              <a:t> causes difficulties in burning the clinker and retards developments of strength </a:t>
            </a:r>
          </a:p>
          <a:p>
            <a:pPr marL="114300" marR="0" indent="4572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The proportion of raw materials is, </a:t>
            </a:r>
          </a:p>
          <a:p>
            <a:pPr marL="114300" marR="0" indent="457200" algn="just">
              <a:lnSpc>
                <a:spcPct val="125000"/>
              </a:lnSpc>
              <a:spcBef>
                <a:spcPts val="0"/>
              </a:spcBef>
              <a:spcAft>
                <a:spcPts val="0"/>
              </a:spcAft>
            </a:pPr>
            <a:endParaRPr lang="en-US" sz="2000" b="1" dirty="0">
              <a:solidFill>
                <a:srgbClr val="260FCF"/>
              </a:solidFill>
              <a:latin typeface="Times New Roman" panose="02020603050405020304" pitchFamily="18" charset="0"/>
              <a:ea typeface="Times New Roman" panose="02020603050405020304" pitchFamily="18" charset="0"/>
            </a:endParaRPr>
          </a:p>
          <a:p>
            <a:pPr marL="114300" marR="0" indent="457200" algn="just">
              <a:lnSpc>
                <a:spcPct val="125000"/>
              </a:lnSpc>
              <a:spcBef>
                <a:spcPts val="0"/>
              </a:spcBef>
              <a:spcAft>
                <a:spcPts val="0"/>
              </a:spcAft>
            </a:pPr>
            <a:endParaRPr lang="en-US" sz="2000" b="1" dirty="0">
              <a:solidFill>
                <a:srgbClr val="260FCF"/>
              </a:solidFill>
              <a:effectLst/>
              <a:latin typeface="Times New Roman" panose="02020603050405020304" pitchFamily="18" charset="0"/>
              <a:ea typeface="Times New Roman" panose="02020603050405020304" pitchFamily="18" charset="0"/>
            </a:endParaRPr>
          </a:p>
        </p:txBody>
      </p:sp>
      <p:graphicFrame>
        <p:nvGraphicFramePr>
          <p:cNvPr id="8" name="Object 7">
            <a:extLst>
              <a:ext uri="{FF2B5EF4-FFF2-40B4-BE49-F238E27FC236}">
                <a16:creationId xmlns:a16="http://schemas.microsoft.com/office/drawing/2014/main" id="{C672B777-C240-43A7-A959-C6DE1316B828}"/>
              </a:ext>
            </a:extLst>
          </p:cNvPr>
          <p:cNvGraphicFramePr>
            <a:graphicFrameLocks noChangeAspect="1"/>
          </p:cNvGraphicFramePr>
          <p:nvPr>
            <p:extLst>
              <p:ext uri="{D42A27DB-BD31-4B8C-83A1-F6EECF244321}">
                <p14:modId xmlns:p14="http://schemas.microsoft.com/office/powerpoint/2010/main" val="4827806"/>
              </p:ext>
            </p:extLst>
          </p:nvPr>
        </p:nvGraphicFramePr>
        <p:xfrm>
          <a:off x="4929602" y="5963480"/>
          <a:ext cx="4585459" cy="662607"/>
        </p:xfrm>
        <a:graphic>
          <a:graphicData uri="http://schemas.openxmlformats.org/presentationml/2006/ole">
            <mc:AlternateContent xmlns:mc="http://schemas.openxmlformats.org/markup-compatibility/2006">
              <mc:Choice xmlns:v="urn:schemas-microsoft-com:vml" Requires="v">
                <p:oleObj r:id="rId2" imgW="2641600" imgH="406400" progId="Equation.DSMT4">
                  <p:embed/>
                </p:oleObj>
              </mc:Choice>
              <mc:Fallback>
                <p:oleObj r:id="rId2" imgW="2641600" imgH="406400" progId="Equation.DSMT4">
                  <p:embed/>
                  <p:pic>
                    <p:nvPicPr>
                      <p:cNvPr id="8" name="Object 7">
                        <a:extLst>
                          <a:ext uri="{FF2B5EF4-FFF2-40B4-BE49-F238E27FC236}">
                            <a16:creationId xmlns:a16="http://schemas.microsoft.com/office/drawing/2014/main" id="{19A09255-5DE1-40B0-AC16-43D79BF302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602" y="5963480"/>
                        <a:ext cx="4585459" cy="662607"/>
                      </a:xfrm>
                      <a:prstGeom prst="rect">
                        <a:avLst/>
                      </a:prstGeom>
                      <a:solidFill>
                        <a:srgbClr val="10CA10"/>
                      </a:solidFill>
                    </p:spPr>
                  </p:pic>
                </p:oleObj>
              </mc:Fallback>
            </mc:AlternateContent>
          </a:graphicData>
        </a:graphic>
      </p:graphicFrame>
    </p:spTree>
    <p:extLst>
      <p:ext uri="{BB962C8B-B14F-4D97-AF65-F5344CB8AC3E}">
        <p14:creationId xmlns:p14="http://schemas.microsoft.com/office/powerpoint/2010/main" val="883543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0567B6-5B76-41BA-ABC8-AADFCA78536B}"/>
              </a:ext>
            </a:extLst>
          </p:cNvPr>
          <p:cNvSpPr txBox="1"/>
          <p:nvPr/>
        </p:nvSpPr>
        <p:spPr>
          <a:xfrm>
            <a:off x="238539" y="195844"/>
            <a:ext cx="11714922" cy="2133726"/>
          </a:xfrm>
          <a:prstGeom prst="rect">
            <a:avLst/>
          </a:prstGeom>
          <a:noFill/>
        </p:spPr>
        <p:txBody>
          <a:bodyPr wrap="square">
            <a:spAutoFit/>
          </a:bodyPr>
          <a:lstStyle/>
          <a:p>
            <a:pPr marL="0" marR="0" algn="just">
              <a:lnSpc>
                <a:spcPct val="125000"/>
              </a:lnSpc>
              <a:spcBef>
                <a:spcPts val="800"/>
              </a:spcBef>
              <a:spcAft>
                <a:spcPts val="0"/>
              </a:spcAft>
            </a:pPr>
            <a:r>
              <a:rPr lang="en-US" sz="2400" b="1" kern="0" dirty="0">
                <a:solidFill>
                  <a:srgbClr val="FF0000"/>
                </a:solidFill>
                <a:effectLst/>
                <a:latin typeface="Times New Roman" panose="02020603050405020304" pitchFamily="18" charset="0"/>
                <a:ea typeface="Times New Roman" panose="02020603050405020304" pitchFamily="18" charset="0"/>
              </a:rPr>
              <a:t>Manufacture of Portland cement</a:t>
            </a:r>
          </a:p>
          <a:p>
            <a:pPr marL="0" marR="0" indent="228600" algn="just">
              <a:lnSpc>
                <a:spcPct val="125000"/>
              </a:lnSpc>
              <a:spcBef>
                <a:spcPts val="0"/>
              </a:spcBef>
              <a:spcAft>
                <a:spcPts val="0"/>
              </a:spcAft>
            </a:pPr>
            <a:r>
              <a:rPr lang="en-US" sz="2400" b="1" dirty="0">
                <a:solidFill>
                  <a:srgbClr val="0A840A"/>
                </a:solidFill>
                <a:effectLst/>
                <a:latin typeface="Times New Roman" panose="02020603050405020304" pitchFamily="18" charset="0"/>
                <a:ea typeface="Times New Roman" panose="02020603050405020304" pitchFamily="18" charset="0"/>
              </a:rPr>
              <a:t>Manufacture of Portland cement by Dry process:</a:t>
            </a:r>
          </a:p>
          <a:p>
            <a:pPr marL="342900" marR="0" lvl="0" indent="-342900" algn="just">
              <a:lnSpc>
                <a:spcPct val="125000"/>
              </a:lnSpc>
              <a:spcBef>
                <a:spcPts val="0"/>
              </a:spcBef>
              <a:spcAft>
                <a:spcPts val="0"/>
              </a:spcAft>
              <a:buFont typeface="+mj-lt"/>
              <a:buAutoNum type="arabicPeriod"/>
            </a:pPr>
            <a:r>
              <a:rPr lang="en-US" sz="2000" b="1" dirty="0">
                <a:solidFill>
                  <a:srgbClr val="FF0066"/>
                </a:solidFill>
                <a:effectLst/>
                <a:latin typeface="Times New Roman" panose="02020603050405020304" pitchFamily="18" charset="0"/>
                <a:ea typeface="Times New Roman" panose="02020603050405020304" pitchFamily="18" charset="0"/>
              </a:rPr>
              <a:t>Raw materials: </a:t>
            </a:r>
            <a:r>
              <a:rPr lang="en-US" sz="2000" b="1" dirty="0">
                <a:solidFill>
                  <a:srgbClr val="260FCF"/>
                </a:solidFill>
                <a:effectLst/>
                <a:latin typeface="Times New Roman" panose="02020603050405020304" pitchFamily="18" charset="0"/>
                <a:ea typeface="Times New Roman" panose="02020603050405020304" pitchFamily="18" charset="0"/>
              </a:rPr>
              <a:t>Dry process is slow, costly and cement produced is of low quality. Fuel consumption is low. It can only be used when raw materials are quite hard. It is applicable to natural cement rock and to mixtures of lime stone and clay, shale, slate. </a:t>
            </a:r>
          </a:p>
        </p:txBody>
      </p:sp>
      <p:pic>
        <p:nvPicPr>
          <p:cNvPr id="4" name="Picture 3">
            <a:extLst>
              <a:ext uri="{FF2B5EF4-FFF2-40B4-BE49-F238E27FC236}">
                <a16:creationId xmlns:a16="http://schemas.microsoft.com/office/drawing/2014/main" id="{6DAE958A-0F93-4653-B167-130A7F84DEB1}"/>
              </a:ext>
            </a:extLst>
          </p:cNvPr>
          <p:cNvPicPr/>
          <p:nvPr/>
        </p:nvPicPr>
        <p:blipFill>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610124" y="2579660"/>
            <a:ext cx="5790676" cy="3913905"/>
          </a:xfrm>
          <a:prstGeom prst="rect">
            <a:avLst/>
          </a:prstGeom>
          <a:ln w="6350">
            <a:solidFill>
              <a:schemeClr val="tx1"/>
            </a:solidFill>
          </a:ln>
        </p:spPr>
      </p:pic>
      <p:pic>
        <p:nvPicPr>
          <p:cNvPr id="5" name="Picture 4">
            <a:extLst>
              <a:ext uri="{FF2B5EF4-FFF2-40B4-BE49-F238E27FC236}">
                <a16:creationId xmlns:a16="http://schemas.microsoft.com/office/drawing/2014/main" id="{CE7C1AA2-4C3C-45FD-9952-B66586C9AED5}"/>
              </a:ext>
            </a:extLst>
          </p:cNvPr>
          <p:cNvPicPr/>
          <p:nvPr/>
        </p:nvPicPr>
        <p:blipFill rotWithShape="1">
          <a:blip r:embed="rId4" cstate="print">
            <a:duotone>
              <a:prstClr val="black"/>
              <a:schemeClr val="accent5">
                <a:tint val="45000"/>
                <a:satMod val="400000"/>
              </a:schemeClr>
            </a:duoton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11860"/>
          <a:stretch/>
        </p:blipFill>
        <p:spPr bwMode="auto">
          <a:xfrm>
            <a:off x="6729119" y="2579660"/>
            <a:ext cx="5224342" cy="3913905"/>
          </a:xfrm>
          <a:prstGeom prst="rect">
            <a:avLst/>
          </a:prstGeom>
          <a:ln w="63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0BB81B9E-96AE-4EBC-9A59-63E8CF794C64}"/>
              </a:ext>
            </a:extLst>
          </p:cNvPr>
          <p:cNvSpPr txBox="1"/>
          <p:nvPr/>
        </p:nvSpPr>
        <p:spPr>
          <a:xfrm>
            <a:off x="457462" y="6349577"/>
            <a:ext cx="6096000" cy="504625"/>
          </a:xfrm>
          <a:prstGeom prst="rect">
            <a:avLst/>
          </a:prstGeom>
          <a:noFill/>
        </p:spPr>
        <p:txBody>
          <a:bodyPr wrap="square">
            <a:spAutoFit/>
          </a:bodyPr>
          <a:lstStyle/>
          <a:p>
            <a:pPr marL="0" marR="0" algn="ctr">
              <a:lnSpc>
                <a:spcPct val="150000"/>
              </a:lnSpc>
              <a:spcBef>
                <a:spcPts val="0"/>
              </a:spcBef>
              <a:spcAft>
                <a:spcPts val="0"/>
              </a:spcAft>
            </a:pPr>
            <a:r>
              <a:rPr lang="en-IN" sz="2000" b="1" dirty="0">
                <a:solidFill>
                  <a:srgbClr val="260FCF"/>
                </a:solidFill>
                <a:effectLst/>
                <a:latin typeface="Times New Roman" panose="02020603050405020304" pitchFamily="18" charset="0"/>
                <a:ea typeface="Calibri" panose="020F0502020204030204" pitchFamily="34" charset="0"/>
                <a:cs typeface="Mangal" panose="02040503050203030202" pitchFamily="18" charset="0"/>
              </a:rPr>
              <a:t>Manufacture of Portland Cement (Dry Process)</a:t>
            </a:r>
            <a:endParaRPr lang="en-US" sz="2000" dirty="0">
              <a:solidFill>
                <a:srgbClr val="260FCF"/>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9" name="TextBox 8">
            <a:extLst>
              <a:ext uri="{FF2B5EF4-FFF2-40B4-BE49-F238E27FC236}">
                <a16:creationId xmlns:a16="http://schemas.microsoft.com/office/drawing/2014/main" id="{F5CA28C3-B9B4-46D5-A853-1C28F70AEE20}"/>
              </a:ext>
            </a:extLst>
          </p:cNvPr>
          <p:cNvSpPr txBox="1"/>
          <p:nvPr/>
        </p:nvSpPr>
        <p:spPr>
          <a:xfrm>
            <a:off x="6467057" y="6349577"/>
            <a:ext cx="6096000" cy="498663"/>
          </a:xfrm>
          <a:prstGeom prst="rect">
            <a:avLst/>
          </a:prstGeom>
          <a:noFill/>
        </p:spPr>
        <p:txBody>
          <a:bodyPr wrap="square">
            <a:spAutoFit/>
          </a:bodyPr>
          <a:lstStyle/>
          <a:p>
            <a:pPr marL="0" marR="0" indent="228600" algn="ctr">
              <a:lnSpc>
                <a:spcPct val="150000"/>
              </a:lnSpc>
              <a:spcBef>
                <a:spcPts val="0"/>
              </a:spcBef>
              <a:spcAft>
                <a:spcPts val="0"/>
              </a:spcAft>
            </a:pPr>
            <a:r>
              <a:rPr lang="en-US" sz="2000" b="1" dirty="0">
                <a:solidFill>
                  <a:srgbClr val="FF0066"/>
                </a:solidFill>
                <a:effectLst/>
                <a:latin typeface="Times New Roman" panose="02020603050405020304" pitchFamily="18" charset="0"/>
                <a:ea typeface="Times New Roman" panose="02020603050405020304" pitchFamily="18" charset="0"/>
              </a:rPr>
              <a:t>Flow sheet for dry process</a:t>
            </a:r>
            <a:endParaRPr lang="en-US" sz="2400" dirty="0">
              <a:solidFill>
                <a:srgbClr val="FF0066"/>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48153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28E02E-FF87-46E5-8BA0-59606170CDB3}"/>
              </a:ext>
            </a:extLst>
          </p:cNvPr>
          <p:cNvSpPr txBox="1"/>
          <p:nvPr/>
        </p:nvSpPr>
        <p:spPr>
          <a:xfrm>
            <a:off x="1" y="15910"/>
            <a:ext cx="12039600" cy="6981207"/>
          </a:xfrm>
          <a:prstGeom prst="rect">
            <a:avLst/>
          </a:prstGeom>
          <a:noFill/>
        </p:spPr>
        <p:txBody>
          <a:bodyPr wrap="square">
            <a:spAutoFit/>
          </a:bodyPr>
          <a:lstStyle/>
          <a:p>
            <a:pPr marR="0" lvl="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3) Process description:</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calcareous materials and argillaceous materials are crushed separately by jaw or roller crusher. This crushed raw materials are stored into huge bins. This crushed materials are mixed in the proper proportion by automatic weighing machines. This material is then finely ground in tube mills. Before entering the kiln a thorough mixing and blending by air is done. Then this dry powdered materials is fed into a rotary kiln. </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length of rotary kiln is about 45 meters and it is rotated at a rate from 1/2 to 2 rpm (revolution per minute). Kiln is slightly inclined, so that materials fed in at the upper end travel slowly to the lower firing end in one to three hrs.</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kiln is heated by burning oil, gas, pulverized coal, using preheated air from cooling the clinker. The kiln is lined with high alumina and high magnesia bricks to withstand abrasions and chemical attack at high temperature in the clinkering zone.</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In the first portion of the kiln, water is evaporated, lime stone decomposes to lime. Then alumina and silica combine at 1400–1500</a:t>
            </a:r>
            <a:r>
              <a:rPr lang="en-US" sz="2000" b="1" baseline="30000" dirty="0">
                <a:solidFill>
                  <a:srgbClr val="260FCF"/>
                </a:solidFill>
                <a:effectLst/>
                <a:latin typeface="Times New Roman" panose="02020603050405020304" pitchFamily="18" charset="0"/>
                <a:ea typeface="Times New Roman" panose="02020603050405020304" pitchFamily="18" charset="0"/>
              </a:rPr>
              <a:t>0</a:t>
            </a:r>
            <a:r>
              <a:rPr lang="en-US" sz="2000" b="1" dirty="0">
                <a:solidFill>
                  <a:srgbClr val="260FCF"/>
                </a:solidFill>
                <a:effectLst/>
                <a:latin typeface="Times New Roman" panose="02020603050405020304" pitchFamily="18" charset="0"/>
                <a:ea typeface="Times New Roman" panose="02020603050405020304" pitchFamily="18" charset="0"/>
              </a:rPr>
              <a:t>C with lime to form hard, granular, greenish black or grey coloured masses from 3-20 mm in size. This is called as clinker.</a:t>
            </a:r>
          </a:p>
          <a:p>
            <a:pPr marL="914400" indent="-342900" algn="just">
              <a:lnSpc>
                <a:spcPct val="125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clinker is removed from lower end of the kiln and cooled by rotary coolers. The cooled clinker is ground finely with 2% gypsum. The product thus obtained is called Portland cement. It is packed in air-tight bags and marketed. </a:t>
            </a:r>
          </a:p>
        </p:txBody>
      </p:sp>
    </p:spTree>
    <p:extLst>
      <p:ext uri="{BB962C8B-B14F-4D97-AF65-F5344CB8AC3E}">
        <p14:creationId xmlns:p14="http://schemas.microsoft.com/office/powerpoint/2010/main" val="503208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BD27B3B-D9FF-44FF-BAFA-CF6CF39D7AD0}"/>
              </a:ext>
            </a:extLst>
          </p:cNvPr>
          <p:cNvPicPr>
            <a:picLocks noChangeAspect="1"/>
          </p:cNvPicPr>
          <p:nvPr/>
        </p:nvPicPr>
        <p:blipFill>
          <a:blip r:embed="rId2">
            <a:duotone>
              <a:prstClr val="black"/>
              <a:srgbClr val="7030A0">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6185" y="164123"/>
            <a:ext cx="11746523" cy="6482862"/>
          </a:xfrm>
          <a:prstGeom prst="rect">
            <a:avLst/>
          </a:prstGeom>
        </p:spPr>
      </p:pic>
    </p:spTree>
    <p:extLst>
      <p:ext uri="{BB962C8B-B14F-4D97-AF65-F5344CB8AC3E}">
        <p14:creationId xmlns:p14="http://schemas.microsoft.com/office/powerpoint/2010/main" val="780808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2416C6-CF93-4C1F-B195-09930C1E571A}"/>
              </a:ext>
            </a:extLst>
          </p:cNvPr>
          <p:cNvSpPr txBox="1"/>
          <p:nvPr/>
        </p:nvSpPr>
        <p:spPr>
          <a:xfrm>
            <a:off x="164123" y="165373"/>
            <a:ext cx="11805139" cy="1595117"/>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Manufacture of Portland cement by Wet process:</a:t>
            </a:r>
          </a:p>
          <a:p>
            <a:pPr marL="342900" marR="0" lvl="0" indent="-342900" algn="just">
              <a:lnSpc>
                <a:spcPct val="125000"/>
              </a:lnSpc>
              <a:spcBef>
                <a:spcPts val="0"/>
              </a:spcBef>
              <a:spcAft>
                <a:spcPts val="0"/>
              </a:spcAft>
              <a:buFont typeface="+mj-lt"/>
              <a:buAutoNum type="alphaUcParenR"/>
            </a:pPr>
            <a:r>
              <a:rPr lang="en-US" sz="2000" b="1" dirty="0">
                <a:solidFill>
                  <a:srgbClr val="0A840A"/>
                </a:solidFill>
                <a:effectLst/>
                <a:latin typeface="Times New Roman" panose="02020603050405020304" pitchFamily="18" charset="0"/>
                <a:ea typeface="Times New Roman" panose="02020603050405020304" pitchFamily="18" charset="0"/>
              </a:rPr>
              <a:t>Raw materials:</a:t>
            </a:r>
          </a:p>
          <a:p>
            <a:pPr marL="571500" marR="0" indent="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The wet process is preferred when the raw materials limestone, clay shale are soft. The climate is fairly moist and fuel is chief. </a:t>
            </a:r>
          </a:p>
        </p:txBody>
      </p:sp>
      <p:pic>
        <p:nvPicPr>
          <p:cNvPr id="4" name="Picture 3">
            <a:extLst>
              <a:ext uri="{FF2B5EF4-FFF2-40B4-BE49-F238E27FC236}">
                <a16:creationId xmlns:a16="http://schemas.microsoft.com/office/drawing/2014/main" id="{169A11E3-B778-4E09-B2C1-FDE4AC66CF89}"/>
              </a:ext>
            </a:extLst>
          </p:cNvPr>
          <p:cNvPicPr/>
          <p:nvPr/>
        </p:nvPicPr>
        <p:blipFill>
          <a:blip r:embed="rId2" cstate="print">
            <a:duotone>
              <a:prstClr val="black"/>
              <a:srgbClr val="260FCF">
                <a:tint val="45000"/>
                <a:satMod val="40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bwMode="auto">
          <a:xfrm>
            <a:off x="140678" y="2139183"/>
            <a:ext cx="5873262" cy="4462527"/>
          </a:xfrm>
          <a:prstGeom prst="rect">
            <a:avLst/>
          </a:prstGeom>
          <a:noFill/>
          <a:ln w="6350">
            <a:solidFill>
              <a:schemeClr val="tx1"/>
            </a:solidFill>
          </a:ln>
        </p:spPr>
      </p:pic>
      <p:pic>
        <p:nvPicPr>
          <p:cNvPr id="5" name="Picture 4">
            <a:extLst>
              <a:ext uri="{FF2B5EF4-FFF2-40B4-BE49-F238E27FC236}">
                <a16:creationId xmlns:a16="http://schemas.microsoft.com/office/drawing/2014/main" id="{B3F31FD5-305D-4AF1-AD1F-26EB0BC377CB}"/>
              </a:ext>
            </a:extLst>
          </p:cNvPr>
          <p:cNvPicPr/>
          <p:nvPr/>
        </p:nvPicPr>
        <p:blipFill rotWithShape="1">
          <a:blip r:embed="rId4" cstate="print">
            <a:duotone>
              <a:prstClr val="black"/>
              <a:srgbClr val="FF0066">
                <a:tint val="45000"/>
                <a:satMod val="400000"/>
              </a:srgbClr>
            </a:duoton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11103"/>
          <a:stretch/>
        </p:blipFill>
        <p:spPr bwMode="auto">
          <a:xfrm>
            <a:off x="6224954" y="2140801"/>
            <a:ext cx="5873262" cy="4460909"/>
          </a:xfrm>
          <a:prstGeom prst="rect">
            <a:avLst/>
          </a:prstGeom>
          <a:noFill/>
          <a:ln w="63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AE6939F0-5CF4-474B-A343-232A5513DE9E}"/>
              </a:ext>
            </a:extLst>
          </p:cNvPr>
          <p:cNvSpPr txBox="1"/>
          <p:nvPr/>
        </p:nvSpPr>
        <p:spPr>
          <a:xfrm>
            <a:off x="222738" y="1663059"/>
            <a:ext cx="6096000" cy="440955"/>
          </a:xfrm>
          <a:prstGeom prst="rect">
            <a:avLst/>
          </a:prstGeom>
          <a:noFill/>
        </p:spPr>
        <p:txBody>
          <a:bodyPr wrap="square">
            <a:spAutoFit/>
          </a:bodyPr>
          <a:lstStyle/>
          <a:p>
            <a:pPr marR="0" lvl="0" algn="just">
              <a:lnSpc>
                <a:spcPct val="125000"/>
              </a:lnSpc>
              <a:spcBef>
                <a:spcPts val="0"/>
              </a:spcBef>
              <a:spcAft>
                <a:spcPts val="0"/>
              </a:spcAft>
            </a:pPr>
            <a:r>
              <a:rPr lang="en-US" sz="2000" b="1" dirty="0">
                <a:solidFill>
                  <a:srgbClr val="FF0066"/>
                </a:solidFill>
                <a:effectLst/>
                <a:latin typeface="Times New Roman" panose="02020603050405020304" pitchFamily="18" charset="0"/>
                <a:ea typeface="Times New Roman" panose="02020603050405020304" pitchFamily="18" charset="0"/>
              </a:rPr>
              <a:t>B) Flow Sheet: </a:t>
            </a:r>
          </a:p>
        </p:txBody>
      </p:sp>
    </p:spTree>
    <p:extLst>
      <p:ext uri="{BB962C8B-B14F-4D97-AF65-F5344CB8AC3E}">
        <p14:creationId xmlns:p14="http://schemas.microsoft.com/office/powerpoint/2010/main" val="961371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01F8AD-FD18-4F16-B32F-780C3D94BC76}"/>
              </a:ext>
            </a:extLst>
          </p:cNvPr>
          <p:cNvSpPr txBox="1"/>
          <p:nvPr/>
        </p:nvSpPr>
        <p:spPr>
          <a:xfrm>
            <a:off x="152400" y="126249"/>
            <a:ext cx="11664461" cy="6346417"/>
          </a:xfrm>
          <a:prstGeom prst="rect">
            <a:avLst/>
          </a:prstGeom>
          <a:noFill/>
        </p:spPr>
        <p:txBody>
          <a:bodyPr wrap="square">
            <a:spAutoFit/>
          </a:bodyPr>
          <a:lstStyle/>
          <a:p>
            <a:pPr marL="342900" marR="0" lvl="0" indent="-342900" algn="just">
              <a:lnSpc>
                <a:spcPct val="125000"/>
              </a:lnSpc>
              <a:spcBef>
                <a:spcPts val="0"/>
              </a:spcBef>
              <a:spcAft>
                <a:spcPts val="0"/>
              </a:spcAft>
              <a:buFont typeface="+mj-lt"/>
              <a:buAutoNum type="alphaUcParenR"/>
            </a:pP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The steps involved:</a:t>
            </a:r>
          </a:p>
          <a:p>
            <a:pPr marL="342900" marR="0" lvl="0" indent="-342900" algn="just">
              <a:lnSpc>
                <a:spcPct val="125000"/>
              </a:lnSpc>
              <a:spcBef>
                <a:spcPts val="0"/>
              </a:spcBef>
              <a:spcAft>
                <a:spcPts val="0"/>
              </a:spcAft>
              <a:buFont typeface="+mj-lt"/>
              <a:buAutoNum type="romanLcPeriod"/>
            </a:pPr>
            <a:r>
              <a:rPr lang="en-US" sz="2000" b="1" dirty="0">
                <a:solidFill>
                  <a:srgbClr val="0A840A"/>
                </a:solidFill>
                <a:effectLst/>
                <a:latin typeface="Times New Roman" panose="02020603050405020304" pitchFamily="18" charset="0"/>
                <a:ea typeface="Times New Roman" panose="02020603050405020304" pitchFamily="18" charset="0"/>
                <a:cs typeface="Times New Roman" panose="02020603050405020304" pitchFamily="18" charset="0"/>
              </a:rPr>
              <a:t>Treatment of Raw materials:</a:t>
            </a:r>
          </a:p>
          <a:p>
            <a:pPr marL="342900" indent="-342900">
              <a:lnSpc>
                <a:spcPct val="150000"/>
              </a:lnSpc>
              <a:buFont typeface="Arial" panose="020B0604020202020204" pitchFamily="34" charset="0"/>
              <a:buChar char="•"/>
            </a:pPr>
            <a:r>
              <a:rPr lang="en-IN" sz="2000" b="1" dirty="0">
                <a:solidFill>
                  <a:srgbClr val="260FCF"/>
                </a:solidFill>
                <a:effectLst/>
                <a:latin typeface="Times New Roman" panose="02020603050405020304" pitchFamily="18" charset="0"/>
                <a:ea typeface="Calibri" panose="020F0502020204030204" pitchFamily="34" charset="0"/>
                <a:cs typeface="Times New Roman" panose="02020603050405020304" pitchFamily="18" charset="0"/>
              </a:rPr>
              <a:t>The limestone is crushed to suitable size particles by suitable mill. The soft clay is washed with water in wash mills to remove soluble and foreign materials (flint). The clay is mixed with water (60%) to form slurry. </a:t>
            </a:r>
          </a:p>
          <a:p>
            <a:pPr marL="342900" indent="-342900">
              <a:lnSpc>
                <a:spcPct val="150000"/>
              </a:lnSpc>
              <a:buFont typeface="Arial" panose="020B0604020202020204" pitchFamily="34" charset="0"/>
              <a:buChar char="•"/>
            </a:pPr>
            <a:r>
              <a:rPr lang="en-IN" sz="2000" b="1" dirty="0">
                <a:solidFill>
                  <a:srgbClr val="260FCF"/>
                </a:solidFill>
                <a:effectLst/>
                <a:latin typeface="Times New Roman" panose="02020603050405020304" pitchFamily="18" charset="0"/>
                <a:ea typeface="Calibri" panose="020F0502020204030204" pitchFamily="34" charset="0"/>
                <a:cs typeface="Times New Roman" panose="02020603050405020304" pitchFamily="18" charset="0"/>
              </a:rPr>
              <a:t>The powdered limestone is then </a:t>
            </a:r>
            <a:r>
              <a:rPr lang="en-IN" sz="2000" b="1" dirty="0">
                <a:solidFill>
                  <a:srgbClr val="260FCF"/>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mixed with a calculated quantity of clay slurry in a special ball mill for wet grinding. </a:t>
            </a:r>
          </a:p>
          <a:p>
            <a:pPr marL="342900" indent="-342900">
              <a:lnSpc>
                <a:spcPct val="150000"/>
              </a:lnSpc>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This resulting slurry (raw slurry) contains ~40% water. This slurry is pass to correction tank for correction of composition. </a:t>
            </a:r>
          </a:p>
          <a:p>
            <a:pPr marL="342900" marR="0" lvl="0" indent="-342900" algn="just">
              <a:lnSpc>
                <a:spcPct val="150000"/>
              </a:lnSpc>
              <a:spcBef>
                <a:spcPts val="0"/>
              </a:spcBef>
              <a:spcAft>
                <a:spcPts val="0"/>
              </a:spcAft>
              <a:buFont typeface="+mj-lt"/>
              <a:buAutoNum type="romanLcPeriod"/>
            </a:pPr>
            <a:r>
              <a:rPr lang="en-US" sz="2000" b="1" dirty="0">
                <a:solidFill>
                  <a:srgbClr val="0A840A"/>
                </a:solidFill>
                <a:effectLst/>
                <a:latin typeface="Times New Roman" panose="02020603050405020304" pitchFamily="18" charset="0"/>
                <a:ea typeface="Times New Roman" panose="02020603050405020304" pitchFamily="18" charset="0"/>
                <a:cs typeface="Times New Roman" panose="02020603050405020304" pitchFamily="18" charset="0"/>
              </a:rPr>
              <a:t>Calcination (Burning to 1400–1600</a:t>
            </a:r>
            <a:r>
              <a:rPr lang="en-US" sz="2000" b="1" baseline="30000" dirty="0">
                <a:solidFill>
                  <a:srgbClr val="0A840A"/>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000" b="1" dirty="0">
                <a:solidFill>
                  <a:srgbClr val="0A840A"/>
                </a:solidFill>
                <a:effectLst/>
                <a:latin typeface="Times New Roman" panose="02020603050405020304" pitchFamily="18" charset="0"/>
                <a:ea typeface="Times New Roman" panose="02020603050405020304" pitchFamily="18" charset="0"/>
                <a:cs typeface="Times New Roman" panose="02020603050405020304" pitchFamily="18" charset="0"/>
              </a:rPr>
              <a:t>C):</a:t>
            </a:r>
          </a:p>
          <a:p>
            <a:pPr marL="342900" marR="0" lvl="0" indent="-342900" algn="just">
              <a:lnSpc>
                <a:spcPct val="150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cs typeface="Times New Roman" panose="02020603050405020304" pitchFamily="18" charset="0"/>
              </a:rPr>
              <a:t>The slurry is filtered in a continuous rotary filter and fed into rotary kiln through hopper. </a:t>
            </a:r>
          </a:p>
          <a:p>
            <a:pPr marL="342900" marR="0" lvl="0" indent="-342900" algn="just">
              <a:lnSpc>
                <a:spcPct val="150000"/>
              </a:lnSpc>
              <a:spcBef>
                <a:spcPts val="0"/>
              </a:spcBef>
              <a:spcAft>
                <a:spcPts val="0"/>
              </a:spcAft>
              <a:buFont typeface="Arial" panose="020B0604020202020204" pitchFamily="34" charset="0"/>
              <a:buChar char="•"/>
            </a:pPr>
            <a:r>
              <a:rPr lang="en-IN" sz="2000" b="1" dirty="0">
                <a:solidFill>
                  <a:srgbClr val="260FCF"/>
                </a:solidFill>
                <a:effectLst/>
                <a:latin typeface="Times New Roman" panose="02020603050405020304" pitchFamily="18" charset="0"/>
                <a:ea typeface="Calibri" panose="020F0502020204030204" pitchFamily="34" charset="0"/>
                <a:cs typeface="Times New Roman" panose="02020603050405020304" pitchFamily="18" charset="0"/>
              </a:rPr>
              <a:t>The rotary kiln is long cylindrical steel furnace lined inside with fire bricks. It is 150 m long and about 4 m in diameter. </a:t>
            </a:r>
          </a:p>
          <a:p>
            <a:pPr marL="342900" marR="0" lvl="0" indent="-342900" algn="just">
              <a:lnSpc>
                <a:spcPct val="150000"/>
              </a:lnSpc>
              <a:spcBef>
                <a:spcPts val="0"/>
              </a:spcBef>
              <a:spcAft>
                <a:spcPts val="0"/>
              </a:spcAft>
              <a:buFont typeface="Arial" panose="020B0604020202020204" pitchFamily="34" charset="0"/>
              <a:buChar char="•"/>
            </a:pPr>
            <a:r>
              <a:rPr lang="en-IN" sz="2000" b="1" dirty="0">
                <a:solidFill>
                  <a:srgbClr val="260FCF"/>
                </a:solidFill>
                <a:effectLst/>
                <a:latin typeface="Times New Roman" panose="02020603050405020304" pitchFamily="18" charset="0"/>
                <a:ea typeface="Calibri" panose="020F0502020204030204" pitchFamily="34" charset="0"/>
                <a:cs typeface="Times New Roman" panose="02020603050405020304" pitchFamily="18" charset="0"/>
              </a:rPr>
              <a:t>It is mounted on rotating glass at inclination of 150 and rotates at a speed of ½ rpm.</a:t>
            </a:r>
            <a:endParaRPr lang="en-US" sz="2000" b="1" dirty="0">
              <a:solidFill>
                <a:srgbClr val="260FC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6609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F45D11-43F7-4319-A52D-C3E88B82A508}"/>
              </a:ext>
            </a:extLst>
          </p:cNvPr>
          <p:cNvPicPr>
            <a:picLocks noChangeAspect="1"/>
          </p:cNvPicPr>
          <p:nvPr/>
        </p:nvPicPr>
        <p:blipFill>
          <a:blip r:embed="rId2">
            <a:duotone>
              <a:prstClr val="black"/>
              <a:srgbClr val="00B050">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11015" y="152400"/>
            <a:ext cx="11769969" cy="6576646"/>
          </a:xfrm>
          <a:prstGeom prst="rect">
            <a:avLst/>
          </a:prstGeom>
        </p:spPr>
      </p:pic>
    </p:spTree>
    <p:extLst>
      <p:ext uri="{BB962C8B-B14F-4D97-AF65-F5344CB8AC3E}">
        <p14:creationId xmlns:p14="http://schemas.microsoft.com/office/powerpoint/2010/main" val="2525366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F0EDB0-2E95-42B6-AC88-184F9AF925E1}"/>
              </a:ext>
            </a:extLst>
          </p:cNvPr>
          <p:cNvSpPr txBox="1"/>
          <p:nvPr/>
        </p:nvSpPr>
        <p:spPr>
          <a:xfrm>
            <a:off x="58616" y="0"/>
            <a:ext cx="12027876" cy="2434321"/>
          </a:xfrm>
          <a:prstGeom prst="rect">
            <a:avLst/>
          </a:prstGeom>
          <a:noFill/>
        </p:spPr>
        <p:txBody>
          <a:bodyPr wrap="square">
            <a:spAutoFit/>
          </a:bodyPr>
          <a:lstStyle/>
          <a:p>
            <a:pPr marL="342900" marR="0" lvl="0" indent="-342900" algn="just">
              <a:lnSpc>
                <a:spcPct val="125000"/>
              </a:lnSpc>
              <a:spcBef>
                <a:spcPts val="0"/>
              </a:spcBef>
              <a:spcAft>
                <a:spcPts val="0"/>
              </a:spcAft>
              <a:buFont typeface="+mj-lt"/>
              <a:buAutoNum type="romanLcPeriod"/>
            </a:pPr>
            <a:r>
              <a:rPr lang="en-US" sz="2000" b="1" dirty="0">
                <a:solidFill>
                  <a:srgbClr val="FF0000"/>
                </a:solidFill>
                <a:effectLst/>
                <a:latin typeface="Times New Roman" panose="02020603050405020304" pitchFamily="18" charset="0"/>
                <a:ea typeface="Times New Roman" panose="02020603050405020304" pitchFamily="18" charset="0"/>
              </a:rPr>
              <a:t>Powdering of </a:t>
            </a:r>
            <a:r>
              <a:rPr lang="en-US" sz="2000" b="1" dirty="0" err="1">
                <a:solidFill>
                  <a:srgbClr val="FF0000"/>
                </a:solidFill>
                <a:effectLst/>
                <a:latin typeface="Times New Roman" panose="02020603050405020304" pitchFamily="18" charset="0"/>
                <a:ea typeface="Times New Roman" panose="02020603050405020304" pitchFamily="18" charset="0"/>
              </a:rPr>
              <a:t>clinker:</a:t>
            </a:r>
            <a:r>
              <a:rPr lang="en-US" sz="2000" b="1" dirty="0" err="1">
                <a:solidFill>
                  <a:srgbClr val="260FCF"/>
                </a:solidFill>
                <a:effectLst/>
                <a:latin typeface="Times New Roman" panose="02020603050405020304" pitchFamily="18" charset="0"/>
                <a:ea typeface="Times New Roman" panose="02020603050405020304" pitchFamily="18" charset="0"/>
              </a:rPr>
              <a:t>The</a:t>
            </a:r>
            <a:r>
              <a:rPr lang="en-US" sz="2000" b="1" dirty="0">
                <a:solidFill>
                  <a:srgbClr val="260FCF"/>
                </a:solidFill>
                <a:effectLst/>
                <a:latin typeface="Times New Roman" panose="02020603050405020304" pitchFamily="18" charset="0"/>
                <a:ea typeface="Times New Roman" panose="02020603050405020304" pitchFamily="18" charset="0"/>
              </a:rPr>
              <a:t> cooled clinker is mixed with 2–4% of gypsum and ground to a fine powder in grinding machines. The cement thus formed is packed in airtight bags to exclude moisture and then marketed. In wet process, the fuel consumption is higher, the process is comparatively faster, the cement produced is of superior quality and the process is used for hard as well as soft materials. It is cheaper and widely used. </a:t>
            </a:r>
          </a:p>
          <a:p>
            <a:pPr marL="0" marR="0" indent="228600" algn="ctr">
              <a:lnSpc>
                <a:spcPct val="125000"/>
              </a:lnSpc>
              <a:spcBef>
                <a:spcPts val="0"/>
              </a:spcBef>
              <a:spcAft>
                <a:spcPts val="0"/>
              </a:spcAft>
            </a:pPr>
            <a:r>
              <a:rPr lang="en-US" sz="2400" b="1" dirty="0">
                <a:solidFill>
                  <a:srgbClr val="0A840A"/>
                </a:solidFill>
                <a:effectLst/>
                <a:latin typeface="Times New Roman" panose="02020603050405020304" pitchFamily="18" charset="0"/>
                <a:ea typeface="Times New Roman" panose="02020603050405020304" pitchFamily="18" charset="0"/>
              </a:rPr>
              <a:t>Reaction during clinker formation</a:t>
            </a:r>
          </a:p>
        </p:txBody>
      </p:sp>
      <p:pic>
        <p:nvPicPr>
          <p:cNvPr id="23" name="Picture 22">
            <a:extLst>
              <a:ext uri="{FF2B5EF4-FFF2-40B4-BE49-F238E27FC236}">
                <a16:creationId xmlns:a16="http://schemas.microsoft.com/office/drawing/2014/main" id="{8F5A35F5-896E-40C3-9EF8-9BC77211FEE8}"/>
              </a:ext>
            </a:extLst>
          </p:cNvPr>
          <p:cNvPicPr>
            <a:picLocks noChangeAspect="1"/>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594338" y="2364558"/>
            <a:ext cx="9483970" cy="4376211"/>
          </a:xfrm>
          <a:prstGeom prst="rect">
            <a:avLst/>
          </a:prstGeom>
        </p:spPr>
      </p:pic>
    </p:spTree>
    <p:extLst>
      <p:ext uri="{BB962C8B-B14F-4D97-AF65-F5344CB8AC3E}">
        <p14:creationId xmlns:p14="http://schemas.microsoft.com/office/powerpoint/2010/main" val="398314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2352BA-D5DE-4835-A9BC-D8A6C8B1DD34}"/>
              </a:ext>
            </a:extLst>
          </p:cNvPr>
          <p:cNvSpPr txBox="1"/>
          <p:nvPr/>
        </p:nvSpPr>
        <p:spPr>
          <a:xfrm>
            <a:off x="152401" y="109694"/>
            <a:ext cx="11769968" cy="6981207"/>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Setting and Hardening of cement:</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When cement is mixed with water and allow to stand, it sets to a hard rigid mass by a series of complex reactions. Hydration reaction begins, resulting in the formation of gel and crystalline products.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process of solidification consists of setting and hardening.</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Setting is regarded as stiffening of original paste mass because of initial gel formation.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Hardening is regarded as development of strength because crystallization.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First setting occur within 24 </a:t>
            </a:r>
            <a:r>
              <a:rPr lang="en-US" sz="2000" b="1" dirty="0" err="1">
                <a:solidFill>
                  <a:srgbClr val="260FCF"/>
                </a:solidFill>
                <a:effectLst/>
                <a:latin typeface="Times New Roman" panose="02020603050405020304" pitchFamily="18" charset="0"/>
                <a:ea typeface="Times New Roman" panose="02020603050405020304" pitchFamily="18" charset="0"/>
              </a:rPr>
              <a:t>hrs</a:t>
            </a:r>
            <a:r>
              <a:rPr lang="en-US" sz="2000" b="1" dirty="0">
                <a:solidFill>
                  <a:srgbClr val="260FCF"/>
                </a:solidFill>
                <a:effectLst/>
                <a:latin typeface="Times New Roman" panose="02020603050405020304" pitchFamily="18" charset="0"/>
                <a:ea typeface="Times New Roman" panose="02020603050405020304" pitchFamily="18" charset="0"/>
              </a:rPr>
              <a:t> and subsequent hardening required 15–20 days.</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chemical changes taking place during setting and hardening are not clearly understand.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According to </a:t>
            </a:r>
            <a:r>
              <a:rPr lang="en-US" sz="2000" b="1" dirty="0" err="1">
                <a:solidFill>
                  <a:srgbClr val="260FCF"/>
                </a:solidFill>
                <a:effectLst/>
                <a:latin typeface="Times New Roman" panose="02020603050405020304" pitchFamily="18" charset="0"/>
                <a:ea typeface="Times New Roman" panose="02020603050405020304" pitchFamily="18" charset="0"/>
              </a:rPr>
              <a:t>Lechatelier</a:t>
            </a:r>
            <a:r>
              <a:rPr lang="en-US" sz="2000" b="1" dirty="0">
                <a:solidFill>
                  <a:srgbClr val="260FCF"/>
                </a:solidFill>
                <a:effectLst/>
                <a:latin typeface="Times New Roman" panose="02020603050405020304" pitchFamily="18" charset="0"/>
                <a:ea typeface="Times New Roman" panose="02020603050405020304" pitchFamily="18" charset="0"/>
              </a:rPr>
              <a:t>, setting or hardening of cement is due to interlocking of the crystals formed during hydration.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According to colloidal theory of Michaelis, the hydration products of silicates form rigid cells and strength is developed because of the hardening of gel.</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Initial setting of cement is mainly due to the hydration of tricalcium aluminate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 because its reaction is complete within 7 days.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C</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S also undergoes hydrolysis and form </a:t>
            </a:r>
            <a:r>
              <a:rPr lang="en-US" sz="2000" b="1" dirty="0" err="1">
                <a:solidFill>
                  <a:srgbClr val="260FCF"/>
                </a:solidFill>
                <a:effectLst/>
                <a:latin typeface="Times New Roman" panose="02020603050405020304" pitchFamily="18" charset="0"/>
                <a:ea typeface="Times New Roman" panose="02020603050405020304" pitchFamily="18" charset="0"/>
              </a:rPr>
              <a:t>tobermonite</a:t>
            </a:r>
            <a:r>
              <a:rPr lang="en-US" sz="2000" b="1" dirty="0">
                <a:solidFill>
                  <a:srgbClr val="260FCF"/>
                </a:solidFill>
                <a:effectLst/>
                <a:latin typeface="Times New Roman" panose="02020603050405020304" pitchFamily="18" charset="0"/>
                <a:ea typeface="Times New Roman" panose="02020603050405020304" pitchFamily="18" charset="0"/>
              </a:rPr>
              <a:t> gel which has high surface area and very high adhesive property. Hence C</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S also contribute to initial setting. </a:t>
            </a:r>
          </a:p>
          <a:p>
            <a:pPr indent="228600" algn="just">
              <a:lnSpc>
                <a:spcPct val="125000"/>
              </a:lnSpc>
            </a:pPr>
            <a:endParaRPr lang="en-US" sz="2000" b="1" dirty="0">
              <a:solidFill>
                <a:srgbClr val="260FCF"/>
              </a:solidFill>
              <a:effectLst/>
              <a:latin typeface="Times New Roman" panose="02020603050405020304" pitchFamily="18" charset="0"/>
              <a:ea typeface="Times New Roman" panose="02020603050405020304" pitchFamily="18" charset="0"/>
            </a:endParaRP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 </a:t>
            </a:r>
          </a:p>
        </p:txBody>
      </p:sp>
      <p:pic>
        <p:nvPicPr>
          <p:cNvPr id="12" name="Picture 11">
            <a:extLst>
              <a:ext uri="{FF2B5EF4-FFF2-40B4-BE49-F238E27FC236}">
                <a16:creationId xmlns:a16="http://schemas.microsoft.com/office/drawing/2014/main" id="{514DB215-787F-4000-AB8B-9BB0DF6C2982}"/>
              </a:ext>
            </a:extLst>
          </p:cNvPr>
          <p:cNvPicPr>
            <a:picLocks noChangeAspect="1"/>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576030" y="5122985"/>
            <a:ext cx="4775736" cy="410307"/>
          </a:xfrm>
          <a:prstGeom prst="rect">
            <a:avLst/>
          </a:prstGeom>
        </p:spPr>
      </p:pic>
      <p:pic>
        <p:nvPicPr>
          <p:cNvPr id="14" name="Picture 13">
            <a:extLst>
              <a:ext uri="{FF2B5EF4-FFF2-40B4-BE49-F238E27FC236}">
                <a16:creationId xmlns:a16="http://schemas.microsoft.com/office/drawing/2014/main" id="{B6AA15E1-920B-4508-A3C7-BBC738AFD6A7}"/>
              </a:ext>
            </a:extLst>
          </p:cNvPr>
          <p:cNvPicPr>
            <a:picLocks noChangeAspect="1"/>
          </p:cNvPicPr>
          <p:nvPr/>
        </p:nvPicPr>
        <p:blipFill>
          <a:blip r:embed="rId4">
            <a:duotone>
              <a:prstClr val="black"/>
              <a:srgbClr val="FF0066">
                <a:tint val="45000"/>
                <a:satMod val="400000"/>
              </a:srgbClr>
            </a:duoton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442554" y="6236678"/>
            <a:ext cx="5795231" cy="511628"/>
          </a:xfrm>
          <a:prstGeom prst="rect">
            <a:avLst/>
          </a:prstGeom>
        </p:spPr>
      </p:pic>
    </p:spTree>
    <p:extLst>
      <p:ext uri="{BB962C8B-B14F-4D97-AF65-F5344CB8AC3E}">
        <p14:creationId xmlns:p14="http://schemas.microsoft.com/office/powerpoint/2010/main" val="3093017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98777D-3F77-4F82-A02A-6C9091E89BD6}"/>
              </a:ext>
            </a:extLst>
          </p:cNvPr>
          <p:cNvSpPr txBox="1"/>
          <p:nvPr/>
        </p:nvSpPr>
        <p:spPr>
          <a:xfrm>
            <a:off x="158261" y="150093"/>
            <a:ext cx="11875477" cy="1979837"/>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Final setting and hardening of cement is mainly due to the formation of </a:t>
            </a:r>
            <a:r>
              <a:rPr lang="en-US" sz="2000" b="1" dirty="0" err="1">
                <a:solidFill>
                  <a:srgbClr val="260FCF"/>
                </a:solidFill>
                <a:effectLst/>
                <a:latin typeface="Times New Roman" panose="02020603050405020304" pitchFamily="18" charset="0"/>
                <a:ea typeface="Times New Roman" panose="02020603050405020304" pitchFamily="18" charset="0"/>
              </a:rPr>
              <a:t>tobermonite</a:t>
            </a:r>
            <a:r>
              <a:rPr lang="en-US" sz="2000" b="1" dirty="0">
                <a:solidFill>
                  <a:srgbClr val="260FCF"/>
                </a:solidFill>
                <a:effectLst/>
                <a:latin typeface="Times New Roman" panose="02020603050405020304" pitchFamily="18" charset="0"/>
                <a:ea typeface="Times New Roman" panose="02020603050405020304" pitchFamily="18" charset="0"/>
              </a:rPr>
              <a:t> gel and crystallization of Ca(OH)</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 and hydrated tricalcium aluminate, 3CaO.Al</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.6H</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Hydration of cement is an exothermic reaction and so there is rise in temperature. Heat is evolved during first 7 days of hardening. The compounds responsible for evolution of heat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S, C</a:t>
            </a:r>
            <a:r>
              <a:rPr lang="en-US" sz="2000" b="1" baseline="-25000" dirty="0">
                <a:solidFill>
                  <a:srgbClr val="260FCF"/>
                </a:solidFill>
                <a:effectLst/>
                <a:latin typeface="Times New Roman" panose="02020603050405020304" pitchFamily="18" charset="0"/>
                <a:ea typeface="Times New Roman" panose="02020603050405020304" pitchFamily="18" charset="0"/>
              </a:rPr>
              <a:t>4</a:t>
            </a:r>
            <a:r>
              <a:rPr lang="en-US" sz="2000" b="1" dirty="0">
                <a:solidFill>
                  <a:srgbClr val="260FCF"/>
                </a:solidFill>
                <a:effectLst/>
                <a:latin typeface="Times New Roman" panose="02020603050405020304" pitchFamily="18" charset="0"/>
                <a:ea typeface="Times New Roman" panose="02020603050405020304" pitchFamily="18" charset="0"/>
              </a:rPr>
              <a:t>AF, C</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S in descending order. The heat evolved used in the setting of cement. </a:t>
            </a:r>
          </a:p>
        </p:txBody>
      </p:sp>
      <p:sp>
        <p:nvSpPr>
          <p:cNvPr id="7" name="TextBox 6">
            <a:extLst>
              <a:ext uri="{FF2B5EF4-FFF2-40B4-BE49-F238E27FC236}">
                <a16:creationId xmlns:a16="http://schemas.microsoft.com/office/drawing/2014/main" id="{12C72F76-7BA1-4BB8-B918-F597248FF5AE}"/>
              </a:ext>
            </a:extLst>
          </p:cNvPr>
          <p:cNvSpPr txBox="1"/>
          <p:nvPr/>
        </p:nvSpPr>
        <p:spPr>
          <a:xfrm>
            <a:off x="158260" y="4589532"/>
            <a:ext cx="11875477" cy="1979837"/>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Cement and lime:  </a:t>
            </a:r>
            <a:r>
              <a:rPr lang="en-US" sz="2000" b="1" dirty="0">
                <a:solidFill>
                  <a:srgbClr val="260FCF"/>
                </a:solidFill>
                <a:effectLst/>
                <a:latin typeface="Times New Roman" panose="02020603050405020304" pitchFamily="18" charset="0"/>
                <a:ea typeface="Times New Roman" panose="02020603050405020304" pitchFamily="18" charset="0"/>
              </a:rPr>
              <a:t>The following points differences between ordinary cement and lime </a:t>
            </a:r>
          </a:p>
          <a:p>
            <a:pPr marL="342900" marR="0" lvl="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cement is used for the gain of earliest strength where as lime gains the strength slowly </a:t>
            </a:r>
          </a:p>
          <a:p>
            <a:pPr marL="342900" marR="0" lvl="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cement and lime colour are different. </a:t>
            </a:r>
          </a:p>
          <a:p>
            <a:pPr marL="342900" marR="0" lvl="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cement and lime both is a binding material having good ultimate strength but lime experiences less easily strength as compared to cement.</a:t>
            </a:r>
          </a:p>
        </p:txBody>
      </p:sp>
      <p:sp>
        <p:nvSpPr>
          <p:cNvPr id="9" name="TextBox 8">
            <a:extLst>
              <a:ext uri="{FF2B5EF4-FFF2-40B4-BE49-F238E27FC236}">
                <a16:creationId xmlns:a16="http://schemas.microsoft.com/office/drawing/2014/main" id="{196825A3-8E20-4FCC-B687-B07040F1246B}"/>
              </a:ext>
            </a:extLst>
          </p:cNvPr>
          <p:cNvSpPr txBox="1"/>
          <p:nvPr/>
        </p:nvSpPr>
        <p:spPr>
          <a:xfrm>
            <a:off x="222739" y="2140294"/>
            <a:ext cx="11787552" cy="2364558"/>
          </a:xfrm>
          <a:prstGeom prst="rect">
            <a:avLst/>
          </a:prstGeom>
          <a:noFill/>
        </p:spPr>
        <p:txBody>
          <a:bodyPr wrap="square">
            <a:spAutoFit/>
          </a:bodyPr>
          <a:lstStyle/>
          <a:p>
            <a:pPr marL="0" marR="0" indent="228600" algn="just">
              <a:lnSpc>
                <a:spcPct val="125000"/>
              </a:lnSpc>
              <a:spcBef>
                <a:spcPts val="0"/>
              </a:spcBef>
              <a:spcAft>
                <a:spcPts val="0"/>
              </a:spcAft>
            </a:pPr>
            <a:r>
              <a:rPr lang="en-US" sz="2000" b="1" dirty="0">
                <a:solidFill>
                  <a:srgbClr val="FF0000"/>
                </a:solidFill>
                <a:effectLst/>
                <a:latin typeface="Times New Roman" panose="02020603050405020304" pitchFamily="18" charset="0"/>
                <a:ea typeface="Times New Roman" panose="02020603050405020304" pitchFamily="18" charset="0"/>
              </a:rPr>
              <a:t> Functions of compounds:</a:t>
            </a:r>
          </a:p>
          <a:p>
            <a:pPr marL="342900" marR="0" lvl="0" indent="-342900" algn="just">
              <a:lnSpc>
                <a:spcPct val="125000"/>
              </a:lnSpc>
              <a:spcBef>
                <a:spcPts val="0"/>
              </a:spcBef>
              <a:spcAft>
                <a:spcPts val="0"/>
              </a:spcAft>
              <a:buFont typeface="Symbol" panose="05050102010706020507" pitchFamily="18" charset="2"/>
              <a:buChar char=""/>
            </a:pPr>
            <a:r>
              <a:rPr lang="en-US" sz="2000" b="1" dirty="0">
                <a:solidFill>
                  <a:srgbClr val="260FCF"/>
                </a:solidFill>
                <a:effectLst/>
                <a:latin typeface="Times New Roman" panose="02020603050405020304" pitchFamily="18" charset="0"/>
                <a:ea typeface="Times New Roman" panose="02020603050405020304" pitchFamily="18" charset="0"/>
              </a:rPr>
              <a:t>C</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S, 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S are responsible for final strength at one year.</a:t>
            </a:r>
          </a:p>
          <a:p>
            <a:pPr marL="342900" marR="0" lvl="0" indent="-342900" algn="just">
              <a:lnSpc>
                <a:spcPct val="125000"/>
              </a:lnSpc>
              <a:spcBef>
                <a:spcPts val="0"/>
              </a:spcBef>
              <a:spcAft>
                <a:spcPts val="0"/>
              </a:spcAft>
              <a:buFont typeface="Symbol" panose="05050102010706020507" pitchFamily="18" charset="2"/>
              <a:buChar char=""/>
            </a:pPr>
            <a:r>
              <a:rPr lang="en-US" sz="2000" b="1" dirty="0">
                <a:solidFill>
                  <a:srgbClr val="260FCF"/>
                </a:solidFill>
                <a:effectLst/>
                <a:latin typeface="Times New Roman" panose="02020603050405020304" pitchFamily="18" charset="0"/>
                <a:ea typeface="Times New Roman" panose="02020603050405020304" pitchFamily="18" charset="0"/>
              </a:rPr>
              <a:t>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S is responsible for early strength at 7 days. </a:t>
            </a:r>
          </a:p>
          <a:p>
            <a:pPr marL="342900" marR="0" lvl="0" indent="-342900" algn="just">
              <a:lnSpc>
                <a:spcPct val="125000"/>
              </a:lnSpc>
              <a:spcBef>
                <a:spcPts val="0"/>
              </a:spcBef>
              <a:spcAft>
                <a:spcPts val="0"/>
              </a:spcAft>
              <a:buFont typeface="Symbol" panose="05050102010706020507" pitchFamily="18" charset="2"/>
              <a:buChar char=""/>
            </a:pPr>
            <a:r>
              <a:rPr lang="en-US" sz="2000" b="1" dirty="0">
                <a:solidFill>
                  <a:srgbClr val="260FCF"/>
                </a:solidFill>
                <a:effectLst/>
                <a:latin typeface="Times New Roman" panose="02020603050405020304" pitchFamily="18" charset="0"/>
                <a:ea typeface="Times New Roman" panose="02020603050405020304" pitchFamily="18" charset="0"/>
              </a:rPr>
              <a:t>C</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A is responsible for setting by retardation by gypsum. </a:t>
            </a:r>
          </a:p>
          <a:p>
            <a:pPr marL="342900" marR="0" lvl="0" indent="-342900" algn="just">
              <a:lnSpc>
                <a:spcPct val="125000"/>
              </a:lnSpc>
              <a:spcBef>
                <a:spcPts val="0"/>
              </a:spcBef>
              <a:spcAft>
                <a:spcPts val="0"/>
              </a:spcAft>
              <a:buFont typeface="Symbol" panose="05050102010706020507" pitchFamily="18" charset="2"/>
              <a:buChar char=""/>
            </a:pPr>
            <a:r>
              <a:rPr lang="en-US" sz="2000" b="1" dirty="0">
                <a:solidFill>
                  <a:srgbClr val="260FCF"/>
                </a:solidFill>
                <a:effectLst/>
                <a:latin typeface="Times New Roman" panose="02020603050405020304" pitchFamily="18" charset="0"/>
                <a:ea typeface="Times New Roman" panose="02020603050405020304" pitchFamily="18" charset="0"/>
              </a:rPr>
              <a:t>Fe</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Al</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a:t>
            </a:r>
            <a:r>
              <a:rPr lang="en-US" sz="2000" b="1" dirty="0" err="1">
                <a:solidFill>
                  <a:srgbClr val="260FCF"/>
                </a:solidFill>
                <a:effectLst/>
                <a:latin typeface="Times New Roman" panose="02020603050405020304" pitchFamily="18" charset="0"/>
                <a:ea typeface="Times New Roman" panose="02020603050405020304" pitchFamily="18" charset="0"/>
              </a:rPr>
              <a:t>alkalies</a:t>
            </a:r>
            <a:r>
              <a:rPr lang="en-US" sz="2000" b="1" dirty="0">
                <a:solidFill>
                  <a:srgbClr val="260FCF"/>
                </a:solidFill>
                <a:effectLst/>
                <a:latin typeface="Times New Roman" panose="02020603050405020304" pitchFamily="18" charset="0"/>
                <a:ea typeface="Times New Roman" panose="02020603050405020304" pitchFamily="18" charset="0"/>
              </a:rPr>
              <a:t> Mg are responsible for lowering the clinkering temperature. </a:t>
            </a:r>
          </a:p>
          <a:p>
            <a:pPr marL="342900" marR="0" lvl="0" indent="-342900" algn="just">
              <a:lnSpc>
                <a:spcPct val="125000"/>
              </a:lnSpc>
              <a:spcBef>
                <a:spcPts val="0"/>
              </a:spcBef>
              <a:spcAft>
                <a:spcPts val="0"/>
              </a:spcAft>
              <a:buFont typeface="Symbol" panose="05050102010706020507" pitchFamily="18" charset="2"/>
              <a:buChar char=""/>
            </a:pPr>
            <a:r>
              <a:rPr lang="en-US" sz="2000" b="1" dirty="0">
                <a:solidFill>
                  <a:srgbClr val="260FCF"/>
                </a:solidFill>
                <a:effectLst/>
                <a:latin typeface="Times New Roman" panose="02020603050405020304" pitchFamily="18" charset="0"/>
                <a:ea typeface="Times New Roman" panose="02020603050405020304" pitchFamily="18" charset="0"/>
              </a:rPr>
              <a:t>3CaO.Al</a:t>
            </a:r>
            <a:r>
              <a:rPr lang="en-US" sz="2000" b="1" baseline="-25000" dirty="0">
                <a:solidFill>
                  <a:srgbClr val="260FCF"/>
                </a:solidFill>
                <a:effectLst/>
                <a:latin typeface="Times New Roman" panose="02020603050405020304" pitchFamily="18" charset="0"/>
                <a:ea typeface="Times New Roman" panose="02020603050405020304" pitchFamily="18" charset="0"/>
              </a:rPr>
              <a:t>2</a:t>
            </a:r>
            <a:r>
              <a:rPr lang="en-US" sz="2000" b="1" dirty="0">
                <a:solidFill>
                  <a:srgbClr val="260FCF"/>
                </a:solidFill>
                <a:effectLst/>
                <a:latin typeface="Times New Roman" panose="02020603050405020304" pitchFamily="18" charset="0"/>
                <a:ea typeface="Times New Roman" panose="02020603050405020304" pitchFamily="18" charset="0"/>
              </a:rPr>
              <a:t>O</a:t>
            </a:r>
            <a:r>
              <a:rPr lang="en-US" sz="2000" b="1" baseline="-25000" dirty="0">
                <a:solidFill>
                  <a:srgbClr val="260FCF"/>
                </a:solidFill>
                <a:effectLst/>
                <a:latin typeface="Times New Roman" panose="02020603050405020304" pitchFamily="18" charset="0"/>
                <a:ea typeface="Times New Roman" panose="02020603050405020304" pitchFamily="18" charset="0"/>
              </a:rPr>
              <a:t>3</a:t>
            </a:r>
            <a:r>
              <a:rPr lang="en-US" sz="2000" b="1" dirty="0">
                <a:solidFill>
                  <a:srgbClr val="260FCF"/>
                </a:solidFill>
                <a:effectLst/>
                <a:latin typeface="Times New Roman" panose="02020603050405020304" pitchFamily="18" charset="0"/>
                <a:ea typeface="Times New Roman" panose="02020603050405020304" pitchFamily="18" charset="0"/>
              </a:rPr>
              <a:t> is responsible for initial set called as flash set.</a:t>
            </a:r>
          </a:p>
        </p:txBody>
      </p:sp>
    </p:spTree>
    <p:extLst>
      <p:ext uri="{BB962C8B-B14F-4D97-AF65-F5344CB8AC3E}">
        <p14:creationId xmlns:p14="http://schemas.microsoft.com/office/powerpoint/2010/main" val="2478600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D58C81-93C8-45B6-918F-CA540B146311}"/>
              </a:ext>
            </a:extLst>
          </p:cNvPr>
          <p:cNvSpPr txBox="1"/>
          <p:nvPr/>
        </p:nvSpPr>
        <p:spPr>
          <a:xfrm>
            <a:off x="175847" y="36973"/>
            <a:ext cx="11852030" cy="6750374"/>
          </a:xfrm>
          <a:prstGeom prst="rect">
            <a:avLst/>
          </a:prstGeom>
          <a:noFill/>
        </p:spPr>
        <p:txBody>
          <a:bodyPr wrap="square">
            <a:spAutoFit/>
          </a:bodyPr>
          <a:lstStyle/>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Quick Setting Cement:</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latin typeface="Times New Roman" panose="02020603050405020304" pitchFamily="18" charset="0"/>
                <a:ea typeface="Times New Roman" panose="02020603050405020304" pitchFamily="18" charset="0"/>
              </a:rPr>
              <a:t>A</a:t>
            </a:r>
            <a:r>
              <a:rPr lang="en-US" sz="2000" b="1" dirty="0">
                <a:solidFill>
                  <a:srgbClr val="260FCF"/>
                </a:solidFill>
                <a:effectLst/>
                <a:latin typeface="Times New Roman" panose="02020603050405020304" pitchFamily="18" charset="0"/>
                <a:ea typeface="Times New Roman" panose="02020603050405020304" pitchFamily="18" charset="0"/>
              </a:rPr>
              <a:t>s the name indicates Quick setting cement , these are used where quick setting is needed/required.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quick setting cement is manufactured by adding a small percentage of aluminium sulphate and then it is finely grinded with cement. And also for quick setting action a small percentage of gypsum or retarder is added. </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The aluminium sulphate is mainly added to accelerate the setting time fast. Quick setting cement when mixed with water starts to set in five minutes and become hard like stone in just 30 minutes.</a:t>
            </a:r>
          </a:p>
          <a:p>
            <a:pPr marL="342900" marR="0" indent="-342900" algn="just">
              <a:lnSpc>
                <a:spcPct val="125000"/>
              </a:lnSpc>
              <a:spcBef>
                <a:spcPts val="0"/>
              </a:spcBef>
              <a:spcAft>
                <a:spcPts val="0"/>
              </a:spcAft>
              <a:buFont typeface="Arial" panose="020B0604020202020204" pitchFamily="34" charset="0"/>
              <a:buChar char="•"/>
            </a:pPr>
            <a:r>
              <a:rPr lang="en-US" sz="2000" b="1" dirty="0">
                <a:solidFill>
                  <a:srgbClr val="260FCF"/>
                </a:solidFill>
                <a:effectLst/>
                <a:latin typeface="Times New Roman" panose="02020603050405020304" pitchFamily="18" charset="0"/>
                <a:ea typeface="Times New Roman" panose="02020603050405020304" pitchFamily="18" charset="0"/>
              </a:rPr>
              <a:t>It is one of the type of cements where the initially set in 5 mins and final set is achieved in 30 mins, which is used in the special conditions of construction like in running water. </a:t>
            </a:r>
          </a:p>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Uses:</a:t>
            </a:r>
          </a:p>
          <a:p>
            <a:pPr marL="571500" marR="0" indent="-3429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1. 	It is used in under water construction.</a:t>
            </a:r>
          </a:p>
          <a:p>
            <a:pPr marL="571500" marR="0" indent="-3429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2. 	It is also used in rainy &amp; cold weather conditions.</a:t>
            </a:r>
          </a:p>
          <a:p>
            <a:pPr marL="571500" marR="0" indent="-3429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3. 	Where, quick strength is needed in short span of time.</a:t>
            </a:r>
          </a:p>
          <a:p>
            <a:pPr marL="0" marR="0" indent="2286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Disadvantages:</a:t>
            </a:r>
          </a:p>
          <a:p>
            <a:pPr marL="571500" marR="0" indent="-3429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1. 	When water is added the work should be completed fast or else it sets and difficult to mix.</a:t>
            </a:r>
          </a:p>
          <a:p>
            <a:pPr marL="571500" marR="0" indent="-3429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2. 	It is not widely available.</a:t>
            </a:r>
          </a:p>
          <a:p>
            <a:pPr marL="571500" marR="0" indent="-342900" algn="just">
              <a:lnSpc>
                <a:spcPct val="125000"/>
              </a:lnSpc>
              <a:spcBef>
                <a:spcPts val="0"/>
              </a:spcBef>
              <a:spcAft>
                <a:spcPts val="0"/>
              </a:spcAft>
            </a:pPr>
            <a:r>
              <a:rPr lang="en-US" sz="2000" b="1" dirty="0">
                <a:solidFill>
                  <a:srgbClr val="260FCF"/>
                </a:solidFill>
                <a:effectLst/>
                <a:latin typeface="Times New Roman" panose="02020603050405020304" pitchFamily="18" charset="0"/>
                <a:ea typeface="Times New Roman" panose="02020603050405020304" pitchFamily="18" charset="0"/>
              </a:rPr>
              <a:t>3. 	It is expensive.</a:t>
            </a:r>
          </a:p>
        </p:txBody>
      </p:sp>
    </p:spTree>
    <p:extLst>
      <p:ext uri="{BB962C8B-B14F-4D97-AF65-F5344CB8AC3E}">
        <p14:creationId xmlns:p14="http://schemas.microsoft.com/office/powerpoint/2010/main" val="3964792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E2146-9DC9-4AE3-A42A-516A2B7C0FCA}"/>
              </a:ext>
            </a:extLst>
          </p:cNvPr>
          <p:cNvSpPr txBox="1"/>
          <p:nvPr/>
        </p:nvSpPr>
        <p:spPr>
          <a:xfrm>
            <a:off x="128954" y="207037"/>
            <a:ext cx="12063046" cy="6500306"/>
          </a:xfrm>
          <a:prstGeom prst="rect">
            <a:avLst/>
          </a:prstGeom>
          <a:noFill/>
        </p:spPr>
        <p:txBody>
          <a:bodyPr wrap="square">
            <a:spAutoFit/>
          </a:bodyPr>
          <a:lstStyle/>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Manufacturing of Lime:</a:t>
            </a:r>
          </a:p>
          <a:p>
            <a:pPr marL="342900" indent="-342900">
              <a:lnSpc>
                <a:spcPct val="150000"/>
              </a:lnSpc>
              <a:buFont typeface="Arial" panose="020B0604020202020204" pitchFamily="34" charset="0"/>
              <a:buChar char="•"/>
            </a:pPr>
            <a:r>
              <a:rPr lang="en-IN" sz="2000" b="1" dirty="0">
                <a:solidFill>
                  <a:srgbClr val="2B17C3"/>
                </a:solidFill>
                <a:effectLst/>
                <a:latin typeface="Times New Roman" panose="02020603050405020304" pitchFamily="18" charset="0"/>
                <a:ea typeface="Calibri" panose="020F0502020204030204" pitchFamily="34" charset="0"/>
                <a:cs typeface="Times New Roman" panose="02020603050405020304" pitchFamily="18" charset="0"/>
              </a:rPr>
              <a:t>Lime is a </a:t>
            </a:r>
            <a:r>
              <a:rPr lang="en-IN" sz="2000" b="1" dirty="0">
                <a:solidFill>
                  <a:srgbClr val="2B17C3"/>
                </a:solidFill>
                <a:latin typeface="Times New Roman" panose="02020603050405020304" pitchFamily="18" charset="0"/>
                <a:ea typeface="Calibri" panose="020F0502020204030204" pitchFamily="34" charset="0"/>
                <a:cs typeface="Times New Roman" panose="02020603050405020304" pitchFamily="18" charset="0"/>
              </a:rPr>
              <a:t>calcium</a:t>
            </a:r>
            <a:r>
              <a:rPr lang="en-IN" sz="2000" b="1" dirty="0">
                <a:solidFill>
                  <a:srgbClr val="2B17C3"/>
                </a:solidFill>
                <a:effectLst/>
                <a:latin typeface="Times New Roman" panose="02020603050405020304" pitchFamily="18" charset="0"/>
                <a:ea typeface="Calibri" panose="020F0502020204030204" pitchFamily="34" charset="0"/>
                <a:cs typeface="Times New Roman" panose="02020603050405020304" pitchFamily="18" charset="0"/>
              </a:rPr>
              <a:t>-containing </a:t>
            </a:r>
            <a:r>
              <a:rPr lang="en-IN" sz="2000" b="1" dirty="0">
                <a:solidFill>
                  <a:srgbClr val="2B17C3"/>
                </a:solidFill>
                <a:latin typeface="Times New Roman" panose="02020603050405020304" pitchFamily="18" charset="0"/>
                <a:ea typeface="Calibri" panose="020F0502020204030204" pitchFamily="34" charset="0"/>
                <a:cs typeface="Times New Roman" panose="02020603050405020304" pitchFamily="18" charset="0"/>
              </a:rPr>
              <a:t>inorganic</a:t>
            </a:r>
            <a:r>
              <a:rPr lang="en-IN" sz="2000" b="1" dirty="0">
                <a:solidFill>
                  <a:srgbClr val="2B17C3"/>
                </a:solidFill>
                <a:effectLst/>
                <a:latin typeface="Times New Roman" panose="02020603050405020304" pitchFamily="18" charset="0"/>
                <a:ea typeface="Calibri" panose="020F0502020204030204" pitchFamily="34" charset="0"/>
                <a:cs typeface="Times New Roman" panose="02020603050405020304" pitchFamily="18" charset="0"/>
              </a:rPr>
              <a:t> mineral composed primarily of </a:t>
            </a:r>
            <a:r>
              <a:rPr lang="en-IN" sz="2000" b="1" dirty="0">
                <a:solidFill>
                  <a:srgbClr val="2B17C3"/>
                </a:solidFill>
                <a:latin typeface="Times New Roman" panose="02020603050405020304" pitchFamily="18" charset="0"/>
                <a:ea typeface="Calibri" panose="020F0502020204030204" pitchFamily="34" charset="0"/>
                <a:cs typeface="Times New Roman" panose="02020603050405020304" pitchFamily="18" charset="0"/>
              </a:rPr>
              <a:t>oxides</a:t>
            </a:r>
            <a:r>
              <a:rPr lang="en-IN" sz="2000" b="1" dirty="0">
                <a:solidFill>
                  <a:srgbClr val="2B17C3"/>
                </a:solidFill>
                <a:effectLst/>
                <a:latin typeface="Times New Roman" panose="02020603050405020304" pitchFamily="18" charset="0"/>
                <a:ea typeface="Calibri" panose="020F0502020204030204" pitchFamily="34" charset="0"/>
                <a:cs typeface="Times New Roman" panose="02020603050405020304" pitchFamily="18" charset="0"/>
              </a:rPr>
              <a:t>, and </a:t>
            </a:r>
            <a:r>
              <a:rPr lang="en-IN" sz="2000" b="1" dirty="0">
                <a:solidFill>
                  <a:srgbClr val="2B17C3"/>
                </a:solidFill>
                <a:latin typeface="Times New Roman" panose="02020603050405020304" pitchFamily="18" charset="0"/>
                <a:ea typeface="Calibri" panose="020F0502020204030204" pitchFamily="34" charset="0"/>
                <a:cs typeface="Times New Roman" panose="02020603050405020304" pitchFamily="18" charset="0"/>
              </a:rPr>
              <a:t>hydroxide</a:t>
            </a:r>
            <a:r>
              <a:rPr lang="en-IN" sz="2000" b="1" dirty="0">
                <a:solidFill>
                  <a:srgbClr val="2B17C3"/>
                </a:solidFill>
                <a:effectLst/>
                <a:latin typeface="Times New Roman" panose="02020603050405020304" pitchFamily="18" charset="0"/>
                <a:ea typeface="Calibri" panose="020F0502020204030204" pitchFamily="34" charset="0"/>
                <a:cs typeface="Times New Roman" panose="02020603050405020304" pitchFamily="18" charset="0"/>
              </a:rPr>
              <a:t>, usually </a:t>
            </a:r>
            <a:r>
              <a:rPr lang="en-IN" sz="2000" b="1" dirty="0">
                <a:solidFill>
                  <a:srgbClr val="2B17C3"/>
                </a:solidFill>
                <a:latin typeface="Times New Roman" panose="02020603050405020304" pitchFamily="18" charset="0"/>
                <a:ea typeface="Calibri" panose="020F0502020204030204" pitchFamily="34" charset="0"/>
                <a:cs typeface="Times New Roman" panose="02020603050405020304" pitchFamily="18" charset="0"/>
              </a:rPr>
              <a:t>calcium oxide</a:t>
            </a:r>
            <a:r>
              <a:rPr lang="en-IN" sz="2000" b="1" dirty="0">
                <a:solidFill>
                  <a:srgbClr val="2B17C3"/>
                </a:solidFill>
                <a:effectLst/>
                <a:latin typeface="Times New Roman" panose="02020603050405020304" pitchFamily="18" charset="0"/>
                <a:ea typeface="Calibri" panose="020F0502020204030204" pitchFamily="34" charset="0"/>
                <a:cs typeface="Times New Roman" panose="02020603050405020304" pitchFamily="18" charset="0"/>
              </a:rPr>
              <a:t> and/or </a:t>
            </a:r>
            <a:r>
              <a:rPr lang="en-IN" sz="2000" b="1" dirty="0">
                <a:solidFill>
                  <a:srgbClr val="2B17C3"/>
                </a:solidFill>
                <a:latin typeface="Times New Roman" panose="02020603050405020304" pitchFamily="18" charset="0"/>
                <a:ea typeface="Calibri" panose="020F0502020204030204" pitchFamily="34" charset="0"/>
                <a:cs typeface="Times New Roman" panose="02020603050405020304" pitchFamily="18" charset="0"/>
              </a:rPr>
              <a:t>calcium hydroxide</a:t>
            </a:r>
            <a:r>
              <a:rPr lang="en-IN" sz="2000" b="1" dirty="0">
                <a:solidFill>
                  <a:srgbClr val="2B17C3"/>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indent="-342900">
              <a:lnSpc>
                <a:spcPct val="150000"/>
              </a:lnSpc>
              <a:buFont typeface="Arial" panose="020B0604020202020204" pitchFamily="34" charset="0"/>
              <a:buChar char="•"/>
            </a:pPr>
            <a:r>
              <a:rPr lang="en-IN" sz="2000" b="1" dirty="0">
                <a:solidFill>
                  <a:srgbClr val="2B17C3"/>
                </a:solidFill>
                <a:effectLst/>
                <a:latin typeface="Times New Roman" panose="02020603050405020304" pitchFamily="18" charset="0"/>
                <a:ea typeface="Calibri" panose="020F0502020204030204" pitchFamily="34" charset="0"/>
                <a:cs typeface="Times New Roman" panose="02020603050405020304" pitchFamily="18" charset="0"/>
              </a:rPr>
              <a:t>It is also the name for calcium oxide which </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occurs as a product of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coal-seam fires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and in altered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lime stone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xenoliths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in volcanic ejecta. </a:t>
            </a:r>
          </a:p>
          <a:p>
            <a:pPr marL="342900" indent="-342900">
              <a:lnSpc>
                <a:spcPct val="150000"/>
              </a:lnSpc>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The word lime originates with its earliest use as building mortar and has the sense of sticking or adhering.</a:t>
            </a:r>
          </a:p>
          <a:p>
            <a:pPr marL="342900" indent="-342900">
              <a:lnSpc>
                <a:spcPct val="150000"/>
              </a:lnSpc>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In the lime industry,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limestone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is a general term for rocks that contain 80% or more of calcium or magnesium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carbonate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including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marble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chalk</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oolite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marl</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Further classification is done by composition as high calcium,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argillaceous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(clayey),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silicious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conglomerate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magnesian</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dolomite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other limestones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a:lnSpc>
                <a:spcPct val="150000"/>
              </a:lnSpc>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Uncommon sources of lime include coral, sea shells,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calcite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ankerite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Limestone is extracted from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quarries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or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mines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Part of the extracted stone, selected according to its chemical composition and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optical granulometry</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is calcinated at about 1,000</a:t>
            </a:r>
            <a:r>
              <a:rPr lang="en-US" sz="2000" b="1" baseline="30000"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C (1,830</a:t>
            </a:r>
            <a:r>
              <a:rPr lang="en-US" sz="2000" b="1" baseline="30000"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F) in different types of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lime kilns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to produce quicklime according to the reaction:</a:t>
            </a:r>
          </a:p>
        </p:txBody>
      </p:sp>
      <p:pic>
        <p:nvPicPr>
          <p:cNvPr id="5" name="Picture 4">
            <a:extLst>
              <a:ext uri="{FF2B5EF4-FFF2-40B4-BE49-F238E27FC236}">
                <a16:creationId xmlns:a16="http://schemas.microsoft.com/office/drawing/2014/main" id="{AF38C9F3-C8B0-4479-A93F-CFE910BD6053}"/>
              </a:ext>
            </a:extLst>
          </p:cNvPr>
          <p:cNvPicPr>
            <a:picLocks noChangeAspect="1"/>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139354" y="6118715"/>
            <a:ext cx="4923691" cy="657224"/>
          </a:xfrm>
          <a:prstGeom prst="rect">
            <a:avLst/>
          </a:prstGeom>
        </p:spPr>
      </p:pic>
    </p:spTree>
    <p:extLst>
      <p:ext uri="{BB962C8B-B14F-4D97-AF65-F5344CB8AC3E}">
        <p14:creationId xmlns:p14="http://schemas.microsoft.com/office/powerpoint/2010/main" val="231779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7CDF9A-0B5D-4FE9-8381-F5BF3A743077}"/>
              </a:ext>
            </a:extLst>
          </p:cNvPr>
          <p:cNvSpPr txBox="1"/>
          <p:nvPr/>
        </p:nvSpPr>
        <p:spPr>
          <a:xfrm>
            <a:off x="422030" y="218544"/>
            <a:ext cx="11547232" cy="825675"/>
          </a:xfrm>
          <a:prstGeom prst="rect">
            <a:avLst/>
          </a:prstGeom>
          <a:noFill/>
        </p:spPr>
        <p:txBody>
          <a:bodyPr wrap="square">
            <a:spAutoFit/>
          </a:bodyPr>
          <a:lstStyle/>
          <a:p>
            <a:pPr marL="285750" marR="0" indent="-285750" algn="just">
              <a:lnSpc>
                <a:spcPct val="125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rPr>
              <a:t>Before use, </a:t>
            </a:r>
            <a:r>
              <a:rPr lang="en-US" sz="2000" b="1" dirty="0">
                <a:solidFill>
                  <a:srgbClr val="2B17C3"/>
                </a:solidFill>
                <a:latin typeface="Times New Roman" panose="02020603050405020304" pitchFamily="18" charset="0"/>
                <a:ea typeface="Times New Roman" panose="02020603050405020304" pitchFamily="18" charset="0"/>
              </a:rPr>
              <a:t>quicklime</a:t>
            </a:r>
            <a:r>
              <a:rPr lang="en-US" sz="2000" b="1" dirty="0">
                <a:solidFill>
                  <a:srgbClr val="2B17C3"/>
                </a:solidFill>
                <a:effectLst/>
                <a:latin typeface="Times New Roman" panose="02020603050405020304" pitchFamily="18" charset="0"/>
                <a:ea typeface="Times New Roman" panose="02020603050405020304" pitchFamily="18" charset="0"/>
              </a:rPr>
              <a:t> is </a:t>
            </a:r>
            <a:r>
              <a:rPr lang="en-US" sz="2000" b="1" dirty="0">
                <a:solidFill>
                  <a:srgbClr val="2B17C3"/>
                </a:solidFill>
                <a:latin typeface="Times New Roman" panose="02020603050405020304" pitchFamily="18" charset="0"/>
                <a:ea typeface="Times New Roman" panose="02020603050405020304" pitchFamily="18" charset="0"/>
              </a:rPr>
              <a:t>hydrated</a:t>
            </a:r>
            <a:r>
              <a:rPr lang="en-US" sz="2000" b="1" dirty="0">
                <a:solidFill>
                  <a:srgbClr val="2B17C3"/>
                </a:solidFill>
                <a:effectLst/>
                <a:latin typeface="Times New Roman" panose="02020603050405020304" pitchFamily="18" charset="0"/>
                <a:ea typeface="Times New Roman" panose="02020603050405020304" pitchFamily="18" charset="0"/>
              </a:rPr>
              <a:t>, that is combined with water, called slaking, so hydrated lime is also known as </a:t>
            </a:r>
            <a:r>
              <a:rPr lang="en-US" sz="2000" b="1" dirty="0">
                <a:solidFill>
                  <a:srgbClr val="2B17C3"/>
                </a:solidFill>
                <a:latin typeface="Times New Roman" panose="02020603050405020304" pitchFamily="18" charset="0"/>
                <a:ea typeface="Times New Roman" panose="02020603050405020304" pitchFamily="18" charset="0"/>
              </a:rPr>
              <a:t>slaked</a:t>
            </a:r>
            <a:r>
              <a:rPr lang="en-US" sz="2000" b="1" dirty="0">
                <a:solidFill>
                  <a:srgbClr val="2B17C3"/>
                </a:solidFill>
                <a:effectLst/>
                <a:latin typeface="Times New Roman" panose="02020603050405020304" pitchFamily="18" charset="0"/>
                <a:ea typeface="Times New Roman" panose="02020603050405020304" pitchFamily="18" charset="0"/>
              </a:rPr>
              <a:t> lime, and is produced according to the reaction:</a:t>
            </a:r>
          </a:p>
        </p:txBody>
      </p:sp>
      <p:pic>
        <p:nvPicPr>
          <p:cNvPr id="7" name="Picture 6">
            <a:extLst>
              <a:ext uri="{FF2B5EF4-FFF2-40B4-BE49-F238E27FC236}">
                <a16:creationId xmlns:a16="http://schemas.microsoft.com/office/drawing/2014/main" id="{0E526AA8-5E99-4DBE-810D-10EB91638EB9}"/>
              </a:ext>
            </a:extLst>
          </p:cNvPr>
          <p:cNvPicPr>
            <a:picLocks noChangeAspect="1"/>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998070" y="653694"/>
            <a:ext cx="3971192" cy="530337"/>
          </a:xfrm>
          <a:prstGeom prst="rect">
            <a:avLst/>
          </a:prstGeom>
        </p:spPr>
      </p:pic>
      <p:sp>
        <p:nvSpPr>
          <p:cNvPr id="9" name="TextBox 8">
            <a:extLst>
              <a:ext uri="{FF2B5EF4-FFF2-40B4-BE49-F238E27FC236}">
                <a16:creationId xmlns:a16="http://schemas.microsoft.com/office/drawing/2014/main" id="{1B0632C2-39F5-4F13-9422-B77FE2CC5B0F}"/>
              </a:ext>
            </a:extLst>
          </p:cNvPr>
          <p:cNvSpPr txBox="1"/>
          <p:nvPr/>
        </p:nvSpPr>
        <p:spPr>
          <a:xfrm>
            <a:off x="222738" y="1384789"/>
            <a:ext cx="11746524" cy="5115311"/>
          </a:xfrm>
          <a:prstGeom prst="rect">
            <a:avLst/>
          </a:prstGeom>
          <a:noFill/>
        </p:spPr>
        <p:txBody>
          <a:bodyPr wrap="square">
            <a:spAutoFit/>
          </a:bodyPr>
          <a:lstStyle/>
          <a:p>
            <a:pPr marL="342900" marR="0" indent="-342900" algn="just">
              <a:lnSpc>
                <a:spcPct val="150000"/>
              </a:lnSpc>
              <a:spcBef>
                <a:spcPts val="0"/>
              </a:spcBef>
              <a:spcAft>
                <a:spcPts val="0"/>
              </a:spcAft>
              <a:buFont typeface="Arial" panose="020B0604020202020204" pitchFamily="34" charset="0"/>
              <a:buChar char="•"/>
            </a:pPr>
            <a:r>
              <a:rPr lang="en-US" sz="2000" b="1" i="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Dry slaking</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is slaking quicklime with just enough water to hydrate the quicklime, but to keep it as a powder; it is referred to as hydrated lime. </a:t>
            </a:r>
          </a:p>
          <a:p>
            <a:pPr marL="342900" marR="0" indent="-342900" algn="just">
              <a:lnSpc>
                <a:spcPct val="150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In </a:t>
            </a:r>
            <a:r>
              <a:rPr lang="en-US" sz="2000" b="1" i="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wet slaking</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 slight excess of water is added to hydrate the quicklime to a form referred to as lime putty.</a:t>
            </a:r>
          </a:p>
          <a:p>
            <a:pPr marL="342900" marR="0" indent="-342900" algn="just">
              <a:lnSpc>
                <a:spcPct val="150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Because lime has an adhesive property with bricks and stones, it is often used as binding material in masonry works. It is also used in whitewashing as wall coat to adhere the whitewash onto the wall.</a:t>
            </a:r>
          </a:p>
          <a:p>
            <a:pPr marL="342900" marR="0" indent="-342900" algn="just">
              <a:lnSpc>
                <a:spcPct val="150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Lime used in building materials is broadly classified as "pure", "hydraulic", and "poor" lime;</a:t>
            </a:r>
            <a:r>
              <a:rPr lang="en-US" sz="2000" b="1" baseline="30000"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can be </a:t>
            </a:r>
            <a:r>
              <a:rPr lang="en-US" sz="2000" b="1" i="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natural</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or </a:t>
            </a:r>
            <a:r>
              <a:rPr lang="en-US" sz="2000" b="1" i="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artificial</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and may be further identified by its magnesium content such as dolomitic or magnesium lime. </a:t>
            </a:r>
          </a:p>
          <a:p>
            <a:pPr marL="342900" marR="0" indent="-342900" algn="just">
              <a:lnSpc>
                <a:spcPct val="150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Uses include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lime mortar</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lime plaster</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lime render</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lime-ash floors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tabby concrete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whitewash</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silicate mineral paint</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limestone</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blocks which may be of many </a:t>
            </a:r>
            <a:r>
              <a:rPr lang="en-US" sz="2000" b="1" dirty="0">
                <a:solidFill>
                  <a:srgbClr val="2B17C3"/>
                </a:solidFill>
                <a:latin typeface="Times New Roman" panose="02020603050405020304" pitchFamily="18" charset="0"/>
                <a:ea typeface="Times New Roman" panose="02020603050405020304" pitchFamily="18" charset="0"/>
                <a:cs typeface="Times New Roman" panose="02020603050405020304" pitchFamily="18" charset="0"/>
              </a:rPr>
              <a:t>types</a:t>
            </a:r>
            <a:r>
              <a:rPr lang="en-US" sz="2000" b="1" dirty="0">
                <a:solidFill>
                  <a:srgbClr val="2B17C3"/>
                </a:solidFill>
                <a:effectLst/>
                <a:latin typeface="Times New Roman" panose="02020603050405020304" pitchFamily="18" charset="0"/>
                <a:ea typeface="Times New Roman" panose="02020603050405020304" pitchFamily="18" charset="0"/>
                <a:cs typeface="Times New Roman" panose="02020603050405020304" pitchFamily="18" charset="0"/>
              </a:rPr>
              <a:t>. That depends on how they are used.</a:t>
            </a:r>
          </a:p>
        </p:txBody>
      </p:sp>
    </p:spTree>
    <p:extLst>
      <p:ext uri="{BB962C8B-B14F-4D97-AF65-F5344CB8AC3E}">
        <p14:creationId xmlns:p14="http://schemas.microsoft.com/office/powerpoint/2010/main" val="4022671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960D8D-63F7-4D4F-A210-773EB278929A}"/>
              </a:ext>
            </a:extLst>
          </p:cNvPr>
          <p:cNvSpPr txBox="1"/>
          <p:nvPr/>
        </p:nvSpPr>
        <p:spPr>
          <a:xfrm>
            <a:off x="234462" y="87471"/>
            <a:ext cx="11547231" cy="6021970"/>
          </a:xfrm>
          <a:prstGeom prst="rect">
            <a:avLst/>
          </a:prstGeom>
          <a:noFill/>
        </p:spPr>
        <p:txBody>
          <a:bodyPr wrap="square">
            <a:spAutoFit/>
          </a:bodyPr>
          <a:lstStyle/>
          <a:p>
            <a:pPr marL="0" marR="0" algn="just">
              <a:lnSpc>
                <a:spcPct val="150000"/>
              </a:lnSpc>
              <a:spcBef>
                <a:spcPts val="800"/>
              </a:spcBef>
              <a:spcAft>
                <a:spcPts val="200"/>
              </a:spcAft>
            </a:pPr>
            <a:r>
              <a:rPr lang="en-US" sz="2400" b="1" kern="0" dirty="0">
                <a:solidFill>
                  <a:srgbClr val="FF0000"/>
                </a:solidFill>
                <a:effectLst/>
                <a:latin typeface="Times New Roman" panose="02020603050405020304" pitchFamily="18" charset="0"/>
                <a:ea typeface="Times New Roman" panose="02020603050405020304" pitchFamily="18" charset="0"/>
              </a:rPr>
              <a:t>Lime Cycle:</a:t>
            </a:r>
          </a:p>
          <a:p>
            <a:pPr marL="0" marR="0" indent="228600" algn="just">
              <a:lnSpc>
                <a:spcPct val="150000"/>
              </a:lnSpc>
              <a:spcBef>
                <a:spcPts val="0"/>
              </a:spcBef>
              <a:spcAft>
                <a:spcPts val="0"/>
              </a:spcAft>
            </a:pPr>
            <a:r>
              <a:rPr lang="en-US" sz="2000" b="1" dirty="0">
                <a:solidFill>
                  <a:srgbClr val="2B17C3"/>
                </a:solidFill>
                <a:effectLst/>
                <a:latin typeface="Times New Roman" panose="02020603050405020304" pitchFamily="18" charset="0"/>
                <a:ea typeface="Times New Roman" panose="02020603050405020304" pitchFamily="18" charset="0"/>
              </a:rPr>
              <a:t>The process by which limestone (calcium carbonate) is converted to quicklime by heating, then to slaked lime by hydration, and naturally reverts to calcium carbonate by carbonation is called the </a:t>
            </a:r>
            <a:r>
              <a:rPr lang="en-US" sz="2000" b="1" i="1" dirty="0">
                <a:solidFill>
                  <a:srgbClr val="2B17C3"/>
                </a:solidFill>
                <a:effectLst/>
                <a:latin typeface="Times New Roman" panose="02020603050405020304" pitchFamily="18" charset="0"/>
                <a:ea typeface="Times New Roman" panose="02020603050405020304" pitchFamily="18" charset="0"/>
              </a:rPr>
              <a:t>lime cycle</a:t>
            </a:r>
            <a:r>
              <a:rPr lang="en-US" sz="2000" b="1" dirty="0">
                <a:solidFill>
                  <a:srgbClr val="2B17C3"/>
                </a:solidFill>
                <a:effectLst/>
                <a:latin typeface="Times New Roman" panose="02020603050405020304" pitchFamily="18" charset="0"/>
                <a:ea typeface="Times New Roman" panose="02020603050405020304" pitchFamily="18" charset="0"/>
              </a:rPr>
              <a:t>. The conditions and compounds present during each step of the lime cycle have a strong influence of the end product, thus the complex and varied physical nature of lime products.</a:t>
            </a:r>
          </a:p>
          <a:p>
            <a:pPr indent="228600" algn="just">
              <a:lnSpc>
                <a:spcPct val="150000"/>
              </a:lnSpc>
            </a:pPr>
            <a:r>
              <a:rPr lang="en-US" sz="2000" b="1" dirty="0">
                <a:solidFill>
                  <a:srgbClr val="2B17C3"/>
                </a:solidFill>
                <a:effectLst/>
                <a:latin typeface="Times New Roman" panose="02020603050405020304" pitchFamily="18" charset="0"/>
                <a:ea typeface="Times New Roman" panose="02020603050405020304" pitchFamily="18" charset="0"/>
              </a:rPr>
              <a:t>An example is when slaked lime (calcium hydroxide) is mixed into a thick slurry with sand and water to form </a:t>
            </a:r>
            <a:r>
              <a:rPr lang="en-US" sz="2000" b="1" u="sng" dirty="0">
                <a:solidFill>
                  <a:srgbClr val="2B17C3"/>
                </a:solidFill>
                <a:effectLst/>
                <a:latin typeface="Times New Roman" panose="02020603050405020304" pitchFamily="18" charset="0"/>
                <a:ea typeface="Times New Roman" panose="02020603050405020304" pitchFamily="18" charset="0"/>
                <a:hlinkClick r:id="rId2" tooltip="Mortar (masonry)">
                  <a:extLst>
                    <a:ext uri="{A12FA001-AC4F-418D-AE19-62706E023703}">
                      <ahyp:hlinkClr xmlns:ahyp="http://schemas.microsoft.com/office/drawing/2018/hyperlinkcolor" val="tx"/>
                    </a:ext>
                  </a:extLst>
                </a:hlinkClick>
              </a:rPr>
              <a:t>mortar</a:t>
            </a:r>
            <a:r>
              <a:rPr lang="en-US" sz="2000" b="1" dirty="0">
                <a:solidFill>
                  <a:srgbClr val="2B17C3"/>
                </a:solidFill>
                <a:effectLst/>
                <a:latin typeface="Times New Roman" panose="02020603050405020304" pitchFamily="18" charset="0"/>
                <a:ea typeface="Times New Roman" panose="02020603050405020304" pitchFamily="18" charset="0"/>
              </a:rPr>
              <a:t> for building purposes. When the masonry has been laid, the slaked lime in the mortar slowly begins to react with carbon dioxide to form calcium carbonate (limestone) according to the reaction: </a:t>
            </a:r>
          </a:p>
          <a:p>
            <a:pPr indent="228600" algn="just">
              <a:lnSpc>
                <a:spcPct val="150000"/>
              </a:lnSpc>
            </a:pPr>
            <a:r>
              <a:rPr lang="en-US" sz="2000" b="1" dirty="0">
                <a:solidFill>
                  <a:srgbClr val="2B17C3"/>
                </a:solidFill>
                <a:effectLst/>
                <a:latin typeface="Times New Roman" panose="02020603050405020304" pitchFamily="18" charset="0"/>
                <a:ea typeface="Times New Roman" panose="02020603050405020304" pitchFamily="18" charset="0"/>
              </a:rPr>
              <a:t>The carbon dioxide that takes part in this reaction is principally available in the air or dissolved in rainwater, so pure lime mortar will not </a:t>
            </a:r>
            <a:r>
              <a:rPr lang="en-US" sz="2000" b="1" dirty="0" err="1">
                <a:solidFill>
                  <a:srgbClr val="2B17C3"/>
                </a:solidFill>
                <a:effectLst/>
                <a:latin typeface="Times New Roman" panose="02020603050405020304" pitchFamily="18" charset="0"/>
                <a:ea typeface="Times New Roman" panose="02020603050405020304" pitchFamily="18" charset="0"/>
              </a:rPr>
              <a:t>recarbonate</a:t>
            </a:r>
            <a:r>
              <a:rPr lang="en-US" sz="2000" b="1" dirty="0">
                <a:solidFill>
                  <a:srgbClr val="2B17C3"/>
                </a:solidFill>
                <a:effectLst/>
                <a:latin typeface="Times New Roman" panose="02020603050405020304" pitchFamily="18" charset="0"/>
                <a:ea typeface="Times New Roman" panose="02020603050405020304" pitchFamily="18" charset="0"/>
              </a:rPr>
              <a:t> under water or inside a thick masonry wall.</a:t>
            </a:r>
          </a:p>
          <a:p>
            <a:pPr indent="228600" algn="just">
              <a:lnSpc>
                <a:spcPct val="125000"/>
              </a:lnSpc>
            </a:pPr>
            <a:endParaRPr lang="en-US" sz="2000" b="1" dirty="0">
              <a:solidFill>
                <a:srgbClr val="2B17C3"/>
              </a:solidFill>
              <a:effectLst/>
              <a:latin typeface="Times New Roman" panose="02020603050405020304" pitchFamily="18" charset="0"/>
              <a:ea typeface="Times New Roman" panose="02020603050405020304" pitchFamily="18" charset="0"/>
            </a:endParaRPr>
          </a:p>
          <a:p>
            <a:pPr marL="0" marR="0" indent="228600" algn="just">
              <a:lnSpc>
                <a:spcPct val="125000"/>
              </a:lnSpc>
              <a:spcBef>
                <a:spcPts val="0"/>
              </a:spcBef>
              <a:spcAft>
                <a:spcPts val="0"/>
              </a:spcAft>
            </a:pPr>
            <a:endParaRPr lang="en-US" sz="2000" b="1" dirty="0">
              <a:solidFill>
                <a:srgbClr val="2B17C3"/>
              </a:solidFill>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F7A14C07-3DA1-4504-A615-F8157DB6AF02}"/>
              </a:ext>
            </a:extLst>
          </p:cNvPr>
          <p:cNvPicPr>
            <a:picLocks noChangeAspect="1"/>
          </p:cNvPicPr>
          <p:nvPr/>
        </p:nvPicPr>
        <p:blipFill>
          <a:blip r:embed="rId3">
            <a:duotone>
              <a:prstClr val="black"/>
              <a:srgbClr val="FF0066">
                <a:tint val="45000"/>
                <a:satMod val="400000"/>
              </a:srgbClr>
            </a:duoton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559903" y="3903783"/>
            <a:ext cx="4172682" cy="480647"/>
          </a:xfrm>
          <a:prstGeom prst="rect">
            <a:avLst/>
          </a:prstGeom>
        </p:spPr>
      </p:pic>
    </p:spTree>
    <p:extLst>
      <p:ext uri="{BB962C8B-B14F-4D97-AF65-F5344CB8AC3E}">
        <p14:creationId xmlns:p14="http://schemas.microsoft.com/office/powerpoint/2010/main" val="1205340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467FF0-7D4D-4089-8EA3-861C066CDD4E}"/>
              </a:ext>
            </a:extLst>
          </p:cNvPr>
          <p:cNvPicPr/>
          <p:nvPr/>
        </p:nvPicPr>
        <p:blipFill>
          <a:blip r:embed="rId2" cstate="print">
            <a:duotone>
              <a:prstClr val="black"/>
              <a:srgbClr val="260FCF">
                <a:tint val="45000"/>
                <a:satMod val="400000"/>
              </a:srgbClr>
            </a:duotone>
            <a:extLst>
              <a:ext uri="{28A0092B-C50C-407E-A947-70E740481C1C}">
                <a14:useLocalDpi xmlns:a14="http://schemas.microsoft.com/office/drawing/2010/main" val="0"/>
              </a:ext>
            </a:extLst>
          </a:blip>
          <a:stretch>
            <a:fillRect/>
          </a:stretch>
        </p:blipFill>
        <p:spPr bwMode="auto">
          <a:xfrm>
            <a:off x="6729045" y="457200"/>
            <a:ext cx="5474680" cy="5943600"/>
          </a:xfrm>
          <a:prstGeom prst="rect">
            <a:avLst/>
          </a:prstGeom>
          <a:noFill/>
          <a:ln w="6350">
            <a:solidFill>
              <a:schemeClr val="tx1"/>
            </a:solid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D691BAB6-FEC2-4722-B0F0-C44E1C51E89B}"/>
              </a:ext>
            </a:extLst>
          </p:cNvPr>
          <p:cNvSpPr txBox="1"/>
          <p:nvPr/>
        </p:nvSpPr>
        <p:spPr>
          <a:xfrm>
            <a:off x="187568" y="222738"/>
            <a:ext cx="6541478" cy="6500306"/>
          </a:xfrm>
          <a:prstGeom prst="rect">
            <a:avLst/>
          </a:prstGeom>
          <a:noFill/>
        </p:spPr>
        <p:txBody>
          <a:bodyPr wrap="square">
            <a:spAutoFit/>
          </a:bodyPr>
          <a:lstStyle/>
          <a:p>
            <a:pPr>
              <a:lnSpc>
                <a:spcPct val="150000"/>
              </a:lnSpc>
            </a:pPr>
            <a:r>
              <a:rPr lang="en-IN" sz="2000" b="1" dirty="0">
                <a:solidFill>
                  <a:srgbClr val="2B17C3"/>
                </a:solidFill>
                <a:latin typeface="Times New Roman" panose="02020603050405020304" pitchFamily="18" charset="0"/>
                <a:ea typeface="Calibri" panose="020F0502020204030204" pitchFamily="34" charset="0"/>
                <a:cs typeface="Times New Roman" panose="02020603050405020304" pitchFamily="18" charset="0"/>
              </a:rPr>
              <a:t>The lime cycle for dolomitic and magnesium lime is not well understood but more complex because the magnesium compounds also slake to periclase which slake more slowly than calcium oxide and when hydrated produce several other compounds thus these limes contain inclusions of portlandite, brucite, magnesite, and other magnesium hydroxycarbonate compounds. These magnesium compounds have very limited, contradictory research which questions whether they "may be significantly reactive with acid rain, which could lead to the formation of magnesium sulphate salts." Magnesium sulphate salts may damage the mortar when they dry and recrystalize due to expansion of the crystals as they form which is known as  sulphate attack.</a:t>
            </a:r>
            <a:endParaRPr lang="en-US" sz="2000" b="1" dirty="0">
              <a:solidFill>
                <a:srgbClr val="2B17C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4818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6F04CC-0F22-446F-8E87-90DF021F2020}"/>
              </a:ext>
            </a:extLst>
          </p:cNvPr>
          <p:cNvSpPr txBox="1"/>
          <p:nvPr/>
        </p:nvSpPr>
        <p:spPr>
          <a:xfrm>
            <a:off x="216877" y="140677"/>
            <a:ext cx="11758246" cy="5519268"/>
          </a:xfrm>
          <a:prstGeom prst="rect">
            <a:avLst/>
          </a:prstGeom>
          <a:noFill/>
        </p:spPr>
        <p:txBody>
          <a:bodyPr wrap="square">
            <a:spAutoFit/>
          </a:bodyPr>
          <a:lstStyle/>
          <a:p>
            <a:pPr marL="0" marR="0" indent="228600" algn="just">
              <a:lnSpc>
                <a:spcPct val="125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rPr>
              <a:t>Role of gypsum: (CaSO</a:t>
            </a:r>
            <a:r>
              <a:rPr lang="en-US" sz="2400" b="1" baseline="-25000" dirty="0">
                <a:solidFill>
                  <a:srgbClr val="FF0000"/>
                </a:solidFill>
                <a:effectLst/>
                <a:latin typeface="Times New Roman" panose="02020603050405020304" pitchFamily="18" charset="0"/>
                <a:ea typeface="Times New Roman" panose="02020603050405020304" pitchFamily="18" charset="0"/>
              </a:rPr>
              <a:t>4</a:t>
            </a:r>
            <a:r>
              <a:rPr lang="en-US" sz="2400" b="1" dirty="0">
                <a:solidFill>
                  <a:srgbClr val="FF0000"/>
                </a:solidFill>
                <a:effectLst/>
                <a:latin typeface="Times New Roman" panose="02020603050405020304" pitchFamily="18" charset="0"/>
                <a:ea typeface="Times New Roman" panose="02020603050405020304" pitchFamily="18" charset="0"/>
              </a:rPr>
              <a:t>.2H</a:t>
            </a:r>
            <a:r>
              <a:rPr lang="en-US" sz="2400" b="1" baseline="-25000" dirty="0">
                <a:solidFill>
                  <a:srgbClr val="FF0000"/>
                </a:solidFill>
                <a:effectLst/>
                <a:latin typeface="Times New Roman" panose="02020603050405020304" pitchFamily="18" charset="0"/>
                <a:ea typeface="Times New Roman" panose="02020603050405020304" pitchFamily="18" charset="0"/>
              </a:rPr>
              <a:t>2</a:t>
            </a:r>
            <a:r>
              <a:rPr lang="en-US" sz="2400" b="1" dirty="0">
                <a:solidFill>
                  <a:srgbClr val="FF0000"/>
                </a:solidFill>
                <a:effectLst/>
                <a:latin typeface="Times New Roman" panose="02020603050405020304" pitchFamily="18" charset="0"/>
                <a:ea typeface="Times New Roman" panose="02020603050405020304" pitchFamily="18" charset="0"/>
              </a:rPr>
              <a:t>O): </a:t>
            </a:r>
          </a:p>
          <a:p>
            <a:pPr marL="342900" marR="0" indent="-342900" algn="just">
              <a:lnSpc>
                <a:spcPct val="150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rPr>
              <a:t>2 – 3% Gypsum acts as retarder, to prevent a quick stiffening of cement paste. </a:t>
            </a:r>
          </a:p>
          <a:p>
            <a:pPr marL="342900" marR="0" indent="-342900" algn="just">
              <a:lnSpc>
                <a:spcPct val="150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rPr>
              <a:t>When no retarder is present in cement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A reacts with water (forming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A hydrates) with high </a:t>
            </a:r>
            <a:r>
              <a:rPr lang="en-US" sz="2000" b="1" dirty="0" err="1">
                <a:solidFill>
                  <a:srgbClr val="2B17C3"/>
                </a:solidFill>
                <a:effectLst/>
                <a:latin typeface="Times New Roman" panose="02020603050405020304" pitchFamily="18" charset="0"/>
                <a:ea typeface="Times New Roman" panose="02020603050405020304" pitchFamily="18" charset="0"/>
              </a:rPr>
              <a:t>rapidify</a:t>
            </a:r>
            <a:r>
              <a:rPr lang="en-US" sz="2000" b="1" dirty="0">
                <a:solidFill>
                  <a:srgbClr val="2B17C3"/>
                </a:solidFill>
                <a:effectLst/>
                <a:latin typeface="Times New Roman" panose="02020603050405020304" pitchFamily="18" charset="0"/>
                <a:ea typeface="Times New Roman" panose="02020603050405020304" pitchFamily="18" charset="0"/>
              </a:rPr>
              <a:t> and with evolution of large amount of heat and its hydration contributes to the initial set of the cement (flash set). This produces rigidity in the cement paste.</a:t>
            </a:r>
          </a:p>
          <a:p>
            <a:pPr marL="342900" marR="0" indent="-342900" algn="just">
              <a:lnSpc>
                <a:spcPct val="150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rPr>
              <a:t>When cement containing retarder is treated with water the solubility of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A is reduced by CaSO</a:t>
            </a:r>
            <a:r>
              <a:rPr lang="en-US" sz="2000" b="1" baseline="-25000" dirty="0">
                <a:solidFill>
                  <a:srgbClr val="2B17C3"/>
                </a:solidFill>
                <a:effectLst/>
                <a:latin typeface="Times New Roman" panose="02020603050405020304" pitchFamily="18" charset="0"/>
                <a:ea typeface="Times New Roman" panose="02020603050405020304" pitchFamily="18" charset="0"/>
              </a:rPr>
              <a:t>4</a:t>
            </a:r>
            <a:r>
              <a:rPr lang="en-US" sz="2000" b="1" dirty="0">
                <a:solidFill>
                  <a:srgbClr val="2B17C3"/>
                </a:solidFill>
                <a:effectLst/>
                <a:latin typeface="Times New Roman" panose="02020603050405020304" pitchFamily="18" charset="0"/>
                <a:ea typeface="Times New Roman" panose="02020603050405020304" pitchFamily="18" charset="0"/>
              </a:rPr>
              <a:t> or the precipitation of calcium aluminium hydrate and is replaced by forming insoluble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A.3CaSO</a:t>
            </a:r>
            <a:r>
              <a:rPr lang="en-US" sz="2000" b="1" baseline="-25000" dirty="0">
                <a:solidFill>
                  <a:srgbClr val="2B17C3"/>
                </a:solidFill>
                <a:effectLst/>
                <a:latin typeface="Times New Roman" panose="02020603050405020304" pitchFamily="18" charset="0"/>
                <a:ea typeface="Times New Roman" panose="02020603050405020304" pitchFamily="18" charset="0"/>
              </a:rPr>
              <a:t>4</a:t>
            </a:r>
            <a:r>
              <a:rPr lang="en-US" sz="2000" b="1" dirty="0">
                <a:solidFill>
                  <a:srgbClr val="2B17C3"/>
                </a:solidFill>
                <a:effectLst/>
                <a:latin typeface="Times New Roman" panose="02020603050405020304" pitchFamily="18" charset="0"/>
                <a:ea typeface="Times New Roman" panose="02020603050405020304" pitchFamily="18" charset="0"/>
              </a:rPr>
              <a:t>.31H</a:t>
            </a:r>
            <a:r>
              <a:rPr lang="en-US" sz="2000" b="1" baseline="-25000" dirty="0">
                <a:solidFill>
                  <a:srgbClr val="2B17C3"/>
                </a:solidFill>
                <a:effectLst/>
                <a:latin typeface="Times New Roman" panose="02020603050405020304" pitchFamily="18" charset="0"/>
                <a:ea typeface="Times New Roman" panose="02020603050405020304" pitchFamily="18" charset="0"/>
              </a:rPr>
              <a:t>2</a:t>
            </a:r>
            <a:r>
              <a:rPr lang="en-US" sz="2000" b="1" dirty="0">
                <a:solidFill>
                  <a:srgbClr val="2B17C3"/>
                </a:solidFill>
                <a:effectLst/>
                <a:latin typeface="Times New Roman" panose="02020603050405020304" pitchFamily="18" charset="0"/>
                <a:ea typeface="Times New Roman" panose="02020603050405020304" pitchFamily="18" charset="0"/>
              </a:rPr>
              <a:t>O.</a:t>
            </a:r>
          </a:p>
          <a:p>
            <a:pPr marL="342900" marR="0" indent="-342900" algn="just">
              <a:lnSpc>
                <a:spcPct val="150000"/>
              </a:lnSpc>
              <a:spcBef>
                <a:spcPts val="0"/>
              </a:spcBef>
              <a:spcAft>
                <a:spcPts val="0"/>
              </a:spcAft>
              <a:buFont typeface="Arial" panose="020B0604020202020204" pitchFamily="34" charset="0"/>
              <a:buChar char="•"/>
            </a:pPr>
            <a:endParaRPr lang="en-US" sz="2000" b="1" dirty="0">
              <a:solidFill>
                <a:srgbClr val="2B17C3"/>
              </a:solidFill>
              <a:effectLst/>
              <a:latin typeface="Times New Roman" panose="02020603050405020304" pitchFamily="18" charset="0"/>
              <a:ea typeface="Times New Roman" panose="02020603050405020304" pitchFamily="18" charset="0"/>
            </a:endParaRPr>
          </a:p>
          <a:p>
            <a:pPr marL="342900" marR="0" indent="-342900" algn="just">
              <a:lnSpc>
                <a:spcPct val="150000"/>
              </a:lnSpc>
              <a:spcBef>
                <a:spcPts val="0"/>
              </a:spcBef>
              <a:spcAft>
                <a:spcPts val="0"/>
              </a:spcAft>
              <a:buFont typeface="Arial" panose="020B0604020202020204" pitchFamily="34" charset="0"/>
              <a:buChar char="•"/>
            </a:pPr>
            <a:r>
              <a:rPr lang="en-US" sz="2000" b="1" dirty="0">
                <a:solidFill>
                  <a:srgbClr val="2B17C3"/>
                </a:solidFill>
                <a:effectLst/>
                <a:latin typeface="Times New Roman" panose="02020603050405020304" pitchFamily="18" charset="0"/>
                <a:ea typeface="Times New Roman" panose="02020603050405020304" pitchFamily="18" charset="0"/>
              </a:rPr>
              <a:t>Thus concentration of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A in solution is reduced below the point where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A hydrates could separate out. During this time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S is hydrated and initial set is brought by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S hydrate formation. The remaining C</a:t>
            </a:r>
            <a:r>
              <a:rPr lang="en-US" sz="2000" b="1" baseline="-25000" dirty="0">
                <a:solidFill>
                  <a:srgbClr val="2B17C3"/>
                </a:solidFill>
                <a:effectLst/>
                <a:latin typeface="Times New Roman" panose="02020603050405020304" pitchFamily="18" charset="0"/>
                <a:ea typeface="Times New Roman" panose="02020603050405020304" pitchFamily="18" charset="0"/>
              </a:rPr>
              <a:t>3</a:t>
            </a:r>
            <a:r>
              <a:rPr lang="en-US" sz="2000" b="1" dirty="0">
                <a:solidFill>
                  <a:srgbClr val="2B17C3"/>
                </a:solidFill>
                <a:effectLst/>
                <a:latin typeface="Times New Roman" panose="02020603050405020304" pitchFamily="18" charset="0"/>
                <a:ea typeface="Times New Roman" panose="02020603050405020304" pitchFamily="18" charset="0"/>
              </a:rPr>
              <a:t>A hydrate is contributing to the further setting. </a:t>
            </a:r>
          </a:p>
          <a:p>
            <a:pPr marL="0" marR="0" indent="228600" algn="just">
              <a:lnSpc>
                <a:spcPct val="125000"/>
              </a:lnSpc>
              <a:spcBef>
                <a:spcPts val="0"/>
              </a:spcBef>
              <a:spcAft>
                <a:spcPts val="0"/>
              </a:spcAft>
            </a:pPr>
            <a:endParaRPr lang="en-US" sz="2000" b="1" dirty="0">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1520B54D-D27B-4A3E-87DC-5F367B9BD74D}"/>
              </a:ext>
            </a:extLst>
          </p:cNvPr>
          <p:cNvPicPr>
            <a:picLocks noChangeAspect="1"/>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204179" y="3429000"/>
            <a:ext cx="5883513" cy="451338"/>
          </a:xfrm>
          <a:prstGeom prst="rect">
            <a:avLst/>
          </a:prstGeom>
        </p:spPr>
      </p:pic>
    </p:spTree>
    <p:extLst>
      <p:ext uri="{BB962C8B-B14F-4D97-AF65-F5344CB8AC3E}">
        <p14:creationId xmlns:p14="http://schemas.microsoft.com/office/powerpoint/2010/main" val="3423911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011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81671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9714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021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050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8236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112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1830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172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672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4237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3268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8515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66181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455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59568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9168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3198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9471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51480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5420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3697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19993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3128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639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11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35072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13285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36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3106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46380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2252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62236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8375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212312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TM03457485[[fn=Mesh]]</Template>
  <TotalTime>2194</TotalTime>
  <Words>3505</Words>
  <Application>Microsoft Office PowerPoint</Application>
  <PresentationFormat>Widescreen</PresentationFormat>
  <Paragraphs>203</Paragraphs>
  <Slides>59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7" baseType="lpstr">
      <vt:lpstr>Arial</vt:lpstr>
      <vt:lpstr>Calibri</vt:lpstr>
      <vt:lpstr>Century</vt:lpstr>
      <vt:lpstr>Century Gothic</vt:lpstr>
      <vt:lpstr>Symbol</vt:lpstr>
      <vt:lpstr>Times New Roman</vt:lpstr>
      <vt:lpstr>Mesh</vt:lpstr>
      <vt:lpstr>Equation.DSMT4</vt:lpstr>
      <vt:lpstr>Name: dr. Jadhav vilas bhaskar Designation: Associate Professor Department: Chemistry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Dr. Jadhav Vilas Bhaskar Designation: Associate Professor Department: Chemistry</dc:title>
  <dc:creator>Sonali Jadhav</dc:creator>
  <cp:lastModifiedBy>Sonali Jadhav</cp:lastModifiedBy>
  <cp:revision>183</cp:revision>
  <dcterms:created xsi:type="dcterms:W3CDTF">2020-07-24T12:47:35Z</dcterms:created>
  <dcterms:modified xsi:type="dcterms:W3CDTF">2021-03-18T13:24:32Z</dcterms:modified>
</cp:coreProperties>
</file>